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8" r:id="rId3"/>
    <p:sldId id="259" r:id="rId4"/>
    <p:sldId id="260" r:id="rId5"/>
    <p:sldId id="261" r:id="rId6"/>
    <p:sldId id="263" r:id="rId7"/>
    <p:sldId id="265" r:id="rId8"/>
    <p:sldId id="264" r:id="rId9"/>
    <p:sldId id="270" r:id="rId10"/>
    <p:sldId id="271" r:id="rId11"/>
    <p:sldId id="272" r:id="rId12"/>
    <p:sldId id="267" r:id="rId13"/>
    <p:sldId id="268" r:id="rId14"/>
    <p:sldId id="269" r:id="rId15"/>
    <p:sldId id="273" r:id="rId16"/>
    <p:sldId id="274" r:id="rId17"/>
    <p:sldId id="275" r:id="rId18"/>
    <p:sldId id="276" r:id="rId19"/>
    <p:sldId id="277" r:id="rId20"/>
    <p:sldId id="278"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41" autoAdjust="0"/>
    <p:restoredTop sz="94660"/>
  </p:normalViewPr>
  <p:slideViewPr>
    <p:cSldViewPr>
      <p:cViewPr varScale="1">
        <p:scale>
          <a:sx n="68" d="100"/>
          <a:sy n="68" d="100"/>
        </p:scale>
        <p:origin x="-145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75B42BF2-1500-428D-A5AF-E0F6A414D86E}" type="datetimeFigureOut">
              <a:rPr lang="en-US" smtClean="0"/>
              <a:pPr/>
              <a:t>2/18/2019</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307EB82E-D18F-45EE-BB21-DECA000EFC60}" type="slidenum">
              <a:rPr lang="en-US" smtClean="0"/>
              <a:pPr/>
              <a:t>‹#›</a:t>
            </a:fld>
            <a:endParaRPr lang="en-US"/>
          </a:p>
        </p:txBody>
      </p:sp>
    </p:spTree>
  </p:cSld>
  <p:clrMapOvr>
    <a:masterClrMapping/>
  </p:clrMapOvr>
  <p:transition>
    <p:newsfla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5B42BF2-1500-428D-A5AF-E0F6A414D86E}" type="datetimeFigureOut">
              <a:rPr lang="en-US" smtClean="0"/>
              <a:pPr/>
              <a:t>2/18/2019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07EB82E-D18F-45EE-BB21-DECA000EFC60}" type="slidenum">
              <a:rPr lang="en-US" smtClean="0"/>
              <a:pPr/>
              <a:t>‹#›</a:t>
            </a:fld>
            <a:endParaRPr lang="en-US"/>
          </a:p>
        </p:txBody>
      </p:sp>
    </p:spTree>
  </p:cSld>
  <p:clrMapOvr>
    <a:masterClrMapping/>
  </p:clrMapOvr>
  <p:transition>
    <p:newsfla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5B42BF2-1500-428D-A5AF-E0F6A414D86E}" type="datetimeFigureOut">
              <a:rPr lang="en-US" smtClean="0"/>
              <a:pPr/>
              <a:t>2/18/2019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07EB82E-D18F-45EE-BB21-DECA000EFC60}" type="slidenum">
              <a:rPr lang="en-US" smtClean="0"/>
              <a:pPr/>
              <a:t>‹#›</a:t>
            </a:fld>
            <a:endParaRPr lang="en-US"/>
          </a:p>
        </p:txBody>
      </p:sp>
    </p:spTree>
  </p:cSld>
  <p:clrMapOvr>
    <a:masterClrMapping/>
  </p:clrMapOvr>
  <p:transition>
    <p:newsfla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5B42BF2-1500-428D-A5AF-E0F6A414D86E}" type="datetimeFigureOut">
              <a:rPr lang="en-US" smtClean="0"/>
              <a:pPr/>
              <a:t>2/18/2019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07EB82E-D18F-45EE-BB21-DECA000EFC60}"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transition>
    <p:newsfla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75B42BF2-1500-428D-A5AF-E0F6A414D86E}" type="datetimeFigureOut">
              <a:rPr lang="en-US" smtClean="0"/>
              <a:pPr/>
              <a:t>2/18/2019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07EB82E-D18F-45EE-BB21-DECA000EFC60}"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newsfla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5B42BF2-1500-428D-A5AF-E0F6A414D86E}" type="datetimeFigureOut">
              <a:rPr lang="en-US" smtClean="0"/>
              <a:pPr/>
              <a:t>2/18/2019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07EB82E-D18F-45EE-BB21-DECA000EFC60}"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p:newsfla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5B42BF2-1500-428D-A5AF-E0F6A414D86E}" type="datetimeFigureOut">
              <a:rPr lang="en-US" smtClean="0"/>
              <a:pPr/>
              <a:t>2/18/2019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07EB82E-D18F-45EE-BB21-DECA000EFC6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newsfla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75B42BF2-1500-428D-A5AF-E0F6A414D86E}" type="datetimeFigureOut">
              <a:rPr lang="en-US" smtClean="0"/>
              <a:pPr/>
              <a:t>2/18/2019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07EB82E-D18F-45EE-BB21-DECA000EFC60}"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p:newsfla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5B42BF2-1500-428D-A5AF-E0F6A414D86E}" type="datetimeFigureOut">
              <a:rPr lang="en-US" smtClean="0"/>
              <a:pPr/>
              <a:t>2/18/2019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307EB82E-D18F-45EE-BB21-DECA000EFC60}" type="slidenum">
              <a:rPr lang="en-US" smtClean="0"/>
              <a:pPr/>
              <a:t>‹#›</a:t>
            </a:fld>
            <a:endParaRPr lang="en-US"/>
          </a:p>
        </p:txBody>
      </p:sp>
    </p:spTree>
  </p:cSld>
  <p:clrMapOvr>
    <a:masterClrMapping/>
  </p:clrMapOvr>
  <p:transition>
    <p:newsfla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75B42BF2-1500-428D-A5AF-E0F6A414D86E}" type="datetimeFigureOut">
              <a:rPr lang="en-US" smtClean="0"/>
              <a:pPr/>
              <a:t>2/18/2019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07EB82E-D18F-45EE-BB21-DECA000EFC6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newsfla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75B42BF2-1500-428D-A5AF-E0F6A414D86E}" type="datetimeFigureOut">
              <a:rPr lang="en-US" smtClean="0"/>
              <a:pPr/>
              <a:t>2/18/2019</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307EB82E-D18F-45EE-BB21-DECA000EFC60}"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newsfla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75B42BF2-1500-428D-A5AF-E0F6A414D86E}" type="datetimeFigureOut">
              <a:rPr lang="en-US" smtClean="0"/>
              <a:pPr/>
              <a:t>2/18/2019</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307EB82E-D18F-45EE-BB21-DECA000EFC6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newsflash/>
  </p:transition>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jpeg"/><Relationship Id="rId4" Type="http://schemas.openxmlformats.org/officeDocument/2006/relationships/image" Target="../media/image15.jpeg"/></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jpeg"/><Relationship Id="rId2" Type="http://schemas.openxmlformats.org/officeDocument/2006/relationships/image" Target="../media/image7.gif"/><Relationship Id="rId1" Type="http://schemas.openxmlformats.org/officeDocument/2006/relationships/slideLayout" Target="../slideLayouts/slideLayout7.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1066800"/>
            <a:ext cx="5486400" cy="1401762"/>
          </a:xfrm>
        </p:spPr>
        <p:txBody>
          <a:bodyPr/>
          <a:lstStyle/>
          <a:p>
            <a:pPr algn="ctr"/>
            <a:r>
              <a:rPr lang="ar-SA" b="1" i="1" dirty="0" smtClean="0">
                <a:latin typeface="Estrangelo Edessa" pitchFamily="66" charset="0"/>
                <a:ea typeface="Arial Unicode MS" pitchFamily="34" charset="-128"/>
                <a:cs typeface="Estrangelo Edessa" pitchFamily="66" charset="0"/>
              </a:rPr>
              <a:t>العلامات التجارية </a:t>
            </a:r>
            <a:endParaRPr lang="en-US" dirty="0"/>
          </a:p>
        </p:txBody>
      </p:sp>
      <p:sp>
        <p:nvSpPr>
          <p:cNvPr id="3" name="Text Placeholder 2"/>
          <p:cNvSpPr>
            <a:spLocks noGrp="1"/>
          </p:cNvSpPr>
          <p:nvPr>
            <p:ph type="body" idx="1"/>
          </p:nvPr>
        </p:nvSpPr>
        <p:spPr>
          <a:xfrm>
            <a:off x="685800" y="0"/>
            <a:ext cx="7467600" cy="1143000"/>
          </a:xfrm>
        </p:spPr>
        <p:txBody>
          <a:bodyPr>
            <a:normAutofit/>
          </a:bodyPr>
          <a:lstStyle/>
          <a:p>
            <a:pPr algn="ctr"/>
            <a:r>
              <a:rPr lang="ar-SA" sz="4800" dirty="0">
                <a:latin typeface="Palace Script MT" pitchFamily="66" charset="0"/>
                <a:cs typeface="Andalus" pitchFamily="18" charset="-78"/>
              </a:rPr>
              <a:t>بسم الله الرحمن الرحيم</a:t>
            </a:r>
            <a:endParaRPr lang="en-US" sz="4800" dirty="0">
              <a:latin typeface="Palace Script MT" pitchFamily="66" charset="0"/>
              <a:cs typeface="Andalus" pitchFamily="18" charset="-78"/>
            </a:endParaRPr>
          </a:p>
        </p:txBody>
      </p:sp>
      <p:sp>
        <p:nvSpPr>
          <p:cNvPr id="5" name="Text Placeholder 4"/>
          <p:cNvSpPr>
            <a:spLocks noGrp="1"/>
          </p:cNvSpPr>
          <p:nvPr>
            <p:ph type="body" sz="half" idx="3"/>
          </p:nvPr>
        </p:nvSpPr>
        <p:spPr>
          <a:xfrm>
            <a:off x="3962400" y="2743200"/>
            <a:ext cx="4041775" cy="639762"/>
          </a:xfrm>
        </p:spPr>
        <p:txBody>
          <a:bodyPr/>
          <a:lstStyle/>
          <a:p>
            <a:pPr algn="r"/>
            <a:r>
              <a:rPr lang="ar-SA" dirty="0" smtClean="0"/>
              <a:t>تقديم و إعداد :</a:t>
            </a:r>
          </a:p>
        </p:txBody>
      </p:sp>
      <p:sp>
        <p:nvSpPr>
          <p:cNvPr id="4" name="Content Placeholder 3"/>
          <p:cNvSpPr>
            <a:spLocks noGrp="1"/>
          </p:cNvSpPr>
          <p:nvPr>
            <p:ph sz="quarter" idx="2"/>
          </p:nvPr>
        </p:nvSpPr>
        <p:spPr>
          <a:xfrm>
            <a:off x="457200" y="5791199"/>
            <a:ext cx="152400" cy="334963"/>
          </a:xfrm>
        </p:spPr>
        <p:txBody>
          <a:bodyPr>
            <a:normAutofit fontScale="77500" lnSpcReduction="20000"/>
          </a:bodyPr>
          <a:lstStyle/>
          <a:p>
            <a:pPr>
              <a:buNone/>
            </a:pPr>
            <a:endParaRPr lang="en-US" dirty="0"/>
          </a:p>
        </p:txBody>
      </p:sp>
      <p:sp>
        <p:nvSpPr>
          <p:cNvPr id="6" name="Content Placeholder 5"/>
          <p:cNvSpPr>
            <a:spLocks noGrp="1"/>
          </p:cNvSpPr>
          <p:nvPr>
            <p:ph sz="quarter" idx="4"/>
          </p:nvPr>
        </p:nvSpPr>
        <p:spPr>
          <a:xfrm>
            <a:off x="2971800" y="3429000"/>
            <a:ext cx="4041775" cy="3951288"/>
          </a:xfrm>
        </p:spPr>
        <p:txBody>
          <a:bodyPr/>
          <a:lstStyle/>
          <a:p>
            <a:pPr algn="r" rtl="1"/>
            <a:r>
              <a:rPr lang="ar-SA" dirty="0" smtClean="0"/>
              <a:t>محمد ابراهيم محمد علي البسيوني .</a:t>
            </a:r>
          </a:p>
          <a:p>
            <a:pPr algn="r" rtl="1"/>
            <a:r>
              <a:rPr lang="ar-SA" dirty="0" smtClean="0"/>
              <a:t>متوكل </a:t>
            </a:r>
          </a:p>
          <a:p>
            <a:pPr algn="r" rtl="1"/>
            <a:r>
              <a:rPr lang="ar-SA" dirty="0" smtClean="0"/>
              <a:t>أحمد ادم</a:t>
            </a:r>
          </a:p>
          <a:p>
            <a:pPr algn="r" rtl="1"/>
            <a:r>
              <a:rPr lang="ar-SA" dirty="0" smtClean="0"/>
              <a:t>عمران سعد الله </a:t>
            </a:r>
          </a:p>
          <a:p>
            <a:pPr algn="r" rtl="1"/>
            <a:r>
              <a:rPr lang="ar-SA" dirty="0" smtClean="0"/>
              <a:t>محمد عماد </a:t>
            </a:r>
          </a:p>
          <a:p>
            <a:pPr algn="r" rtl="1"/>
            <a:r>
              <a:rPr lang="ar-SA" dirty="0" smtClean="0"/>
              <a:t>ابوبكر </a:t>
            </a:r>
          </a:p>
          <a:p>
            <a:pPr algn="r" rtl="1"/>
            <a:r>
              <a:rPr lang="ar-SA" dirty="0" smtClean="0"/>
              <a:t>زين العابدين</a:t>
            </a:r>
            <a:endParaRPr lang="en-US" dirty="0"/>
          </a:p>
        </p:txBody>
      </p:sp>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6923_110.jpg"/>
          <p:cNvPicPr>
            <a:picLocks noChangeAspect="1"/>
          </p:cNvPicPr>
          <p:nvPr/>
        </p:nvPicPr>
        <p:blipFill>
          <a:blip r:embed="rId2" cstate="print"/>
          <a:stretch>
            <a:fillRect/>
          </a:stretch>
        </p:blipFill>
        <p:spPr>
          <a:xfrm>
            <a:off x="381000" y="1676400"/>
            <a:ext cx="1828800" cy="1844703"/>
          </a:xfrm>
          <a:prstGeom prst="rect">
            <a:avLst/>
          </a:prstGeom>
        </p:spPr>
      </p:pic>
      <p:pic>
        <p:nvPicPr>
          <p:cNvPr id="3" name="Picture 2" descr="تنزيل (6).jpeg"/>
          <p:cNvPicPr>
            <a:picLocks noChangeAspect="1"/>
          </p:cNvPicPr>
          <p:nvPr/>
        </p:nvPicPr>
        <p:blipFill>
          <a:blip r:embed="rId3" cstate="print"/>
          <a:stretch>
            <a:fillRect/>
          </a:stretch>
        </p:blipFill>
        <p:spPr>
          <a:xfrm>
            <a:off x="2819400" y="1752600"/>
            <a:ext cx="3352800" cy="1362075"/>
          </a:xfrm>
          <a:prstGeom prst="rect">
            <a:avLst/>
          </a:prstGeom>
        </p:spPr>
      </p:pic>
      <p:pic>
        <p:nvPicPr>
          <p:cNvPr id="7" name="Picture 6" descr="تنزيل (7).jpeg"/>
          <p:cNvPicPr>
            <a:picLocks noChangeAspect="1"/>
          </p:cNvPicPr>
          <p:nvPr/>
        </p:nvPicPr>
        <p:blipFill>
          <a:blip r:embed="rId4" cstate="print"/>
          <a:stretch>
            <a:fillRect/>
          </a:stretch>
        </p:blipFill>
        <p:spPr>
          <a:xfrm>
            <a:off x="6381750" y="1905000"/>
            <a:ext cx="2762250" cy="1657350"/>
          </a:xfrm>
          <a:prstGeom prst="rect">
            <a:avLst/>
          </a:prstGeom>
        </p:spPr>
      </p:pic>
      <p:pic>
        <p:nvPicPr>
          <p:cNvPr id="8" name="Picture 7" descr="image-3-900x0.jpg"/>
          <p:cNvPicPr>
            <a:picLocks noChangeAspect="1"/>
          </p:cNvPicPr>
          <p:nvPr/>
        </p:nvPicPr>
        <p:blipFill>
          <a:blip r:embed="rId5" cstate="print"/>
          <a:stretch>
            <a:fillRect/>
          </a:stretch>
        </p:blipFill>
        <p:spPr>
          <a:xfrm>
            <a:off x="1981200" y="4038600"/>
            <a:ext cx="2133600" cy="2133600"/>
          </a:xfrm>
          <a:prstGeom prst="rect">
            <a:avLst/>
          </a:prstGeom>
        </p:spPr>
      </p:pic>
      <p:pic>
        <p:nvPicPr>
          <p:cNvPr id="9" name="Picture 8" descr="images (1).png"/>
          <p:cNvPicPr>
            <a:picLocks noChangeAspect="1"/>
          </p:cNvPicPr>
          <p:nvPr/>
        </p:nvPicPr>
        <p:blipFill>
          <a:blip r:embed="rId6" cstate="print"/>
          <a:stretch>
            <a:fillRect/>
          </a:stretch>
        </p:blipFill>
        <p:spPr>
          <a:xfrm>
            <a:off x="5105400" y="4038600"/>
            <a:ext cx="2372694" cy="2057400"/>
          </a:xfrm>
          <a:prstGeom prst="rect">
            <a:avLst/>
          </a:prstGeom>
        </p:spPr>
      </p:pic>
      <p:sp>
        <p:nvSpPr>
          <p:cNvPr id="10" name="TextBox 9"/>
          <p:cNvSpPr txBox="1"/>
          <p:nvPr/>
        </p:nvSpPr>
        <p:spPr>
          <a:xfrm>
            <a:off x="1981200" y="457200"/>
            <a:ext cx="5867400" cy="707886"/>
          </a:xfrm>
          <a:prstGeom prst="rect">
            <a:avLst/>
          </a:prstGeom>
          <a:noFill/>
        </p:spPr>
        <p:txBody>
          <a:bodyPr wrap="square" rtlCol="0">
            <a:spAutoFit/>
          </a:bodyPr>
          <a:lstStyle/>
          <a:p>
            <a:pPr algn="ctr"/>
            <a:r>
              <a:rPr lang="ar-SA" sz="4000" b="1" dirty="0" smtClean="0">
                <a:solidFill>
                  <a:srgbClr val="002060"/>
                </a:solidFill>
              </a:rPr>
              <a:t>شركات المأكولات والمشروبات</a:t>
            </a:r>
            <a:endParaRPr lang="en-US" sz="4000" b="1" dirty="0">
              <a:solidFill>
                <a:srgbClr val="002060"/>
              </a:solidFill>
            </a:endParaRPr>
          </a:p>
        </p:txBody>
      </p:sp>
      <p:sp>
        <p:nvSpPr>
          <p:cNvPr id="11" name="Rectangle 10"/>
          <p:cNvSpPr/>
          <p:nvPr/>
        </p:nvSpPr>
        <p:spPr>
          <a:xfrm>
            <a:off x="7772400" y="6400800"/>
            <a:ext cx="1371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ar-SA" dirty="0" smtClean="0">
                <a:solidFill>
                  <a:schemeClr val="tx1"/>
                </a:solidFill>
              </a:rPr>
              <a:t>متوكل </a:t>
            </a:r>
            <a:endParaRPr lang="en-US" dirty="0">
              <a:solidFill>
                <a:schemeClr val="tx1"/>
              </a:solidFill>
            </a:endParaRPr>
          </a:p>
        </p:txBody>
      </p:sp>
    </p:spTree>
  </p:cSld>
  <p:clrMapOvr>
    <a:masterClrMapping/>
  </p:clrMapOvr>
  <p:transition>
    <p:strips dir="l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تنزيل (1).png"/>
          <p:cNvPicPr>
            <a:picLocks noChangeAspect="1"/>
          </p:cNvPicPr>
          <p:nvPr/>
        </p:nvPicPr>
        <p:blipFill>
          <a:blip r:embed="rId2" cstate="print"/>
          <a:stretch>
            <a:fillRect/>
          </a:stretch>
        </p:blipFill>
        <p:spPr>
          <a:xfrm>
            <a:off x="228600" y="2743200"/>
            <a:ext cx="4657726" cy="1806320"/>
          </a:xfrm>
          <a:prstGeom prst="rect">
            <a:avLst/>
          </a:prstGeom>
        </p:spPr>
      </p:pic>
      <p:pic>
        <p:nvPicPr>
          <p:cNvPr id="3" name="Picture 2" descr="تنزيل (9).jpeg"/>
          <p:cNvPicPr>
            <a:picLocks noChangeAspect="1"/>
          </p:cNvPicPr>
          <p:nvPr/>
        </p:nvPicPr>
        <p:blipFill>
          <a:blip r:embed="rId3" cstate="print"/>
          <a:stretch>
            <a:fillRect/>
          </a:stretch>
        </p:blipFill>
        <p:spPr>
          <a:xfrm>
            <a:off x="5566833" y="2362200"/>
            <a:ext cx="3577167" cy="2476500"/>
          </a:xfrm>
          <a:prstGeom prst="rect">
            <a:avLst/>
          </a:prstGeom>
        </p:spPr>
      </p:pic>
      <p:sp>
        <p:nvSpPr>
          <p:cNvPr id="5" name="TextBox 4"/>
          <p:cNvSpPr txBox="1"/>
          <p:nvPr/>
        </p:nvSpPr>
        <p:spPr>
          <a:xfrm>
            <a:off x="1752600" y="609600"/>
            <a:ext cx="5715000" cy="707886"/>
          </a:xfrm>
          <a:prstGeom prst="rect">
            <a:avLst/>
          </a:prstGeom>
          <a:noFill/>
        </p:spPr>
        <p:txBody>
          <a:bodyPr wrap="square" rtlCol="0">
            <a:spAutoFit/>
          </a:bodyPr>
          <a:lstStyle/>
          <a:p>
            <a:pPr algn="ctr"/>
            <a:r>
              <a:rPr lang="ar-SA" sz="4000" b="1" dirty="0" smtClean="0">
                <a:solidFill>
                  <a:srgbClr val="002060"/>
                </a:solidFill>
              </a:rPr>
              <a:t>شركات الدفع الالكتروني </a:t>
            </a:r>
            <a:endParaRPr lang="en-US" sz="4000" b="1" dirty="0">
              <a:solidFill>
                <a:srgbClr val="002060"/>
              </a:solidFill>
            </a:endParaRPr>
          </a:p>
        </p:txBody>
      </p:sp>
      <p:sp>
        <p:nvSpPr>
          <p:cNvPr id="6" name="Rectangle 5"/>
          <p:cNvSpPr/>
          <p:nvPr/>
        </p:nvSpPr>
        <p:spPr>
          <a:xfrm>
            <a:off x="7772400" y="6400800"/>
            <a:ext cx="1371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ar-SA" dirty="0" smtClean="0">
                <a:solidFill>
                  <a:schemeClr val="tx1"/>
                </a:solidFill>
              </a:rPr>
              <a:t>متوكل </a:t>
            </a:r>
            <a:endParaRPr lang="en-US" dirty="0">
              <a:solidFill>
                <a:schemeClr val="tx1"/>
              </a:solidFill>
            </a:endParaRPr>
          </a:p>
        </p:txBody>
      </p:sp>
    </p:spTree>
  </p:cSld>
  <p:clrMapOvr>
    <a:masterClrMapping/>
  </p:clrMapOvr>
  <p:transition>
    <p:circl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r" rtl="1"/>
            <a:r>
              <a:rPr lang="ar-SA" dirty="0" smtClean="0"/>
              <a:t> هي علامة مميزة أو مؤشر يستخدمه فرد أو منظمة أعمال ، أو أي كيان قانوني آخر للدلالة على أن المنتجات أو الخدمات المقدمة للمستهلك والتي تظهر عليها العلامة التجارية تنشأ من مصدر وحيد، ولتمييز منتجاتها أو خدماتها عن منتجات وخدمات الآخرين </a:t>
            </a:r>
            <a:r>
              <a:rPr lang="en-US" dirty="0" smtClean="0"/>
              <a:t>.</a:t>
            </a:r>
            <a:endParaRPr lang="ar-SA" dirty="0" smtClean="0"/>
          </a:p>
          <a:p>
            <a:pPr algn="r" rtl="1"/>
            <a:r>
              <a:rPr lang="ar-SA" dirty="0" smtClean="0"/>
              <a:t>العلامة التجارية عادة ما تكون كلمة، أو اسم، أو عبارة، أو شعار، أو رمز، أو تصميم، أو صورة أو بعض هذه العناصر مجتمعة. إلا أن هنالك بعض العناصر غير التقليدية التي يمكن أن تتكون منها العلامة التجارية مثل تلك التي تعتمد على لون أو رائحة ، أو صوت مثل نغمة نوكيا .</a:t>
            </a:r>
            <a:endParaRPr lang="en-US" dirty="0" smtClean="0"/>
          </a:p>
          <a:p>
            <a:pPr algn="r" rtl="1"/>
            <a:endParaRPr lang="en-US" dirty="0" smtClean="0"/>
          </a:p>
          <a:p>
            <a:pPr algn="r" rtl="1">
              <a:buNone/>
            </a:pPr>
            <a:endParaRPr lang="en-US" dirty="0"/>
          </a:p>
        </p:txBody>
      </p:sp>
      <p:sp>
        <p:nvSpPr>
          <p:cNvPr id="3" name="Title 2"/>
          <p:cNvSpPr>
            <a:spLocks noGrp="1"/>
          </p:cNvSpPr>
          <p:nvPr>
            <p:ph type="title"/>
          </p:nvPr>
        </p:nvSpPr>
        <p:spPr/>
        <p:txBody>
          <a:bodyPr/>
          <a:lstStyle/>
          <a:p>
            <a:pPr algn="r" rtl="1"/>
            <a:r>
              <a:rPr lang="ar-SA" dirty="0" smtClean="0"/>
              <a:t>العلامة التجارية :-</a:t>
            </a:r>
            <a:endParaRPr lang="en-US" dirty="0"/>
          </a:p>
        </p:txBody>
      </p:sp>
      <p:sp>
        <p:nvSpPr>
          <p:cNvPr id="4" name="Rectangle 3"/>
          <p:cNvSpPr/>
          <p:nvPr/>
        </p:nvSpPr>
        <p:spPr>
          <a:xfrm>
            <a:off x="7772400" y="6400800"/>
            <a:ext cx="1371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ar-SA" dirty="0" smtClean="0">
                <a:solidFill>
                  <a:schemeClr val="tx1"/>
                </a:solidFill>
              </a:rPr>
              <a:t>محمد بسيوني</a:t>
            </a:r>
            <a:endParaRPr lang="en-US" dirty="0">
              <a:solidFill>
                <a:schemeClr val="tx1"/>
              </a:solidFill>
            </a:endParaRPr>
          </a:p>
        </p:txBody>
      </p:sp>
    </p:spTree>
  </p:cSld>
  <p:clrMapOvr>
    <a:masterClrMapping/>
  </p:clrMapOvr>
  <p:transition>
    <p:zoom dir="in"/>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r" rtl="1"/>
            <a:r>
              <a:rPr lang="ar-SA" dirty="0" smtClean="0"/>
              <a:t>قد يتم تصميم العلامات التجارية باستخدام الرموز التالية :</a:t>
            </a:r>
          </a:p>
          <a:p>
            <a:pPr algn="r" rtl="1">
              <a:buNone/>
            </a:pPr>
            <a:r>
              <a:rPr lang="ar-SA" dirty="0" smtClean="0"/>
              <a:t> </a:t>
            </a:r>
            <a:r>
              <a:rPr lang="en-US" dirty="0" smtClean="0"/>
              <a:t>™ </a:t>
            </a:r>
            <a:r>
              <a:rPr lang="ar-SA" dirty="0" smtClean="0"/>
              <a:t>علامة تجارية غير مسجلة، تستخدم لترويج السلع . </a:t>
            </a:r>
          </a:p>
          <a:p>
            <a:pPr algn="r" rtl="1">
              <a:buNone/>
            </a:pPr>
            <a:r>
              <a:rPr lang="ar-SA" dirty="0" smtClean="0"/>
              <a:t> </a:t>
            </a:r>
            <a:r>
              <a:rPr lang="en-US" dirty="0" smtClean="0"/>
              <a:t>℠ </a:t>
            </a:r>
            <a:r>
              <a:rPr lang="ar-SA" dirty="0" smtClean="0"/>
              <a:t>علامة الخدمة غير مسجلة </a:t>
            </a:r>
            <a:r>
              <a:rPr lang="ar-SA" dirty="0" smtClean="0"/>
              <a:t>، </a:t>
            </a:r>
            <a:r>
              <a:rPr lang="ar-SA" dirty="0" smtClean="0"/>
              <a:t>تستخدم لترويج الخدمات .</a:t>
            </a:r>
          </a:p>
          <a:p>
            <a:pPr algn="r" rtl="1">
              <a:buNone/>
            </a:pPr>
            <a:r>
              <a:rPr lang="ar-SA" dirty="0" smtClean="0"/>
              <a:t> </a:t>
            </a:r>
            <a:r>
              <a:rPr lang="en-US" dirty="0" smtClean="0"/>
              <a:t>® </a:t>
            </a:r>
            <a:r>
              <a:rPr lang="ar-SA" dirty="0" smtClean="0"/>
              <a:t>علامة تجارية مسجلة قانونًا، تستخدم لترويج السلع والخدمات . </a:t>
            </a:r>
          </a:p>
          <a:p>
            <a:pPr algn="r" rtl="1"/>
            <a:r>
              <a:rPr lang="ar-SA" dirty="0" smtClean="0"/>
              <a:t>يمكن لمالك العلامة التجارية المسجلة مقاضاة من يقوم باستخدام علامته التجارية بطريقة غير شرعية. كما أن القانون في معظم بلدان العالم يسمح بمقاضاة منتهكي العلامات التجارية غير المسجلة، ولكن في هذه الحالة تكون إمكانية المقاضاة محصورة بالمنطقة الجغرافية التي استخدمت فيها العلامة التجارية غير المسجلة، أو يُتوقع استخدامها فيها</a:t>
            </a:r>
            <a:r>
              <a:rPr lang="en-US" dirty="0" smtClean="0"/>
              <a:t>.</a:t>
            </a:r>
          </a:p>
          <a:p>
            <a:pPr algn="r" rtl="1"/>
            <a:endParaRPr lang="en-US" dirty="0" smtClean="0"/>
          </a:p>
          <a:p>
            <a:pPr algn="r" rtl="1">
              <a:buNone/>
            </a:pPr>
            <a:endParaRPr lang="en-US" dirty="0" smtClean="0"/>
          </a:p>
          <a:p>
            <a:pPr algn="r" rtl="1">
              <a:buNone/>
            </a:pPr>
            <a:endParaRPr lang="en-US" dirty="0" smtClean="0"/>
          </a:p>
          <a:p>
            <a:pPr algn="r" rtl="1">
              <a:buNone/>
            </a:pPr>
            <a:endParaRPr lang="en-US" dirty="0" smtClean="0"/>
          </a:p>
          <a:p>
            <a:pPr algn="r" rtl="1"/>
            <a:endParaRPr lang="en-US" dirty="0"/>
          </a:p>
        </p:txBody>
      </p:sp>
      <p:sp>
        <p:nvSpPr>
          <p:cNvPr id="3" name="Title 2"/>
          <p:cNvSpPr>
            <a:spLocks noGrp="1"/>
          </p:cNvSpPr>
          <p:nvPr>
            <p:ph type="title"/>
          </p:nvPr>
        </p:nvSpPr>
        <p:spPr/>
        <p:txBody>
          <a:bodyPr/>
          <a:lstStyle/>
          <a:p>
            <a:pPr algn="r" rtl="1"/>
            <a:r>
              <a:rPr lang="ar-SA" dirty="0" smtClean="0"/>
              <a:t>طرق التصميم :-</a:t>
            </a:r>
            <a:endParaRPr lang="en-US" dirty="0"/>
          </a:p>
        </p:txBody>
      </p:sp>
      <p:sp>
        <p:nvSpPr>
          <p:cNvPr id="4" name="Rectangle 3"/>
          <p:cNvSpPr/>
          <p:nvPr/>
        </p:nvSpPr>
        <p:spPr>
          <a:xfrm>
            <a:off x="7772400" y="6400800"/>
            <a:ext cx="1371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ar-SA" dirty="0" smtClean="0">
                <a:solidFill>
                  <a:schemeClr val="tx1"/>
                </a:solidFill>
              </a:rPr>
              <a:t>محمد بسيوني</a:t>
            </a:r>
            <a:endParaRPr lang="en-US" dirty="0">
              <a:solidFill>
                <a:schemeClr val="tx1"/>
              </a:solidFill>
            </a:endParaRPr>
          </a:p>
        </p:txBody>
      </p:sp>
    </p:spTree>
  </p:cSld>
  <p:clrMapOvr>
    <a:masterClrMapping/>
  </p:clrMapOvr>
  <p:transition>
    <p:circl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r" rtl="1"/>
            <a:r>
              <a:rPr lang="ar-SA" dirty="0" smtClean="0"/>
              <a:t>التعريف :-</a:t>
            </a:r>
          </a:p>
          <a:p>
            <a:pPr algn="r" rtl="1"/>
            <a:r>
              <a:rPr lang="ar-SA" dirty="0" smtClean="0"/>
              <a:t>هو عباره عن عمليه فهم لسلوك الاعمال التجاريه .</a:t>
            </a:r>
          </a:p>
          <a:p>
            <a:pPr algn="r" rtl="1"/>
            <a:r>
              <a:rPr lang="ar-SA" dirty="0" smtClean="0"/>
              <a:t>حيث ان استراتيجيه العلامه التجاريه لا يعني فقط مفهوم العلامه التجاريه او التسويق والتنميه وانما تعني ايضا تطوير مجموعه واضحه من الخطط والاجرائات التي يحكمها اتجاه واحد حيث تتجه هذه الخطط والاجرائات لرجل الاعمال لكي يتمكن من تحسين القدره التنافسيه للعلامه التجاريه وتعزيز مكانتها وسمعتها في السوق .</a:t>
            </a:r>
            <a:endParaRPr lang="en-US" dirty="0"/>
          </a:p>
        </p:txBody>
      </p:sp>
      <p:sp>
        <p:nvSpPr>
          <p:cNvPr id="3" name="Title 2"/>
          <p:cNvSpPr>
            <a:spLocks noGrp="1"/>
          </p:cNvSpPr>
          <p:nvPr>
            <p:ph type="title"/>
          </p:nvPr>
        </p:nvSpPr>
        <p:spPr/>
        <p:txBody>
          <a:bodyPr/>
          <a:lstStyle/>
          <a:p>
            <a:pPr algn="r" rtl="1"/>
            <a:r>
              <a:rPr lang="ar-SA" dirty="0" smtClean="0"/>
              <a:t>استراتيجه العلامة التجاريه :-</a:t>
            </a:r>
            <a:endParaRPr lang="en-US" dirty="0"/>
          </a:p>
        </p:txBody>
      </p:sp>
      <p:sp>
        <p:nvSpPr>
          <p:cNvPr id="4" name="Rectangle 3"/>
          <p:cNvSpPr/>
          <p:nvPr/>
        </p:nvSpPr>
        <p:spPr>
          <a:xfrm>
            <a:off x="7772400" y="6400800"/>
            <a:ext cx="1371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ar-SA" dirty="0" smtClean="0">
                <a:solidFill>
                  <a:schemeClr val="tx1"/>
                </a:solidFill>
              </a:rPr>
              <a:t>ابوبكر</a:t>
            </a:r>
            <a:endParaRPr lang="en-US" dirty="0">
              <a:solidFill>
                <a:schemeClr val="tx1"/>
              </a:solidFill>
            </a:endParaRPr>
          </a:p>
        </p:txBody>
      </p:sp>
    </p:spTree>
  </p:cSld>
  <p:clrMapOvr>
    <a:masterClrMapping/>
  </p:clrMapOvr>
  <p:transition>
    <p:checke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lgn="r" rtl="1"/>
            <a:r>
              <a:rPr lang="ar-SA" dirty="0" smtClean="0"/>
              <a:t>وأيضا تقوم إستراتيجية العلامة التجارية على مجموعة من المبادئ – لماذا ؟ </a:t>
            </a:r>
          </a:p>
          <a:p>
            <a:pPr marL="624078" indent="-514350" algn="r" rtl="1">
              <a:buFont typeface="+mj-lt"/>
              <a:buAutoNum type="arabicPeriod"/>
            </a:pPr>
            <a:r>
              <a:rPr lang="ar-SA" dirty="0" smtClean="0"/>
              <a:t>ج : لأن تميز الشركة في مجال الأعمال التجارية لابد أن تكون ناجحة و باستمرار .</a:t>
            </a:r>
          </a:p>
          <a:p>
            <a:pPr marL="624078" indent="-514350" algn="r" rtl="1">
              <a:buFont typeface="+mj-lt"/>
              <a:buAutoNum type="arabicPeriod"/>
            </a:pPr>
            <a:r>
              <a:rPr lang="ar-SA" dirty="0" smtClean="0"/>
              <a:t>ج : أن تكون تصرف هذه الإستراتيجية على أساس مجموعه من المبادئ المدروسة . </a:t>
            </a:r>
            <a:endParaRPr lang="en-US" dirty="0"/>
          </a:p>
        </p:txBody>
      </p:sp>
      <p:sp>
        <p:nvSpPr>
          <p:cNvPr id="3" name="Title 2"/>
          <p:cNvSpPr>
            <a:spLocks noGrp="1"/>
          </p:cNvSpPr>
          <p:nvPr>
            <p:ph type="title"/>
          </p:nvPr>
        </p:nvSpPr>
        <p:spPr/>
        <p:txBody>
          <a:bodyPr/>
          <a:lstStyle/>
          <a:p>
            <a:pPr algn="r" rtl="1"/>
            <a:endParaRPr lang="en-US" dirty="0"/>
          </a:p>
        </p:txBody>
      </p:sp>
      <p:sp>
        <p:nvSpPr>
          <p:cNvPr id="4" name="Rectangle 3"/>
          <p:cNvSpPr/>
          <p:nvPr/>
        </p:nvSpPr>
        <p:spPr>
          <a:xfrm>
            <a:off x="7772400" y="6400800"/>
            <a:ext cx="1371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ar-SA" dirty="0" smtClean="0">
                <a:solidFill>
                  <a:schemeClr val="tx1"/>
                </a:solidFill>
              </a:rPr>
              <a:t>ابوبكر</a:t>
            </a:r>
            <a:endParaRPr lang="en-US" dirty="0">
              <a:solidFill>
                <a:schemeClr val="tx1"/>
              </a:solidFill>
            </a:endParaRPr>
          </a:p>
        </p:txBody>
      </p:sp>
    </p:spTree>
  </p:cSld>
  <p:clrMapOvr>
    <a:masterClrMapping/>
  </p:clrMapOvr>
  <p:transition>
    <p:randomBa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04800"/>
            <a:ext cx="8229600" cy="5702491"/>
          </a:xfrm>
        </p:spPr>
        <p:txBody>
          <a:bodyPr>
            <a:normAutofit/>
          </a:bodyPr>
          <a:lstStyle/>
          <a:p>
            <a:pPr algn="r" rtl="1"/>
            <a:r>
              <a:rPr lang="ar-SA" dirty="0" smtClean="0"/>
              <a:t>تعتمد إستراتيجية العلامة التجارية على مجموعة من المبادئ و القواعد التي تكتسب بها الأشخاص ، لذلك : </a:t>
            </a:r>
          </a:p>
          <a:p>
            <a:pPr algn="r" rtl="1">
              <a:buFont typeface="Wingdings" pitchFamily="2" charset="2"/>
              <a:buChar char="v"/>
            </a:pPr>
            <a:r>
              <a:rPr lang="ar-SA" dirty="0" smtClean="0"/>
              <a:t>س : كيف نجد أن بعض الزبائن يميل الى منتج واحد دون غيره من المنتجات حتى ولو كان هذا المنتج غالي الثمن عن بقية المنتجات ومن هنا يظهر الميزة التفذية ؟؟ </a:t>
            </a:r>
          </a:p>
          <a:p>
            <a:pPr marL="624078" indent="-514350" algn="r" rtl="1">
              <a:buNone/>
            </a:pPr>
            <a:r>
              <a:rPr lang="ar-SA" dirty="0" smtClean="0"/>
              <a:t>     ج : أن يكون منتجك يملك ميزة معينه يتميز بها عن غيره من المنتجات النافسة له .</a:t>
            </a:r>
          </a:p>
          <a:p>
            <a:pPr marL="624078" indent="-514350" algn="r" rtl="1">
              <a:buFont typeface="Wingdings" pitchFamily="2" charset="2"/>
              <a:buChar char="v"/>
            </a:pPr>
            <a:r>
              <a:rPr lang="ar-SA" dirty="0" smtClean="0"/>
              <a:t>ما هي الميزة المعينة ؟</a:t>
            </a:r>
          </a:p>
          <a:p>
            <a:pPr marL="624078" indent="-514350" algn="r" rtl="1">
              <a:buFont typeface="+mj-lt"/>
              <a:buAutoNum type="arabicPeriod"/>
            </a:pPr>
            <a:r>
              <a:rPr lang="ar-SA" dirty="0" smtClean="0"/>
              <a:t>ج : طريقة تصميم المنتج و تكوين العلامة التجارية التي تبرز شخصية المنتج و الشركة . </a:t>
            </a:r>
          </a:p>
          <a:p>
            <a:pPr marL="624078" indent="-514350" algn="r" rtl="1">
              <a:buFont typeface="+mj-lt"/>
              <a:buAutoNum type="arabicPeriod"/>
            </a:pPr>
            <a:r>
              <a:rPr lang="ar-SA" dirty="0" smtClean="0"/>
              <a:t>ج : أن تعطي المنتج سمعة قوية في السوق تستطيع من خلالها أن يجزب إليها العملاء .  </a:t>
            </a:r>
            <a:endParaRPr lang="en-US" dirty="0"/>
          </a:p>
        </p:txBody>
      </p:sp>
      <p:sp>
        <p:nvSpPr>
          <p:cNvPr id="4" name="Rectangle 3"/>
          <p:cNvSpPr/>
          <p:nvPr/>
        </p:nvSpPr>
        <p:spPr>
          <a:xfrm>
            <a:off x="7772400" y="6400800"/>
            <a:ext cx="1371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ar-SA" dirty="0" smtClean="0">
                <a:solidFill>
                  <a:schemeClr val="tx1"/>
                </a:solidFill>
              </a:rPr>
              <a:t>ابوبكر</a:t>
            </a:r>
            <a:endParaRPr lang="en-US" dirty="0">
              <a:solidFill>
                <a:schemeClr val="tx1"/>
              </a:solidFill>
            </a:endParaRPr>
          </a:p>
        </p:txBody>
      </p:sp>
    </p:spTree>
  </p:cSld>
  <p:clrMapOvr>
    <a:masterClrMapping/>
  </p:clrMapOvr>
  <p:transition>
    <p:spli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r" rtl="1"/>
            <a:r>
              <a:rPr lang="ar-SA" dirty="0" smtClean="0"/>
              <a:t>هنالك منهجين لإستراتيجية العلامة التجارية :- </a:t>
            </a:r>
          </a:p>
          <a:p>
            <a:pPr marL="624078" indent="-514350" algn="r" rtl="1">
              <a:buNone/>
            </a:pPr>
            <a:r>
              <a:rPr lang="ar-SA" u="sng" dirty="0" smtClean="0"/>
              <a:t>سعرالقيادة : </a:t>
            </a:r>
          </a:p>
          <a:p>
            <a:pPr marL="624078" indent="-514350" algn="r" rtl="1">
              <a:buNone/>
            </a:pPr>
            <a:r>
              <a:rPr lang="ar-SA" dirty="0" smtClean="0"/>
              <a:t>         و تعني تسعير المنتج الخاص بالشركة بطريقة تنافسية تبرز من مكانة المنتج داخل السوق .</a:t>
            </a:r>
          </a:p>
          <a:p>
            <a:pPr marL="624078" indent="-514350" algn="r" rtl="1">
              <a:buNone/>
            </a:pPr>
            <a:r>
              <a:rPr lang="ar-SA" u="sng" dirty="0" smtClean="0"/>
              <a:t>التميز : </a:t>
            </a:r>
          </a:p>
          <a:p>
            <a:pPr marL="624078" indent="-514350" algn="r" rtl="1">
              <a:buNone/>
            </a:pPr>
            <a:r>
              <a:rPr lang="ar-SA" dirty="0" smtClean="0"/>
              <a:t>          لانه يعطي مجالا واسعا في تصميم و تكوين الماركة أو العلامة التجارية . </a:t>
            </a:r>
          </a:p>
          <a:p>
            <a:pPr marL="624078" indent="-514350" algn="r" rtl="1">
              <a:buNone/>
            </a:pPr>
            <a:endParaRPr lang="ar-SA" dirty="0" smtClean="0"/>
          </a:p>
          <a:p>
            <a:pPr marL="624078" indent="-514350" algn="r" rtl="1">
              <a:buFont typeface="+mj-lt"/>
              <a:buAutoNum type="arabicPeriod"/>
            </a:pPr>
            <a:endParaRPr lang="ar-SA" dirty="0" smtClean="0"/>
          </a:p>
          <a:p>
            <a:pPr marL="624078" indent="-514350" algn="r" rtl="1">
              <a:buNone/>
            </a:pPr>
            <a:endParaRPr lang="ar-SA" dirty="0" smtClean="0"/>
          </a:p>
        </p:txBody>
      </p:sp>
      <p:sp>
        <p:nvSpPr>
          <p:cNvPr id="4" name="Rectangle 3"/>
          <p:cNvSpPr/>
          <p:nvPr/>
        </p:nvSpPr>
        <p:spPr>
          <a:xfrm>
            <a:off x="7772400" y="6400800"/>
            <a:ext cx="1371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ar-SA" dirty="0" smtClean="0">
                <a:solidFill>
                  <a:schemeClr val="tx1"/>
                </a:solidFill>
              </a:rPr>
              <a:t>ابوبكر</a:t>
            </a:r>
            <a:endParaRPr lang="en-US" dirty="0">
              <a:solidFill>
                <a:schemeClr val="tx1"/>
              </a:solidFill>
            </a:endParaRPr>
          </a:p>
        </p:txBody>
      </p:sp>
    </p:spTree>
  </p:cSld>
  <p:clrMapOvr>
    <a:masterClrMapping/>
  </p:clrMapOvr>
  <p:transition>
    <p:newsfla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04800"/>
            <a:ext cx="8229600" cy="5702491"/>
          </a:xfrm>
        </p:spPr>
        <p:txBody>
          <a:bodyPr>
            <a:normAutofit/>
          </a:bodyPr>
          <a:lstStyle/>
          <a:p>
            <a:pPr algn="r" rtl="1"/>
            <a:r>
              <a:rPr lang="ar-SA" dirty="0" smtClean="0"/>
              <a:t>توفر العلامة التجارية الحماية في الانتفاع لتحديد السلع والخدمات . ويجب إيداع صلب تسجيل العلامة . يتم بمكتب العلامات التجارية بمصلحة التسجيل التجاري وفقا للشروط والاجرائات واللائحة التنفيذية ، ولابد ان تتمتع العلامة بكونها مميزة ، يعني تكون قادرة علي منتج معين او سلعة معينة ، ولابد  ان نعرف ان صفه التميز تتمتع بقابلية للزوال اذا مالم يتم استخدام العلامة لعدد سنوات وهذا ما يسمي بإلغاء العلامة التجارية وفي هذه الحالة تسقط العلامة ويحق لاي فرد استخدامها تجاريا .</a:t>
            </a:r>
          </a:p>
          <a:p>
            <a:pPr algn="r" rtl="1"/>
            <a:r>
              <a:rPr lang="ar-SA" dirty="0" smtClean="0"/>
              <a:t>من اهم الاسباب هو ان تكون العلامة وصفية وتعتبر العلامة علامة وصفية اذا ما اشتملت علي اي عبارة او شكل او نوع او طبيعة او مكان ،</a:t>
            </a:r>
          </a:p>
          <a:p>
            <a:pPr algn="r" rtl="1"/>
            <a:r>
              <a:rPr lang="ar-SA" dirty="0" smtClean="0"/>
              <a:t>والمراد حمايتها او شرح الجزئية في المنتج . </a:t>
            </a:r>
          </a:p>
          <a:p>
            <a:pPr algn="r" rtl="1"/>
            <a:endParaRPr lang="en-US" dirty="0"/>
          </a:p>
        </p:txBody>
      </p:sp>
      <p:sp>
        <p:nvSpPr>
          <p:cNvPr id="4" name="Rectangle 3"/>
          <p:cNvSpPr/>
          <p:nvPr/>
        </p:nvSpPr>
        <p:spPr>
          <a:xfrm>
            <a:off x="7772400" y="6400800"/>
            <a:ext cx="1371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ar-SA" dirty="0" smtClean="0">
                <a:solidFill>
                  <a:schemeClr val="tx1"/>
                </a:solidFill>
              </a:rPr>
              <a:t>محمد عماد</a:t>
            </a:r>
            <a:endParaRPr lang="en-US" dirty="0">
              <a:solidFill>
                <a:schemeClr val="tx1"/>
              </a:solidFill>
            </a:endParaRPr>
          </a:p>
        </p:txBody>
      </p:sp>
    </p:spTree>
  </p:cSld>
  <p:clrMapOvr>
    <a:masterClrMapping/>
  </p:clrMapOvr>
  <p:transition>
    <p:strips dir="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33400"/>
            <a:ext cx="8229600" cy="4267200"/>
          </a:xfrm>
        </p:spPr>
        <p:txBody>
          <a:bodyPr/>
          <a:lstStyle/>
          <a:p>
            <a:pPr algn="r" rtl="1"/>
            <a:r>
              <a:rPr lang="ar-SA" dirty="0" smtClean="0"/>
              <a:t>ومن الاسباب الاخري لرفض تسجيل علامة تجارية هي ان تكون العلامة منافية للآداب العامة او ان تكون العلامة مطابقة او مشابهة لعلامات اخرى معروفة ومشمولة بالحماية سلفاً الامر الذي يعتبر أنتهاكا لحقوق الغير .</a:t>
            </a:r>
          </a:p>
          <a:p>
            <a:pPr algn="r" rtl="1"/>
            <a:r>
              <a:rPr lang="ar-SA" dirty="0" smtClean="0"/>
              <a:t>واخيرا نود ان نشير الى ان المدة القانونية التي قررها القانون للحماية هي عشرة سنوات ويسمح بتجديدها عدد لا نهائي من المرات نظير دفع الرسوم المقررة للتجديد باللائحة التنفيذية للقانون .</a:t>
            </a:r>
            <a:endParaRPr lang="en-US" dirty="0"/>
          </a:p>
        </p:txBody>
      </p:sp>
      <p:sp>
        <p:nvSpPr>
          <p:cNvPr id="5" name="Rectangle 4"/>
          <p:cNvSpPr/>
          <p:nvPr/>
        </p:nvSpPr>
        <p:spPr>
          <a:xfrm>
            <a:off x="7772400" y="6400800"/>
            <a:ext cx="1371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ar-SA" dirty="0" smtClean="0">
                <a:solidFill>
                  <a:schemeClr val="tx1"/>
                </a:solidFill>
              </a:rPr>
              <a:t>عمران</a:t>
            </a:r>
            <a:endParaRPr lang="en-US" dirty="0">
              <a:solidFill>
                <a:schemeClr val="tx1"/>
              </a:solidFill>
            </a:endParaRPr>
          </a:p>
        </p:txBody>
      </p:sp>
    </p:spTree>
  </p:cSld>
  <p:clrMapOvr>
    <a:masterClrMapping/>
  </p:clrMapOvr>
  <p:transition>
    <p:comb/>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538472"/>
          </a:xfrm>
        </p:spPr>
        <p:txBody>
          <a:bodyPr/>
          <a:lstStyle/>
          <a:p>
            <a:pPr algn="r" rtl="1"/>
            <a:r>
              <a:rPr lang="ar-SA" dirty="0" smtClean="0"/>
              <a:t>العلامة التجارية :</a:t>
            </a:r>
          </a:p>
          <a:p>
            <a:pPr algn="r" rtl="1">
              <a:buNone/>
            </a:pPr>
            <a:r>
              <a:rPr lang="ar-SA" dirty="0" smtClean="0"/>
              <a:t>  هي عبارة عن اسم مرتبط بمنتَج ما أو مُنتِج وأصبحت العلامات التجارية من مكونات الثقافة والاقتصاد الهامة بطريقة متزايدة، حيث يتم وصفها الآن على أنها "ملحقات الثقافة والفلسفات الشخصية .</a:t>
            </a:r>
          </a:p>
          <a:p>
            <a:pPr algn="r" rtl="1"/>
            <a:r>
              <a:rPr lang="ar-SA" dirty="0" smtClean="0"/>
              <a:t>نبذه تاريخية :</a:t>
            </a:r>
          </a:p>
          <a:p>
            <a:pPr algn="r" rtl="1">
              <a:buNone/>
            </a:pPr>
            <a:r>
              <a:rPr lang="ar-SA" dirty="0" smtClean="0"/>
              <a:t>نشأت العلامات التجارية في مجال الإعلام ، والتسويق في القرن الـ 19 مع ظهور السلع المعلبة ، على الرغم من الارتباط بتاريخ العلامات التجارية .</a:t>
            </a:r>
          </a:p>
          <a:p>
            <a:pPr algn="r" rtl="1">
              <a:buNone/>
            </a:pPr>
            <a:endParaRPr lang="ar-SA" dirty="0" smtClean="0"/>
          </a:p>
          <a:p>
            <a:pPr algn="r" rtl="1">
              <a:buNone/>
            </a:pPr>
            <a:endParaRPr lang="ar-SA" dirty="0" smtClean="0"/>
          </a:p>
        </p:txBody>
      </p:sp>
      <p:sp>
        <p:nvSpPr>
          <p:cNvPr id="3" name="Title 2"/>
          <p:cNvSpPr>
            <a:spLocks noGrp="1"/>
          </p:cNvSpPr>
          <p:nvPr>
            <p:ph type="title"/>
          </p:nvPr>
        </p:nvSpPr>
        <p:spPr/>
        <p:txBody>
          <a:bodyPr/>
          <a:lstStyle/>
          <a:p>
            <a:pPr algn="r"/>
            <a:r>
              <a:rPr lang="ar-SA" dirty="0" smtClean="0"/>
              <a:t>العلامات التجارية:-</a:t>
            </a:r>
            <a:endParaRPr lang="en-US" dirty="0"/>
          </a:p>
        </p:txBody>
      </p:sp>
      <p:sp>
        <p:nvSpPr>
          <p:cNvPr id="4" name="Rectangle 3"/>
          <p:cNvSpPr/>
          <p:nvPr/>
        </p:nvSpPr>
        <p:spPr>
          <a:xfrm>
            <a:off x="7772400" y="6400800"/>
            <a:ext cx="1371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ar-SA" dirty="0" smtClean="0">
                <a:solidFill>
                  <a:schemeClr val="tx1"/>
                </a:solidFill>
              </a:rPr>
              <a:t>زين العابدين </a:t>
            </a:r>
            <a:endParaRPr lang="en-US" dirty="0">
              <a:solidFill>
                <a:schemeClr val="tx1"/>
              </a:solidFill>
            </a:endParaRPr>
          </a:p>
        </p:txBody>
      </p:sp>
    </p:spTree>
  </p:cSld>
  <p:clrMapOvr>
    <a:masterClrMapping/>
  </p:clrMapOvr>
  <p:transition>
    <p:cover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43200" y="2590800"/>
            <a:ext cx="3852293" cy="923330"/>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THE END</a:t>
            </a:r>
            <a:endPar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cSld>
  <p:clrMapOvr>
    <a:masterClrMapping/>
  </p:clrMapOvr>
  <p:transition>
    <p:wheel spokes="8"/>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r" rtl="1"/>
            <a:r>
              <a:rPr lang="ar-SA" dirty="0" smtClean="0"/>
              <a:t>هي :</a:t>
            </a:r>
          </a:p>
          <a:p>
            <a:pPr algn="r" rtl="1">
              <a:buNone/>
            </a:pPr>
            <a:r>
              <a:rPr lang="ar-SA" dirty="0" smtClean="0"/>
              <a:t>العلامة التي تستعملها الشركات لتمييز منتجاتها عن المنتجات الأخرى من ذات الصنف . أنشئت أول علامة تجارية في بريطانيا عام 1876. تقوم أغلب الدول بإصدار أنظمة تحمي حقوق مالكي العلامات التجارية. ويُشرط على الشركة التي ترغب في حماية علامتها التجارية أن تنص على طبيعة حقوقها في البلد الذي ترغب حماية علامتها التجارية فيه. ومعظم البلدان تسمح للشركة بتسجيل علامتها التجارية قبل البدء باستعمالها . وتشترط بعض البلدان التسجيل قبل الالتزام بحماية حقوق العلامة التجارية .</a:t>
            </a:r>
            <a:endParaRPr lang="en-US" dirty="0"/>
          </a:p>
        </p:txBody>
      </p:sp>
      <p:sp>
        <p:nvSpPr>
          <p:cNvPr id="3" name="Title 2"/>
          <p:cNvSpPr>
            <a:spLocks noGrp="1"/>
          </p:cNvSpPr>
          <p:nvPr>
            <p:ph type="title"/>
          </p:nvPr>
        </p:nvSpPr>
        <p:spPr/>
        <p:txBody>
          <a:bodyPr/>
          <a:lstStyle/>
          <a:p>
            <a:pPr algn="r" rtl="1"/>
            <a:r>
              <a:rPr lang="ar-SA" dirty="0" smtClean="0"/>
              <a:t>الماركه :-</a:t>
            </a:r>
            <a:endParaRPr lang="en-US" dirty="0"/>
          </a:p>
        </p:txBody>
      </p:sp>
      <p:sp>
        <p:nvSpPr>
          <p:cNvPr id="6" name="Rectangle 5"/>
          <p:cNvSpPr/>
          <p:nvPr/>
        </p:nvSpPr>
        <p:spPr>
          <a:xfrm>
            <a:off x="7772400" y="6400800"/>
            <a:ext cx="1371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ar-SA" dirty="0" smtClean="0">
                <a:solidFill>
                  <a:schemeClr val="tx1"/>
                </a:solidFill>
              </a:rPr>
              <a:t>زين العابدين </a:t>
            </a:r>
            <a:endParaRPr lang="en-US" dirty="0">
              <a:solidFill>
                <a:schemeClr val="tx1"/>
              </a:solidFill>
            </a:endParaRPr>
          </a:p>
        </p:txBody>
      </p:sp>
    </p:spTree>
  </p:cSld>
  <p:clrMapOvr>
    <a:masterClrMapping/>
  </p:clrMapOvr>
  <p:transition>
    <p:check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r" rtl="1"/>
            <a:r>
              <a:rPr lang="ar-SA" dirty="0" smtClean="0"/>
              <a:t>في استجابة للتحول الذي طرأ على سلوك المستهلك والظروف التي أحدثتها ثقافة ما بعد الحداثة، غيرت العديد من الشركات نهج التسويق الخاص بها لمعالجة وخلق تجربة أكثر رواجًا وذكاء، فضلاً عن ضمان تفاعل العملاء وتجاوبهم. </a:t>
            </a:r>
            <a:endParaRPr lang="en-US" dirty="0" smtClean="0"/>
          </a:p>
          <a:p>
            <a:pPr algn="r" rtl="1"/>
            <a:r>
              <a:rPr lang="ar-SA" dirty="0" smtClean="0"/>
              <a:t>يذكر أن الوسائل التقليدية لإدارة العلامة التجارية قد حققت نموًا كبيرًا ومركبًا في سوق مجتمع ما بعد الحداثة. </a:t>
            </a:r>
            <a:endParaRPr lang="en-US" dirty="0" smtClean="0"/>
          </a:p>
          <a:p>
            <a:pPr algn="r" rtl="1"/>
            <a:r>
              <a:rPr lang="ar-SA" dirty="0" smtClean="0"/>
              <a:t>ويكمن أحد التعريفات التي وضعتها مدارس الفكر المتعلقة بالتسويق والجمعيات المتخصصة المعتمدة للعلامة التجارية (الماركة) من المنظورين الحديث أو التقليدي في أن العلامة التجارية هي "الاسم أو التعبير أو التصميم أو الرمز أو أية سمة أخرى تميز سلعة أحد الباعة أو الخدمات التي يقدمها عن غيرها من تلك التي يقدمها بائعون آخرون.</a:t>
            </a:r>
            <a:endParaRPr lang="en-US" dirty="0"/>
          </a:p>
        </p:txBody>
      </p:sp>
      <p:sp>
        <p:nvSpPr>
          <p:cNvPr id="3" name="Title 2"/>
          <p:cNvSpPr>
            <a:spLocks noGrp="1"/>
          </p:cNvSpPr>
          <p:nvPr>
            <p:ph type="title"/>
          </p:nvPr>
        </p:nvSpPr>
        <p:spPr/>
        <p:txBody>
          <a:bodyPr/>
          <a:lstStyle/>
          <a:p>
            <a:pPr algn="r" rtl="1"/>
            <a:r>
              <a:rPr lang="ar-SA" dirty="0" smtClean="0"/>
              <a:t>العلامات التجارية فيما بعد الحداثة :-</a:t>
            </a:r>
            <a:endParaRPr lang="en-US" dirty="0"/>
          </a:p>
        </p:txBody>
      </p:sp>
      <p:sp>
        <p:nvSpPr>
          <p:cNvPr id="4" name="Rectangle 3"/>
          <p:cNvSpPr/>
          <p:nvPr/>
        </p:nvSpPr>
        <p:spPr>
          <a:xfrm>
            <a:off x="7772400" y="6400800"/>
            <a:ext cx="1371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ar-SA" dirty="0" smtClean="0">
                <a:solidFill>
                  <a:schemeClr val="tx1"/>
                </a:solidFill>
              </a:rPr>
              <a:t>احمد ادم</a:t>
            </a:r>
            <a:endParaRPr lang="en-US" dirty="0">
              <a:solidFill>
                <a:schemeClr val="tx1"/>
              </a:solidFill>
            </a:endParaRPr>
          </a:p>
        </p:txBody>
      </p:sp>
    </p:spTree>
  </p:cSld>
  <p:clrMapOvr>
    <a:masterClrMapping/>
  </p:clrMapOvr>
  <p:transition>
    <p:plus/>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1"/>
            <a:ext cx="8229600" cy="4953000"/>
          </a:xfrm>
        </p:spPr>
        <p:txBody>
          <a:bodyPr>
            <a:normAutofit lnSpcReduction="10000"/>
          </a:bodyPr>
          <a:lstStyle/>
          <a:p>
            <a:pPr algn="r" rtl="1"/>
            <a:r>
              <a:rPr lang="ar-SA" dirty="0" smtClean="0"/>
              <a:t>ويشير هذا التعريف وفقًا لما ذكره موزيليك وماكدونا إلى العلامة التجارية بوصفها كيانًا واقعيًا مفردًا أو تركيزًا على شركاء تفاعل يمكن معالجته من خلال اتجاه واحد لا يتوافق في معظم الحالات مع قنوات اتصال العملاء .</a:t>
            </a:r>
          </a:p>
          <a:p>
            <a:pPr algn="r" rtl="1"/>
            <a:r>
              <a:rPr lang="ar-SA" dirty="0" smtClean="0"/>
              <a:t>ونتيجة لذلك، تسرع العديد من الشركات في تغيير الطريقة التي تدير بها الأسماء والتعبيرات والتصميمات والرموز، وغيرها من مواد التسويق نيابة عن العلامة التجارية.</a:t>
            </a:r>
            <a:endParaRPr lang="en-US" dirty="0" smtClean="0"/>
          </a:p>
          <a:p>
            <a:pPr algn="r" rtl="1"/>
            <a:r>
              <a:rPr lang="ar-SA" dirty="0" smtClean="0"/>
              <a:t> ولا تقتصر أهمية هذا النهج هنا على أنه يصب التركيز على المواد التي تنتجها المؤسسة ويتتبعها فقط .</a:t>
            </a:r>
            <a:endParaRPr lang="en-US" dirty="0" smtClean="0"/>
          </a:p>
          <a:p>
            <a:pPr algn="r" rtl="1"/>
            <a:r>
              <a:rPr lang="ar-SA" dirty="0" smtClean="0"/>
              <a:t>وحتي ينجح الانخراط في عالم التسويق في مجتمع ما بعد الحداثه ، تصبح العلامة التجاريه في حاجة الي التكيف علي انظمة جيدة تقدم مستوي اعمق من الفهم .</a:t>
            </a:r>
            <a:endParaRPr lang="en-US" dirty="0"/>
          </a:p>
        </p:txBody>
      </p:sp>
      <p:sp>
        <p:nvSpPr>
          <p:cNvPr id="4" name="Rectangle 3"/>
          <p:cNvSpPr/>
          <p:nvPr/>
        </p:nvSpPr>
        <p:spPr>
          <a:xfrm>
            <a:off x="7772400" y="6400800"/>
            <a:ext cx="1371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ar-SA" dirty="0" smtClean="0">
                <a:solidFill>
                  <a:schemeClr val="tx1"/>
                </a:solidFill>
              </a:rPr>
              <a:t>احمد ادم</a:t>
            </a:r>
            <a:endParaRPr lang="en-US" dirty="0">
              <a:solidFill>
                <a:schemeClr val="tx1"/>
              </a:solidFill>
            </a:endParaRPr>
          </a:p>
        </p:txBody>
      </p:sp>
    </p:spTree>
  </p:cSld>
  <p:clrMapOvr>
    <a:masterClrMapping/>
  </p:clrMapOvr>
  <p:transition>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r" rtl="1"/>
            <a:r>
              <a:rPr lang="ar-SA" dirty="0" smtClean="0"/>
              <a:t>كوكا كولا هي واحدة من أكثر العلامات التجارية نفوذًا في صناعات المشروبات الغازية. وعلى الرغم من أن شركة كوكا كولا قد خاضت حربًا ضروسًا مع بيبسي تعود بدايتها إلى عام 1860، من خلال نهج وصفه ويندي وايت .</a:t>
            </a:r>
          </a:p>
          <a:p>
            <a:pPr algn="r" rtl="1"/>
            <a:r>
              <a:rPr lang="ar-SA" dirty="0" smtClean="0"/>
              <a:t>ونتيجة لإتباع هذا النهج، حققت العلامة التجارية كوكا كولا نجاحًا مشهودًا في احتلالها المركز الثاني في مبيعات المشروبات .</a:t>
            </a:r>
          </a:p>
          <a:p>
            <a:pPr algn="r" rtl="1"/>
            <a:endParaRPr lang="en-US" dirty="0"/>
          </a:p>
        </p:txBody>
      </p:sp>
      <p:sp>
        <p:nvSpPr>
          <p:cNvPr id="3" name="Title 2"/>
          <p:cNvSpPr>
            <a:spLocks noGrp="1"/>
          </p:cNvSpPr>
          <p:nvPr>
            <p:ph type="title"/>
          </p:nvPr>
        </p:nvSpPr>
        <p:spPr/>
        <p:txBody>
          <a:bodyPr>
            <a:normAutofit fontScale="90000"/>
          </a:bodyPr>
          <a:lstStyle/>
          <a:p>
            <a:pPr algn="r" rtl="1"/>
            <a:r>
              <a:rPr lang="ar-SA" dirty="0" smtClean="0"/>
              <a:t>العلامات التجارية الأكثر نفوذًا في مجتمعات ما بعد الحداثة :-</a:t>
            </a:r>
            <a:endParaRPr lang="en-US" dirty="0"/>
          </a:p>
        </p:txBody>
      </p:sp>
      <p:sp>
        <p:nvSpPr>
          <p:cNvPr id="4" name="Rectangle 3"/>
          <p:cNvSpPr/>
          <p:nvPr/>
        </p:nvSpPr>
        <p:spPr>
          <a:xfrm>
            <a:off x="7772400" y="6400800"/>
            <a:ext cx="1371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ar-SA" dirty="0" smtClean="0">
                <a:solidFill>
                  <a:schemeClr val="tx1"/>
                </a:solidFill>
              </a:rPr>
              <a:t>متوكل </a:t>
            </a:r>
            <a:endParaRPr lang="en-US" dirty="0">
              <a:solidFill>
                <a:schemeClr val="tx1"/>
              </a:solidFill>
            </a:endParaRPr>
          </a:p>
        </p:txBody>
      </p:sp>
    </p:spTree>
  </p:cSld>
  <p:clrMapOvr>
    <a:masterClrMapping/>
  </p:clrMapOvr>
  <p:transition>
    <p:comb/>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304800"/>
            <a:ext cx="8229600" cy="5105400"/>
          </a:xfrm>
        </p:spPr>
        <p:txBody>
          <a:bodyPr>
            <a:normAutofit/>
          </a:bodyPr>
          <a:lstStyle/>
          <a:p>
            <a:pPr algn="r" rtl="1"/>
            <a:r>
              <a:rPr lang="ar-SA" b="1" dirty="0" smtClean="0"/>
              <a:t>ستاربكس</a:t>
            </a:r>
            <a:r>
              <a:rPr lang="ar-SA" dirty="0" smtClean="0"/>
              <a:t> : على الرغم من أن ستاربكس قد واجهت عدة نكسات طفيفة في اجتياز تغيرات السوق "الحديثة" في مجتمع ما بعد الحداثة (بتراجع في الأرباح بلغت نسبته 53% عام 2009) , فإنها لا تزال تحتل موقعًا رائدًا في السوق . </a:t>
            </a:r>
          </a:p>
          <a:p>
            <a:pPr algn="r" rtl="1"/>
            <a:r>
              <a:rPr lang="ar-SA" dirty="0" smtClean="0"/>
              <a:t>وإذا لم يكن هذان المثالان كافيين لشرح التزام العلامات التجارية بنموذج ما بعد الحداثة الخاص بتفاعل المستهلك وتجاوبه، فإن استخدام وتنفيذ شبكة تواصل اجتماعي مميزة بالعلامة التجارية</a:t>
            </a:r>
            <a:r>
              <a:rPr lang="en-US" dirty="0" smtClean="0"/>
              <a:t> </a:t>
            </a:r>
            <a:r>
              <a:rPr lang="ar-SA" dirty="0" smtClean="0"/>
              <a:t> .</a:t>
            </a:r>
          </a:p>
          <a:p>
            <a:pPr algn="r" rtl="1"/>
            <a:r>
              <a:rPr lang="ar-SA" dirty="0" smtClean="0"/>
              <a:t>تتيح شبكات التواصل الاجتماعي للمستهلكين، والذين يدينون بالولاء للعلامة التجارية، اقتراح الأفكار التي تعتمد على خبراتهم الشخصية مع الشركة . </a:t>
            </a:r>
            <a:endParaRPr lang="en-US" dirty="0" smtClean="0"/>
          </a:p>
          <a:p>
            <a:pPr algn="r" rtl="1"/>
            <a:endParaRPr lang="en-US" dirty="0"/>
          </a:p>
        </p:txBody>
      </p:sp>
      <p:sp>
        <p:nvSpPr>
          <p:cNvPr id="4" name="Rectangle 3"/>
          <p:cNvSpPr/>
          <p:nvPr/>
        </p:nvSpPr>
        <p:spPr>
          <a:xfrm>
            <a:off x="7772400" y="6400800"/>
            <a:ext cx="1371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ar-SA" dirty="0" smtClean="0">
                <a:solidFill>
                  <a:schemeClr val="tx1"/>
                </a:solidFill>
              </a:rPr>
              <a:t>متوكل </a:t>
            </a:r>
            <a:endParaRPr lang="en-US" dirty="0">
              <a:solidFill>
                <a:schemeClr val="tx1"/>
              </a:solidFill>
            </a:endParaRPr>
          </a:p>
        </p:txBody>
      </p:sp>
    </p:spTree>
  </p:cSld>
  <p:clrMapOvr>
    <a:masterClrMapping/>
  </p:clrMapOvr>
  <p:transition>
    <p:wheel spokes="8"/>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72400" y="6400800"/>
            <a:ext cx="1371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ar-SA" dirty="0" smtClean="0">
                <a:solidFill>
                  <a:schemeClr val="tx1"/>
                </a:solidFill>
              </a:rPr>
              <a:t>متوكل </a:t>
            </a:r>
            <a:endParaRPr lang="en-US" dirty="0">
              <a:solidFill>
                <a:schemeClr val="tx1"/>
              </a:solidFill>
            </a:endParaRPr>
          </a:p>
        </p:txBody>
      </p:sp>
      <p:pic>
        <p:nvPicPr>
          <p:cNvPr id="3" name="Picture 2" descr="3abb66d58aa91d2b7b16f08ee38a95c0.jpg"/>
          <p:cNvPicPr>
            <a:picLocks noChangeAspect="1"/>
          </p:cNvPicPr>
          <p:nvPr/>
        </p:nvPicPr>
        <p:blipFill>
          <a:blip r:embed="rId2" cstate="print"/>
          <a:stretch>
            <a:fillRect/>
          </a:stretch>
        </p:blipFill>
        <p:spPr>
          <a:xfrm>
            <a:off x="152400" y="228600"/>
            <a:ext cx="1600200" cy="1447800"/>
          </a:xfrm>
          <a:prstGeom prst="rect">
            <a:avLst/>
          </a:prstGeom>
        </p:spPr>
      </p:pic>
      <p:pic>
        <p:nvPicPr>
          <p:cNvPr id="4" name="Picture 3" descr="425x538-1_-5a10217799b6c.png"/>
          <p:cNvPicPr>
            <a:picLocks noChangeAspect="1"/>
          </p:cNvPicPr>
          <p:nvPr/>
        </p:nvPicPr>
        <p:blipFill>
          <a:blip r:embed="rId3" cstate="print"/>
          <a:stretch>
            <a:fillRect/>
          </a:stretch>
        </p:blipFill>
        <p:spPr>
          <a:xfrm>
            <a:off x="457200" y="4038600"/>
            <a:ext cx="1600200" cy="1600200"/>
          </a:xfrm>
          <a:prstGeom prst="rect">
            <a:avLst/>
          </a:prstGeom>
        </p:spPr>
      </p:pic>
      <p:pic>
        <p:nvPicPr>
          <p:cNvPr id="5" name="Picture 4" descr="images (4).jpeg"/>
          <p:cNvPicPr>
            <a:picLocks noChangeAspect="1"/>
          </p:cNvPicPr>
          <p:nvPr/>
        </p:nvPicPr>
        <p:blipFill>
          <a:blip r:embed="rId4" cstate="print"/>
          <a:stretch>
            <a:fillRect/>
          </a:stretch>
        </p:blipFill>
        <p:spPr>
          <a:xfrm>
            <a:off x="5867400" y="0"/>
            <a:ext cx="2724150" cy="1676400"/>
          </a:xfrm>
          <a:prstGeom prst="rect">
            <a:avLst/>
          </a:prstGeom>
        </p:spPr>
      </p:pic>
      <p:pic>
        <p:nvPicPr>
          <p:cNvPr id="6" name="Picture 5" descr="images.png"/>
          <p:cNvPicPr>
            <a:picLocks noChangeAspect="1"/>
          </p:cNvPicPr>
          <p:nvPr/>
        </p:nvPicPr>
        <p:blipFill>
          <a:blip r:embed="rId5" cstate="print"/>
          <a:stretch>
            <a:fillRect/>
          </a:stretch>
        </p:blipFill>
        <p:spPr>
          <a:xfrm>
            <a:off x="5562600" y="4343400"/>
            <a:ext cx="2524125" cy="1809750"/>
          </a:xfrm>
          <a:prstGeom prst="rect">
            <a:avLst/>
          </a:prstGeom>
        </p:spPr>
      </p:pic>
      <p:pic>
        <p:nvPicPr>
          <p:cNvPr id="7" name="Picture 6" descr="uououo10.jpg"/>
          <p:cNvPicPr>
            <a:picLocks noChangeAspect="1"/>
          </p:cNvPicPr>
          <p:nvPr/>
        </p:nvPicPr>
        <p:blipFill>
          <a:blip r:embed="rId6" cstate="print"/>
          <a:stretch>
            <a:fillRect/>
          </a:stretch>
        </p:blipFill>
        <p:spPr>
          <a:xfrm>
            <a:off x="2819400" y="1524000"/>
            <a:ext cx="2743200" cy="3080825"/>
          </a:xfrm>
          <a:prstGeom prst="rect">
            <a:avLst/>
          </a:prstGeom>
        </p:spPr>
      </p:pic>
      <p:sp>
        <p:nvSpPr>
          <p:cNvPr id="9" name="TextBox 8"/>
          <p:cNvSpPr txBox="1"/>
          <p:nvPr/>
        </p:nvSpPr>
        <p:spPr>
          <a:xfrm>
            <a:off x="2514600" y="228600"/>
            <a:ext cx="2895600" cy="646331"/>
          </a:xfrm>
          <a:prstGeom prst="rect">
            <a:avLst/>
          </a:prstGeom>
          <a:noFill/>
        </p:spPr>
        <p:txBody>
          <a:bodyPr wrap="square" rtlCol="0">
            <a:spAutoFit/>
          </a:bodyPr>
          <a:lstStyle/>
          <a:p>
            <a:pPr algn="r" rtl="1"/>
            <a:r>
              <a:rPr lang="ar-SA" sz="3600" b="1" dirty="0" smtClean="0">
                <a:solidFill>
                  <a:srgbClr val="002060"/>
                </a:solidFill>
              </a:rPr>
              <a:t>شركات السيارات</a:t>
            </a:r>
            <a:endParaRPr lang="en-US" sz="3600" b="1" dirty="0">
              <a:solidFill>
                <a:srgbClr val="002060"/>
              </a:solidFill>
            </a:endParaRPr>
          </a:p>
        </p:txBody>
      </p:sp>
    </p:spTree>
  </p:cSld>
  <p:clrMapOvr>
    <a:masterClrMapping/>
  </p:clrMapOvr>
  <p:transition>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9ead531008e0f34961300e45dce277.gif"/>
          <p:cNvPicPr>
            <a:picLocks noChangeAspect="1"/>
          </p:cNvPicPr>
          <p:nvPr/>
        </p:nvPicPr>
        <p:blipFill>
          <a:blip r:embed="rId2" cstate="print"/>
          <a:stretch>
            <a:fillRect/>
          </a:stretch>
        </p:blipFill>
        <p:spPr>
          <a:xfrm>
            <a:off x="0" y="1219200"/>
            <a:ext cx="2261810" cy="1295400"/>
          </a:xfrm>
          <a:prstGeom prst="rect">
            <a:avLst/>
          </a:prstGeom>
        </p:spPr>
      </p:pic>
      <p:pic>
        <p:nvPicPr>
          <p:cNvPr id="3" name="Picture 2" descr="Adidas01-01.png"/>
          <p:cNvPicPr>
            <a:picLocks noChangeAspect="1"/>
          </p:cNvPicPr>
          <p:nvPr/>
        </p:nvPicPr>
        <p:blipFill>
          <a:blip r:embed="rId3" cstate="print"/>
          <a:stretch>
            <a:fillRect/>
          </a:stretch>
        </p:blipFill>
        <p:spPr>
          <a:xfrm>
            <a:off x="2895600" y="990600"/>
            <a:ext cx="2590800" cy="1457325"/>
          </a:xfrm>
          <a:prstGeom prst="rect">
            <a:avLst/>
          </a:prstGeom>
        </p:spPr>
      </p:pic>
      <p:pic>
        <p:nvPicPr>
          <p:cNvPr id="4" name="Picture 3" descr="images (2).png"/>
          <p:cNvPicPr>
            <a:picLocks noChangeAspect="1"/>
          </p:cNvPicPr>
          <p:nvPr/>
        </p:nvPicPr>
        <p:blipFill>
          <a:blip r:embed="rId4" cstate="print"/>
          <a:stretch>
            <a:fillRect/>
          </a:stretch>
        </p:blipFill>
        <p:spPr>
          <a:xfrm>
            <a:off x="6219825" y="838200"/>
            <a:ext cx="2924175" cy="1562100"/>
          </a:xfrm>
          <a:prstGeom prst="rect">
            <a:avLst/>
          </a:prstGeom>
        </p:spPr>
      </p:pic>
      <p:pic>
        <p:nvPicPr>
          <p:cNvPr id="5" name="Picture 4" descr="532.jpg"/>
          <p:cNvPicPr>
            <a:picLocks noChangeAspect="1"/>
          </p:cNvPicPr>
          <p:nvPr/>
        </p:nvPicPr>
        <p:blipFill>
          <a:blip r:embed="rId5" cstate="print"/>
          <a:stretch>
            <a:fillRect/>
          </a:stretch>
        </p:blipFill>
        <p:spPr>
          <a:xfrm>
            <a:off x="0" y="4191000"/>
            <a:ext cx="2667000" cy="1502410"/>
          </a:xfrm>
          <a:prstGeom prst="rect">
            <a:avLst/>
          </a:prstGeom>
        </p:spPr>
      </p:pic>
      <p:pic>
        <p:nvPicPr>
          <p:cNvPr id="6" name="Picture 5" descr="images (5).jpeg"/>
          <p:cNvPicPr>
            <a:picLocks noChangeAspect="1"/>
          </p:cNvPicPr>
          <p:nvPr/>
        </p:nvPicPr>
        <p:blipFill>
          <a:blip r:embed="rId6" cstate="print"/>
          <a:stretch>
            <a:fillRect/>
          </a:stretch>
        </p:blipFill>
        <p:spPr>
          <a:xfrm>
            <a:off x="3962400" y="4038600"/>
            <a:ext cx="1752600" cy="1760424"/>
          </a:xfrm>
          <a:prstGeom prst="rect">
            <a:avLst/>
          </a:prstGeom>
        </p:spPr>
      </p:pic>
      <p:pic>
        <p:nvPicPr>
          <p:cNvPr id="7" name="Picture 6" descr="تنزيل (8).jpeg"/>
          <p:cNvPicPr>
            <a:picLocks noChangeAspect="1"/>
          </p:cNvPicPr>
          <p:nvPr/>
        </p:nvPicPr>
        <p:blipFill>
          <a:blip r:embed="rId7" cstate="print"/>
          <a:stretch>
            <a:fillRect/>
          </a:stretch>
        </p:blipFill>
        <p:spPr>
          <a:xfrm>
            <a:off x="6629400" y="3733800"/>
            <a:ext cx="2143125" cy="2143125"/>
          </a:xfrm>
          <a:prstGeom prst="rect">
            <a:avLst/>
          </a:prstGeom>
        </p:spPr>
      </p:pic>
      <p:sp>
        <p:nvSpPr>
          <p:cNvPr id="8" name="TextBox 7"/>
          <p:cNvSpPr txBox="1"/>
          <p:nvPr/>
        </p:nvSpPr>
        <p:spPr>
          <a:xfrm>
            <a:off x="2743200" y="152400"/>
            <a:ext cx="3733800" cy="707886"/>
          </a:xfrm>
          <a:prstGeom prst="rect">
            <a:avLst/>
          </a:prstGeom>
          <a:noFill/>
        </p:spPr>
        <p:txBody>
          <a:bodyPr wrap="square" rtlCol="0">
            <a:spAutoFit/>
          </a:bodyPr>
          <a:lstStyle/>
          <a:p>
            <a:pPr algn="ctr"/>
            <a:r>
              <a:rPr lang="ar-SA" sz="4000" b="1" dirty="0" smtClean="0">
                <a:solidFill>
                  <a:srgbClr val="002060"/>
                </a:solidFill>
              </a:rPr>
              <a:t>شركات ازياء</a:t>
            </a:r>
            <a:endParaRPr lang="en-US" sz="4000" b="1" dirty="0">
              <a:solidFill>
                <a:srgbClr val="002060"/>
              </a:solidFill>
            </a:endParaRPr>
          </a:p>
        </p:txBody>
      </p:sp>
      <p:sp>
        <p:nvSpPr>
          <p:cNvPr id="9" name="TextBox 8"/>
          <p:cNvSpPr txBox="1"/>
          <p:nvPr/>
        </p:nvSpPr>
        <p:spPr>
          <a:xfrm>
            <a:off x="3276600" y="3048000"/>
            <a:ext cx="3124200" cy="584775"/>
          </a:xfrm>
          <a:prstGeom prst="rect">
            <a:avLst/>
          </a:prstGeom>
          <a:noFill/>
        </p:spPr>
        <p:txBody>
          <a:bodyPr wrap="square" rtlCol="0">
            <a:spAutoFit/>
          </a:bodyPr>
          <a:lstStyle/>
          <a:p>
            <a:pPr algn="ctr"/>
            <a:r>
              <a:rPr lang="ar-SA" sz="3200" b="1" dirty="0" smtClean="0">
                <a:solidFill>
                  <a:srgbClr val="002060"/>
                </a:solidFill>
              </a:rPr>
              <a:t>شركات الإلكترونيات</a:t>
            </a:r>
            <a:endParaRPr lang="en-US" sz="3200" b="1" dirty="0">
              <a:solidFill>
                <a:srgbClr val="002060"/>
              </a:solidFill>
            </a:endParaRPr>
          </a:p>
        </p:txBody>
      </p:sp>
      <p:sp>
        <p:nvSpPr>
          <p:cNvPr id="10" name="Rectangle 9"/>
          <p:cNvSpPr/>
          <p:nvPr/>
        </p:nvSpPr>
        <p:spPr>
          <a:xfrm>
            <a:off x="7772400" y="6400800"/>
            <a:ext cx="1371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ar-SA" dirty="0" smtClean="0">
                <a:solidFill>
                  <a:schemeClr val="tx1"/>
                </a:solidFill>
              </a:rPr>
              <a:t>متوكل </a:t>
            </a:r>
            <a:endParaRPr lang="en-US" dirty="0">
              <a:solidFill>
                <a:schemeClr val="tx1"/>
              </a:solidFill>
            </a:endParaRPr>
          </a:p>
        </p:txBody>
      </p:sp>
    </p:spTree>
  </p:cSld>
  <p:clrMapOvr>
    <a:masterClrMapping/>
  </p:clrMapOvr>
  <p:transition>
    <p:wheel/>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260</TotalTime>
  <Words>1243</Words>
  <Application>Microsoft Office PowerPoint</Application>
  <PresentationFormat>On-screen Show (4:3)</PresentationFormat>
  <Paragraphs>92</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Concourse</vt:lpstr>
      <vt:lpstr>العلامات التجارية </vt:lpstr>
      <vt:lpstr>العلامات التجارية:-</vt:lpstr>
      <vt:lpstr>الماركه :-</vt:lpstr>
      <vt:lpstr>العلامات التجارية فيما بعد الحداثة :-</vt:lpstr>
      <vt:lpstr>Slide 5</vt:lpstr>
      <vt:lpstr>العلامات التجارية الأكثر نفوذًا في مجتمعات ما بعد الحداثة :-</vt:lpstr>
      <vt:lpstr>Slide 7</vt:lpstr>
      <vt:lpstr>Slide 8</vt:lpstr>
      <vt:lpstr>Slide 9</vt:lpstr>
      <vt:lpstr>Slide 10</vt:lpstr>
      <vt:lpstr>Slide 11</vt:lpstr>
      <vt:lpstr>العلامة التجارية :-</vt:lpstr>
      <vt:lpstr>طرق التصميم :-</vt:lpstr>
      <vt:lpstr>استراتيجه العلامة التجاريه :-</vt:lpstr>
      <vt:lpstr>Slide 15</vt:lpstr>
      <vt:lpstr>Slide 16</vt:lpstr>
      <vt:lpstr>Slide 17</vt:lpstr>
      <vt:lpstr>Slide 18</vt:lpstr>
      <vt:lpstr>Slide 19</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العلامات التجارية</dc:title>
  <dc:creator>TOSHIBA</dc:creator>
  <cp:lastModifiedBy>TOSHIBA</cp:lastModifiedBy>
  <cp:revision>30</cp:revision>
  <dcterms:created xsi:type="dcterms:W3CDTF">2019-02-17T18:23:12Z</dcterms:created>
  <dcterms:modified xsi:type="dcterms:W3CDTF">2019-02-18T18:05:48Z</dcterms:modified>
</cp:coreProperties>
</file>