
<file path=[Content_Types].xml><?xml version="1.0" encoding="utf-8"?>
<Types xmlns="http://schemas.openxmlformats.org/package/2006/content-types">
  <Default Extension="fntdata" ContentType="application/x-fontdata"/>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Consolas" panose="020B0609020204030204" pitchFamily="49" charset="0"/>
      <p:regular r:id="rId10"/>
      <p:bold r:id="rId11"/>
      <p:italic r:id="rId12"/>
      <p:boldItalic r:id="rId13"/>
    </p:embeddedFont>
    <p:embeddedFont>
      <p:font typeface="Lato" panose="020F0502020204030203" pitchFamily="34" charset="0"/>
      <p:regular r:id="rId14"/>
      <p:bold r:id="rId15"/>
      <p:italic r:id="rId16"/>
      <p:boldItalic r:id="rId17"/>
    </p:embeddedFont>
    <p:embeddedFont>
      <p:font typeface="Raleway"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171" autoAdjust="0"/>
  </p:normalViewPr>
  <p:slideViewPr>
    <p:cSldViewPr snapToGrid="0">
      <p:cViewPr varScale="1">
        <p:scale>
          <a:sx n="63" d="100"/>
          <a:sy n="63" d="100"/>
        </p:scale>
        <p:origin x="77" y="6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Wecome</a:t>
            </a:r>
            <a:r>
              <a:rPr lang="it-IT" dirty="0"/>
              <a:t> </a:t>
            </a:r>
            <a:r>
              <a:rPr lang="it-IT" dirty="0" err="1"/>
              <a:t>everyone</a:t>
            </a:r>
            <a:r>
              <a:rPr lang="it-IT" dirty="0"/>
              <a:t>, </a:t>
            </a:r>
            <a:r>
              <a:rPr lang="it-IT" dirty="0" err="1"/>
              <a:t>we</a:t>
            </a:r>
            <a:r>
              <a:rPr lang="it-IT" dirty="0"/>
              <a:t> </a:t>
            </a:r>
            <a:r>
              <a:rPr lang="it-IT" dirty="0" err="1"/>
              <a:t>would</a:t>
            </a:r>
            <a:r>
              <a:rPr lang="it-IT" dirty="0"/>
              <a:t> like to show </a:t>
            </a:r>
            <a:r>
              <a:rPr lang="it-IT" dirty="0" err="1"/>
              <a:t>our</a:t>
            </a:r>
            <a:r>
              <a:rPr lang="it-IT" dirty="0"/>
              <a:t> </a:t>
            </a:r>
            <a:r>
              <a:rPr lang="it-IT" dirty="0" err="1"/>
              <a:t>presentation</a:t>
            </a:r>
            <a:r>
              <a:rPr lang="it-IT" dirty="0"/>
              <a:t> </a:t>
            </a:r>
            <a:r>
              <a:rPr lang="it-IT" dirty="0" err="1"/>
              <a:t>about</a:t>
            </a:r>
            <a:r>
              <a:rPr lang="it-IT" dirty="0"/>
              <a:t> the </a:t>
            </a:r>
            <a:r>
              <a:rPr lang="it-IT" dirty="0" err="1"/>
              <a:t>identification</a:t>
            </a:r>
            <a:r>
              <a:rPr lang="it-IT" dirty="0"/>
              <a:t> of </a:t>
            </a:r>
            <a:r>
              <a:rPr lang="it-IT" dirty="0" err="1"/>
              <a:t>landslides</a:t>
            </a:r>
            <a:r>
              <a:rPr lang="it-IT" dirty="0"/>
              <a:t> risks </a:t>
            </a:r>
            <a:r>
              <a:rPr lang="it-IT" dirty="0" err="1"/>
              <a:t>using</a:t>
            </a:r>
            <a:r>
              <a:rPr lang="it-IT" dirty="0"/>
              <a:t> science and </a:t>
            </a:r>
            <a:r>
              <a:rPr lang="it-IT" dirty="0" err="1"/>
              <a:t>technology</a:t>
            </a:r>
            <a:r>
              <a:rPr lang="it-IT" dirty="0"/>
              <a:t>.</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f584d0ec44_0_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f584d0ec44_0_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First of </a:t>
            </a:r>
            <a:r>
              <a:rPr lang="it-IT" dirty="0" err="1"/>
              <a:t>all</a:t>
            </a:r>
            <a:r>
              <a:rPr lang="it-IT" dirty="0"/>
              <a:t> </a:t>
            </a:r>
            <a:r>
              <a:rPr lang="it-IT" dirty="0" err="1"/>
              <a:t>we</a:t>
            </a:r>
            <a:r>
              <a:rPr lang="it-IT" dirty="0"/>
              <a:t> </a:t>
            </a:r>
            <a:r>
              <a:rPr lang="it-IT" dirty="0" err="1"/>
              <a:t>had</a:t>
            </a:r>
            <a:r>
              <a:rPr lang="it-IT" dirty="0"/>
              <a:t> to do a </a:t>
            </a:r>
            <a:r>
              <a:rPr lang="it-IT" dirty="0" err="1"/>
              <a:t>problem</a:t>
            </a:r>
            <a:r>
              <a:rPr lang="it-IT" dirty="0"/>
              <a:t> </a:t>
            </a:r>
            <a:r>
              <a:rPr lang="it-IT" dirty="0" err="1"/>
              <a:t>analysis</a:t>
            </a:r>
            <a:r>
              <a:rPr lang="it-IT" dirty="0"/>
              <a:t>, </a:t>
            </a:r>
            <a:r>
              <a:rPr lang="it-IT" dirty="0" err="1"/>
              <a:t>where</a:t>
            </a:r>
            <a:r>
              <a:rPr lang="it-IT" dirty="0"/>
              <a:t> </a:t>
            </a:r>
            <a:r>
              <a:rPr lang="it-IT" dirty="0" err="1"/>
              <a:t>we</a:t>
            </a:r>
            <a:r>
              <a:rPr lang="it-IT" dirty="0"/>
              <a:t> </a:t>
            </a:r>
            <a:r>
              <a:rPr lang="it-IT" dirty="0" err="1"/>
              <a:t>identified</a:t>
            </a:r>
            <a:r>
              <a:rPr lang="it-IT" dirty="0"/>
              <a:t> the </a:t>
            </a:r>
            <a:r>
              <a:rPr lang="it-IT" dirty="0" err="1"/>
              <a:t>causes</a:t>
            </a:r>
            <a:r>
              <a:rPr lang="it-IT" dirty="0"/>
              <a:t> of a </a:t>
            </a:r>
            <a:r>
              <a:rPr lang="it-IT" dirty="0" err="1"/>
              <a:t>landslide</a:t>
            </a:r>
            <a:r>
              <a:rPr lang="it-IT" dirty="0"/>
              <a:t> (with the help of the data </a:t>
            </a:r>
            <a:r>
              <a:rPr lang="it-IT" dirty="0" err="1"/>
              <a:t>already</a:t>
            </a:r>
            <a:r>
              <a:rPr lang="it-IT" dirty="0"/>
              <a:t> </a:t>
            </a:r>
            <a:r>
              <a:rPr lang="it-IT" dirty="0" err="1"/>
              <a:t>available</a:t>
            </a:r>
            <a:r>
              <a:rPr lang="it-IT" dirty="0"/>
              <a:t> of the </a:t>
            </a:r>
            <a:r>
              <a:rPr lang="it-IT" dirty="0" err="1"/>
              <a:t>past</a:t>
            </a:r>
            <a:r>
              <a:rPr lang="it-IT" dirty="0"/>
              <a:t> </a:t>
            </a:r>
            <a:r>
              <a:rPr lang="it-IT" dirty="0" err="1"/>
              <a:t>landslides</a:t>
            </a:r>
            <a:r>
              <a:rPr lang="it-IT" dirty="0"/>
              <a:t>) </a:t>
            </a:r>
            <a:r>
              <a:rPr lang="it-IT" dirty="0" err="1"/>
              <a:t>which</a:t>
            </a:r>
            <a:r>
              <a:rPr lang="it-IT" dirty="0"/>
              <a:t> </a:t>
            </a:r>
            <a:r>
              <a:rPr lang="it-IT" dirty="0" err="1"/>
              <a:t>were</a:t>
            </a:r>
            <a:r>
              <a:rPr lang="it-IT" dirty="0"/>
              <a:t> </a:t>
            </a:r>
            <a:r>
              <a:rPr lang="it-IT" dirty="0" err="1"/>
              <a:t>catacterized</a:t>
            </a:r>
            <a:r>
              <a:rPr lang="it-IT" dirty="0"/>
              <a:t> by </a:t>
            </a:r>
            <a:r>
              <a:rPr lang="it-IT" dirty="0" err="1"/>
              <a:t>many</a:t>
            </a:r>
            <a:r>
              <a:rPr lang="it-IT" dirty="0"/>
              <a:t> </a:t>
            </a:r>
            <a:r>
              <a:rPr lang="it-IT" dirty="0" err="1"/>
              <a:t>factor</a:t>
            </a:r>
            <a:r>
              <a:rPr lang="it-IT" dirty="0"/>
              <a:t> </a:t>
            </a:r>
            <a:r>
              <a:rPr lang="it-IT" dirty="0" err="1"/>
              <a:t>such</a:t>
            </a:r>
            <a:r>
              <a:rPr lang="it-IT" dirty="0"/>
              <a:t> </a:t>
            </a:r>
            <a:r>
              <a:rPr lang="it-IT" dirty="0" err="1"/>
              <a:t>as</a:t>
            </a:r>
            <a:r>
              <a:rPr lang="it-IT" dirty="0"/>
              <a:t> the </a:t>
            </a:r>
            <a:r>
              <a:rPr lang="it-IT" dirty="0" err="1"/>
              <a:t>terrain</a:t>
            </a:r>
            <a:r>
              <a:rPr lang="it-IT" dirty="0"/>
              <a:t> </a:t>
            </a:r>
            <a:r>
              <a:rPr lang="it-IT" dirty="0" err="1"/>
              <a:t>type</a:t>
            </a:r>
            <a:r>
              <a:rPr lang="it-IT" dirty="0"/>
              <a:t>, the </a:t>
            </a:r>
            <a:r>
              <a:rPr lang="it-IT" dirty="0" err="1"/>
              <a:t>natural</a:t>
            </a:r>
            <a:r>
              <a:rPr lang="it-IT" dirty="0"/>
              <a:t> </a:t>
            </a:r>
            <a:r>
              <a:rPr lang="it-IT" dirty="0" err="1"/>
              <a:t>fenomena</a:t>
            </a:r>
            <a:r>
              <a:rPr lang="it-IT" dirty="0"/>
              <a:t> and the human </a:t>
            </a:r>
            <a:r>
              <a:rPr lang="it-IT" dirty="0" err="1"/>
              <a:t>behavyour</a:t>
            </a:r>
            <a:r>
              <a:rPr lang="it-IT" dirty="0"/>
              <a:t> (in small </a:t>
            </a:r>
            <a:r>
              <a:rPr lang="it-IT" dirty="0" err="1"/>
              <a:t>percentage</a:t>
            </a:r>
            <a:r>
              <a:rPr lang="it-IT" dirty="0"/>
              <a:t>): more </a:t>
            </a:r>
            <a:r>
              <a:rPr lang="it-IT" dirty="0" err="1"/>
              <a:t>precicely</a:t>
            </a:r>
            <a:r>
              <a:rPr lang="it-IT" dirty="0"/>
              <a:t> </a:t>
            </a:r>
            <a:r>
              <a:rPr lang="it-IT" dirty="0" err="1"/>
              <a:t>we</a:t>
            </a:r>
            <a:r>
              <a:rPr lang="it-IT" dirty="0"/>
              <a:t> </a:t>
            </a:r>
            <a:r>
              <a:rPr lang="it-IT" dirty="0" err="1"/>
              <a:t>cocluded</a:t>
            </a:r>
            <a:r>
              <a:rPr lang="it-IT" dirty="0"/>
              <a:t> </a:t>
            </a:r>
            <a:r>
              <a:rPr lang="it-IT" dirty="0" err="1"/>
              <a:t>that</a:t>
            </a:r>
            <a:r>
              <a:rPr lang="it-IT" dirty="0"/>
              <a:t> to </a:t>
            </a:r>
            <a:r>
              <a:rPr lang="it-IT" dirty="0" err="1"/>
              <a:t>have</a:t>
            </a:r>
            <a:r>
              <a:rPr lang="it-IT" dirty="0"/>
              <a:t> a </a:t>
            </a:r>
            <a:r>
              <a:rPr lang="it-IT" dirty="0" err="1"/>
              <a:t>landslide</a:t>
            </a:r>
            <a:r>
              <a:rPr lang="it-IT" dirty="0"/>
              <a:t> must be </a:t>
            </a:r>
            <a:r>
              <a:rPr lang="it-IT" dirty="0" err="1"/>
              <a:t>there</a:t>
            </a:r>
            <a:r>
              <a:rPr lang="it-IT" dirty="0"/>
              <a:t> a </a:t>
            </a:r>
            <a:r>
              <a:rPr lang="it-IT" dirty="0" err="1"/>
              <a:t>slope</a:t>
            </a:r>
            <a:r>
              <a:rPr lang="it-IT" dirty="0"/>
              <a:t> degree </a:t>
            </a:r>
            <a:r>
              <a:rPr lang="it-IT" dirty="0" err="1"/>
              <a:t>between</a:t>
            </a:r>
            <a:r>
              <a:rPr lang="it-IT" dirty="0"/>
              <a:t> a </a:t>
            </a:r>
            <a:r>
              <a:rPr lang="it-IT" dirty="0" err="1"/>
              <a:t>certain</a:t>
            </a:r>
            <a:r>
              <a:rPr lang="it-IT" dirty="0"/>
              <a:t> range, and heavy </a:t>
            </a:r>
            <a:r>
              <a:rPr lang="it-IT" dirty="0" err="1"/>
              <a:t>rainfalls</a:t>
            </a:r>
            <a:r>
              <a:rPr lang="it-IT" dirty="0"/>
              <a:t> are more </a:t>
            </a:r>
            <a:r>
              <a:rPr lang="it-IT" dirty="0" err="1"/>
              <a:t>likely</a:t>
            </a:r>
            <a:r>
              <a:rPr lang="it-IT" dirty="0"/>
              <a:t> to </a:t>
            </a:r>
            <a:r>
              <a:rPr lang="it-IT" dirty="0" err="1"/>
              <a:t>have</a:t>
            </a:r>
            <a:r>
              <a:rPr lang="it-IT" dirty="0"/>
              <a:t> </a:t>
            </a:r>
            <a:r>
              <a:rPr lang="it-IT" dirty="0" err="1"/>
              <a:t>great</a:t>
            </a:r>
            <a:r>
              <a:rPr lang="it-IT" dirty="0"/>
              <a:t> impact </a:t>
            </a:r>
            <a:r>
              <a:rPr lang="it-IT" dirty="0" err="1"/>
              <a:t>combined</a:t>
            </a:r>
            <a:r>
              <a:rPr lang="it-IT" dirty="0"/>
              <a:t> with high </a:t>
            </a:r>
            <a:r>
              <a:rPr lang="it-IT" dirty="0" err="1"/>
              <a:t>soil</a:t>
            </a:r>
            <a:r>
              <a:rPr lang="it-IT" dirty="0"/>
              <a:t> </a:t>
            </a:r>
            <a:r>
              <a:rPr lang="it-IT" dirty="0" err="1"/>
              <a:t>moisture</a:t>
            </a:r>
            <a:r>
              <a:rPr lang="it-IT" dirty="0"/>
              <a:t>.</a:t>
            </a:r>
          </a:p>
          <a:p>
            <a:pPr marL="0" lvl="0" indent="0" algn="l" rtl="0">
              <a:spcBef>
                <a:spcPts val="0"/>
              </a:spcBef>
              <a:spcAft>
                <a:spcPts val="0"/>
              </a:spcAft>
              <a:buNone/>
            </a:pPr>
            <a:r>
              <a:rPr lang="it-IT" dirty="0"/>
              <a:t>Rocky </a:t>
            </a:r>
            <a:r>
              <a:rPr lang="it-IT" dirty="0" err="1"/>
              <a:t>terrains</a:t>
            </a:r>
            <a:r>
              <a:rPr lang="it-IT" dirty="0"/>
              <a:t> </a:t>
            </a:r>
            <a:r>
              <a:rPr lang="it-IT" dirty="0" err="1"/>
              <a:t>seem</a:t>
            </a:r>
            <a:r>
              <a:rPr lang="it-IT" dirty="0"/>
              <a:t> to </a:t>
            </a:r>
            <a:r>
              <a:rPr lang="it-IT" dirty="0" err="1"/>
              <a:t>give</a:t>
            </a:r>
            <a:r>
              <a:rPr lang="it-IT" dirty="0"/>
              <a:t> </a:t>
            </a:r>
            <a:r>
              <a:rPr lang="it-IT" dirty="0" err="1"/>
              <a:t>away</a:t>
            </a:r>
            <a:r>
              <a:rPr lang="it-IT" dirty="0"/>
              <a:t> </a:t>
            </a:r>
            <a:r>
              <a:rPr lang="it-IT" dirty="0" err="1"/>
              <a:t>if</a:t>
            </a:r>
            <a:r>
              <a:rPr lang="it-IT" dirty="0"/>
              <a:t> </a:t>
            </a:r>
            <a:r>
              <a:rPr lang="it-IT" dirty="0" err="1"/>
              <a:t>there</a:t>
            </a:r>
            <a:r>
              <a:rPr lang="it-IT" dirty="0"/>
              <a:t> </a:t>
            </a:r>
            <a:r>
              <a:rPr lang="it-IT" dirty="0" err="1"/>
              <a:t>is</a:t>
            </a:r>
            <a:r>
              <a:rPr lang="it-IT" dirty="0"/>
              <a:t> a </a:t>
            </a:r>
            <a:r>
              <a:rPr lang="it-IT" dirty="0" err="1"/>
              <a:t>remarkable</a:t>
            </a:r>
            <a:r>
              <a:rPr lang="it-IT" dirty="0"/>
              <a:t> </a:t>
            </a:r>
            <a:r>
              <a:rPr lang="it-IT" dirty="0" err="1"/>
              <a:t>earthquake</a:t>
            </a:r>
            <a:r>
              <a:rPr lang="it-IT" dirty="0"/>
              <a:t>.</a:t>
            </a:r>
          </a:p>
          <a:p>
            <a:pPr marL="0" lvl="0" indent="0" algn="l" rtl="0">
              <a:spcBef>
                <a:spcPts val="0"/>
              </a:spcBef>
              <a:spcAft>
                <a:spcPts val="0"/>
              </a:spcAft>
              <a:buNone/>
            </a:pPr>
            <a:r>
              <a:rPr lang="it-IT" dirty="0" err="1"/>
              <a:t>Vegetation</a:t>
            </a:r>
            <a:r>
              <a:rPr lang="it-IT" dirty="0"/>
              <a:t> helps to reduce the risk of </a:t>
            </a:r>
            <a:r>
              <a:rPr lang="it-IT" dirty="0" err="1"/>
              <a:t>landslides</a:t>
            </a:r>
            <a:r>
              <a:rPr lang="it-IT" dirty="0"/>
              <a:t> </a:t>
            </a:r>
            <a:r>
              <a:rPr lang="it-IT" dirty="0" err="1"/>
              <a:t>because</a:t>
            </a:r>
            <a:r>
              <a:rPr lang="it-IT" dirty="0"/>
              <a:t> the </a:t>
            </a:r>
            <a:r>
              <a:rPr lang="it-IT" dirty="0" err="1"/>
              <a:t>plants</a:t>
            </a:r>
            <a:r>
              <a:rPr lang="it-IT" dirty="0"/>
              <a:t> </a:t>
            </a:r>
            <a:r>
              <a:rPr lang="it-IT" dirty="0" err="1"/>
              <a:t>contribute</a:t>
            </a:r>
            <a:r>
              <a:rPr lang="it-IT" dirty="0"/>
              <a:t> to </a:t>
            </a:r>
            <a:r>
              <a:rPr lang="it-IT" dirty="0" err="1"/>
              <a:t>stabilize</a:t>
            </a:r>
            <a:r>
              <a:rPr lang="it-IT" dirty="0"/>
              <a:t> the </a:t>
            </a:r>
            <a:r>
              <a:rPr lang="it-IT" dirty="0" err="1"/>
              <a:t>terrain</a:t>
            </a:r>
            <a:r>
              <a:rPr lang="it-IT" dirty="0"/>
              <a:t>.</a:t>
            </a:r>
          </a:p>
          <a:p>
            <a:pPr marL="0" lvl="0" indent="0" algn="l" rtl="0">
              <a:spcBef>
                <a:spcPts val="0"/>
              </a:spcBef>
              <a:spcAft>
                <a:spcPts val="0"/>
              </a:spcAft>
              <a:buNone/>
            </a:pPr>
            <a:r>
              <a:rPr lang="it-IT" dirty="0" err="1"/>
              <a:t>There</a:t>
            </a:r>
            <a:r>
              <a:rPr lang="it-IT" dirty="0"/>
              <a:t> </a:t>
            </a:r>
            <a:r>
              <a:rPr lang="it-IT" dirty="0" err="1"/>
              <a:t>is</a:t>
            </a:r>
            <a:r>
              <a:rPr lang="it-IT" dirty="0"/>
              <a:t> </a:t>
            </a:r>
            <a:r>
              <a:rPr lang="it-IT" dirty="0" err="1"/>
              <a:t>also</a:t>
            </a:r>
            <a:r>
              <a:rPr lang="it-IT" dirty="0"/>
              <a:t> a human impact for </a:t>
            </a:r>
            <a:r>
              <a:rPr lang="it-IT" dirty="0" err="1"/>
              <a:t>this</a:t>
            </a:r>
            <a:r>
              <a:rPr lang="it-IT" dirty="0"/>
              <a:t> </a:t>
            </a:r>
            <a:r>
              <a:rPr lang="it-IT" dirty="0" err="1"/>
              <a:t>issue</a:t>
            </a:r>
            <a:r>
              <a:rPr lang="it-IT" dirty="0"/>
              <a:t> </a:t>
            </a:r>
            <a:r>
              <a:rPr lang="it-IT" dirty="0" err="1"/>
              <a:t>but</a:t>
            </a:r>
            <a:r>
              <a:rPr lang="it-IT" dirty="0"/>
              <a:t> the data shows </a:t>
            </a:r>
            <a:r>
              <a:rPr lang="it-IT" dirty="0" err="1"/>
              <a:t>that</a:t>
            </a:r>
            <a:r>
              <a:rPr lang="it-IT" dirty="0"/>
              <a:t> </a:t>
            </a:r>
            <a:r>
              <a:rPr lang="it-IT" dirty="0" err="1"/>
              <a:t>is</a:t>
            </a:r>
            <a:r>
              <a:rPr lang="it-IT" dirty="0"/>
              <a:t> </a:t>
            </a:r>
            <a:r>
              <a:rPr lang="it-IT" dirty="0" err="1"/>
              <a:t>very</a:t>
            </a:r>
            <a:r>
              <a:rPr lang="it-IT" dirty="0"/>
              <a:t> low so </a:t>
            </a:r>
            <a:r>
              <a:rPr lang="it-IT" dirty="0" err="1"/>
              <a:t>we</a:t>
            </a:r>
            <a:r>
              <a:rPr lang="it-IT" dirty="0"/>
              <a:t> </a:t>
            </a:r>
            <a:r>
              <a:rPr lang="it-IT" dirty="0" err="1"/>
              <a:t>did</a:t>
            </a:r>
            <a:r>
              <a:rPr lang="it-IT" dirty="0"/>
              <a:t> </a:t>
            </a:r>
            <a:r>
              <a:rPr lang="it-IT" dirty="0" err="1"/>
              <a:t>not</a:t>
            </a:r>
            <a:r>
              <a:rPr lang="it-IT" dirty="0"/>
              <a:t> </a:t>
            </a:r>
            <a:r>
              <a:rPr lang="it-IT" dirty="0" err="1"/>
              <a:t>consider</a:t>
            </a:r>
            <a:r>
              <a:rPr lang="it-IT" dirty="0"/>
              <a:t> </a:t>
            </a:r>
            <a:r>
              <a:rPr lang="it-IT" dirty="0" err="1"/>
              <a:t>it</a:t>
            </a:r>
            <a:r>
              <a:rPr lang="it-IT" dirty="0"/>
              <a:t>.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f584d0ec44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f584d0ec44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a:t>
            </a:r>
            <a:r>
              <a:rPr lang="it-IT" dirty="0"/>
              <a:t> </a:t>
            </a:r>
            <a:r>
              <a:rPr lang="it-IT" dirty="0" err="1"/>
              <a:t>did</a:t>
            </a:r>
            <a:r>
              <a:rPr lang="it-IT" dirty="0"/>
              <a:t> a </a:t>
            </a:r>
            <a:r>
              <a:rPr lang="it-IT" dirty="0" err="1"/>
              <a:t>research</a:t>
            </a:r>
            <a:r>
              <a:rPr lang="it-IT" dirty="0"/>
              <a:t> in the net to </a:t>
            </a:r>
            <a:r>
              <a:rPr lang="it-IT" dirty="0" err="1"/>
              <a:t>find</a:t>
            </a:r>
            <a:r>
              <a:rPr lang="it-IT" dirty="0"/>
              <a:t> the data </a:t>
            </a:r>
            <a:r>
              <a:rPr lang="it-IT" dirty="0" err="1"/>
              <a:t>necessary</a:t>
            </a:r>
            <a:r>
              <a:rPr lang="it-IT" dirty="0"/>
              <a:t> to </a:t>
            </a:r>
            <a:r>
              <a:rPr lang="it-IT" dirty="0" err="1"/>
              <a:t>evaluate</a:t>
            </a:r>
            <a:r>
              <a:rPr lang="it-IT" dirty="0"/>
              <a:t> the risk in a </a:t>
            </a:r>
            <a:r>
              <a:rPr lang="it-IT" dirty="0" err="1"/>
              <a:t>specified</a:t>
            </a:r>
            <a:r>
              <a:rPr lang="it-IT" dirty="0"/>
              <a:t> area, so </a:t>
            </a:r>
            <a:r>
              <a:rPr lang="it-IT" dirty="0" err="1"/>
              <a:t>we</a:t>
            </a:r>
            <a:r>
              <a:rPr lang="it-IT" dirty="0"/>
              <a:t> </a:t>
            </a:r>
            <a:r>
              <a:rPr lang="it-IT" dirty="0" err="1"/>
              <a:t>gathered</a:t>
            </a:r>
            <a:r>
              <a:rPr lang="it-IT" dirty="0"/>
              <a:t> of </a:t>
            </a:r>
            <a:r>
              <a:rPr lang="it-IT" dirty="0" err="1"/>
              <a:t>vegetation</a:t>
            </a:r>
            <a:r>
              <a:rPr lang="it-IT" dirty="0"/>
              <a:t>, </a:t>
            </a:r>
            <a:r>
              <a:rPr lang="it-IT" dirty="0" err="1"/>
              <a:t>suface</a:t>
            </a:r>
            <a:r>
              <a:rPr lang="it-IT" dirty="0"/>
              <a:t> temperature, </a:t>
            </a:r>
            <a:r>
              <a:rPr lang="it-IT" dirty="0" err="1"/>
              <a:t>rainfall</a:t>
            </a:r>
            <a:r>
              <a:rPr lang="it-IT" dirty="0"/>
              <a:t> rate and </a:t>
            </a:r>
            <a:r>
              <a:rPr lang="it-IT" dirty="0" err="1"/>
              <a:t>grownd</a:t>
            </a:r>
            <a:r>
              <a:rPr lang="it-IT" dirty="0"/>
              <a:t> </a:t>
            </a:r>
            <a:r>
              <a:rPr lang="it-IT" dirty="0" err="1"/>
              <a:t>slope</a:t>
            </a:r>
            <a:r>
              <a:rPr lang="it-IT" dirty="0"/>
              <a:t>, </a:t>
            </a:r>
            <a:r>
              <a:rPr lang="it-IT" dirty="0" err="1"/>
              <a:t>we</a:t>
            </a:r>
            <a:r>
              <a:rPr lang="it-IT" dirty="0"/>
              <a:t> </a:t>
            </a:r>
            <a:r>
              <a:rPr lang="it-IT" dirty="0" err="1"/>
              <a:t>thought</a:t>
            </a:r>
            <a:r>
              <a:rPr lang="it-IT" dirty="0"/>
              <a:t> to use </a:t>
            </a:r>
            <a:r>
              <a:rPr lang="it-IT" dirty="0" err="1"/>
              <a:t>also</a:t>
            </a:r>
            <a:r>
              <a:rPr lang="it-IT" dirty="0"/>
              <a:t> </a:t>
            </a:r>
            <a:r>
              <a:rPr lang="it-IT" dirty="0" err="1"/>
              <a:t>soil</a:t>
            </a:r>
            <a:r>
              <a:rPr lang="it-IT" dirty="0"/>
              <a:t> </a:t>
            </a:r>
            <a:r>
              <a:rPr lang="it-IT" dirty="0" err="1"/>
              <a:t>moisture</a:t>
            </a:r>
            <a:r>
              <a:rPr lang="it-IT" dirty="0"/>
              <a:t> </a:t>
            </a:r>
            <a:r>
              <a:rPr lang="it-IT" dirty="0" err="1"/>
              <a:t>but</a:t>
            </a:r>
            <a:r>
              <a:rPr lang="it-IT" dirty="0"/>
              <a:t> </a:t>
            </a:r>
            <a:r>
              <a:rPr lang="it-IT" dirty="0" err="1"/>
              <a:t>we</a:t>
            </a:r>
            <a:r>
              <a:rPr lang="it-IT" dirty="0"/>
              <a:t> </a:t>
            </a:r>
            <a:r>
              <a:rPr lang="it-IT" dirty="0" err="1"/>
              <a:t>did</a:t>
            </a:r>
            <a:r>
              <a:rPr lang="it-IT" dirty="0"/>
              <a:t> </a:t>
            </a:r>
            <a:r>
              <a:rPr lang="it-IT" dirty="0" err="1"/>
              <a:t>not</a:t>
            </a:r>
            <a:r>
              <a:rPr lang="it-IT" dirty="0"/>
              <a:t> </a:t>
            </a:r>
            <a:r>
              <a:rPr lang="it-IT" dirty="0" err="1"/>
              <a:t>find</a:t>
            </a:r>
            <a:r>
              <a:rPr lang="it-IT" dirty="0"/>
              <a:t> </a:t>
            </a:r>
            <a:r>
              <a:rPr lang="it-IT" dirty="0" err="1"/>
              <a:t>enough</a:t>
            </a:r>
            <a:r>
              <a:rPr lang="it-IT" dirty="0"/>
              <a:t> data.</a:t>
            </a:r>
          </a:p>
          <a:p>
            <a:pPr marL="0" lvl="0" indent="0" algn="l" rtl="0">
              <a:spcBef>
                <a:spcPts val="0"/>
              </a:spcBef>
              <a:spcAft>
                <a:spcPts val="0"/>
              </a:spcAft>
              <a:buNone/>
            </a:pPr>
            <a:r>
              <a:rPr lang="it-IT" dirty="0" err="1"/>
              <a:t>We</a:t>
            </a:r>
            <a:r>
              <a:rPr lang="it-IT" dirty="0"/>
              <a:t> </a:t>
            </a:r>
            <a:r>
              <a:rPr lang="it-IT" dirty="0" err="1"/>
              <a:t>combined</a:t>
            </a:r>
            <a:r>
              <a:rPr lang="it-IT" dirty="0"/>
              <a:t> </a:t>
            </a:r>
            <a:r>
              <a:rPr lang="it-IT" dirty="0" err="1"/>
              <a:t>all</a:t>
            </a:r>
            <a:r>
              <a:rPr lang="it-IT" dirty="0"/>
              <a:t> </a:t>
            </a:r>
            <a:r>
              <a:rPr lang="it-IT" dirty="0" err="1"/>
              <a:t>this</a:t>
            </a:r>
            <a:r>
              <a:rPr lang="it-IT" dirty="0"/>
              <a:t> </a:t>
            </a:r>
            <a:r>
              <a:rPr lang="it-IT" dirty="0" err="1"/>
              <a:t>factors</a:t>
            </a:r>
            <a:r>
              <a:rPr lang="it-IT" dirty="0"/>
              <a:t> to make a </a:t>
            </a:r>
            <a:r>
              <a:rPr lang="it-IT" dirty="0" err="1"/>
              <a:t>machin</a:t>
            </a:r>
            <a:r>
              <a:rPr lang="it-IT" dirty="0"/>
              <a:t> </a:t>
            </a:r>
            <a:r>
              <a:rPr lang="it-IT" dirty="0" err="1"/>
              <a:t>learnig</a:t>
            </a:r>
            <a:r>
              <a:rPr lang="it-IT" dirty="0"/>
              <a:t> model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584d0ec44_0_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584d0ec44_0_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B9BBBE"/>
                </a:solidFill>
                <a:effectLst/>
                <a:latin typeface="Consolas" panose="020B0609020204030204" pitchFamily="49" charset="0"/>
              </a:rPr>
              <a:t>The team created a concept for a machine learning model which uses a binary classification method. Using data from the Cooperative Open Online Landslide Repository a </a:t>
            </a:r>
            <a:r>
              <a:rPr lang="en-US" b="0" i="0" dirty="0" err="1">
                <a:solidFill>
                  <a:srgbClr val="B9BBBE"/>
                </a:solidFill>
                <a:effectLst/>
                <a:latin typeface="Consolas" panose="020B0609020204030204" pitchFamily="49" charset="0"/>
              </a:rPr>
              <a:t>dataframe</a:t>
            </a:r>
            <a:r>
              <a:rPr lang="en-US" b="0" i="0" dirty="0">
                <a:solidFill>
                  <a:srgbClr val="B9BBBE"/>
                </a:solidFill>
                <a:effectLst/>
                <a:latin typeface="Consolas" panose="020B0609020204030204" pitchFamily="49" charset="0"/>
              </a:rPr>
              <a:t> of landslides was composed, using the previously obtained and processed data to fill the inputs. After creating other instances of events in which no landslide has happened, the positive events were oversampled, as to reduce the imbalance of the set, and for the training a weighted logistic loss function was used, as to further reduce the imbalance. This model, given as input the current vegetation index, the slope of the terrain, the temperature of it and the daily and cumulative rainfalls, will output a score between 0 and 1 that will show the confidence of an approaching landslide.</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584d0ec44_0_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584d0ec44_0_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a:t>
            </a:r>
            <a:r>
              <a:rPr lang="it-IT" dirty="0"/>
              <a:t> </a:t>
            </a:r>
            <a:r>
              <a:rPr lang="it-IT" dirty="0" err="1"/>
              <a:t>want</a:t>
            </a:r>
            <a:r>
              <a:rPr lang="it-IT" dirty="0"/>
              <a:t> to share the indexes of risk and the </a:t>
            </a:r>
            <a:r>
              <a:rPr lang="it-IT" dirty="0" err="1"/>
              <a:t>other</a:t>
            </a:r>
            <a:r>
              <a:rPr lang="it-IT" dirty="0"/>
              <a:t> data </a:t>
            </a:r>
            <a:r>
              <a:rPr lang="it-IT" dirty="0" err="1"/>
              <a:t>such</a:t>
            </a:r>
            <a:r>
              <a:rPr lang="it-IT" dirty="0"/>
              <a:t> </a:t>
            </a:r>
            <a:r>
              <a:rPr lang="it-IT" dirty="0" err="1"/>
              <a:t>us</a:t>
            </a:r>
            <a:r>
              <a:rPr lang="it-IT" dirty="0"/>
              <a:t> </a:t>
            </a:r>
            <a:r>
              <a:rPr lang="it-IT" dirty="0" err="1"/>
              <a:t>past</a:t>
            </a:r>
            <a:r>
              <a:rPr lang="it-IT" dirty="0"/>
              <a:t> </a:t>
            </a:r>
            <a:r>
              <a:rPr lang="it-IT" dirty="0" err="1"/>
              <a:t>conditions</a:t>
            </a:r>
            <a:r>
              <a:rPr lang="it-IT" dirty="0"/>
              <a:t> of the </a:t>
            </a:r>
            <a:r>
              <a:rPr lang="it-IT" dirty="0" err="1"/>
              <a:t>grownd</a:t>
            </a:r>
            <a:r>
              <a:rPr lang="it-IT" dirty="0"/>
              <a:t> </a:t>
            </a:r>
            <a:r>
              <a:rPr lang="it-IT" dirty="0" err="1"/>
              <a:t>rainfall</a:t>
            </a:r>
            <a:r>
              <a:rPr lang="it-IT" dirty="0"/>
              <a:t> frequency and so on with the </a:t>
            </a:r>
            <a:r>
              <a:rPr lang="it-IT" dirty="0" err="1"/>
              <a:t>local</a:t>
            </a:r>
            <a:r>
              <a:rPr lang="it-IT" dirty="0"/>
              <a:t> cities via WEB API, and in the future with an Application, so </a:t>
            </a:r>
            <a:r>
              <a:rPr lang="it-IT" dirty="0" err="1"/>
              <a:t>it</a:t>
            </a:r>
            <a:r>
              <a:rPr lang="it-IT" dirty="0"/>
              <a:t> can be </a:t>
            </a:r>
            <a:r>
              <a:rPr lang="it-IT" dirty="0" err="1"/>
              <a:t>available</a:t>
            </a:r>
            <a:r>
              <a:rPr lang="it-IT" dirty="0"/>
              <a:t> to </a:t>
            </a:r>
            <a:r>
              <a:rPr lang="it-IT" dirty="0" err="1"/>
              <a:t>everyone</a:t>
            </a:r>
            <a:r>
              <a:rPr lang="it-IT" dirty="0"/>
              <a:t> and be easy to access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f584d0ec44_0_9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f584d0ec44_0_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This</a:t>
            </a:r>
            <a:r>
              <a:rPr lang="it-IT" dirty="0"/>
              <a:t> model can be </a:t>
            </a:r>
            <a:r>
              <a:rPr lang="it-IT" dirty="0" err="1"/>
              <a:t>developed</a:t>
            </a:r>
            <a:r>
              <a:rPr lang="it-IT" dirty="0"/>
              <a:t> in the future, </a:t>
            </a:r>
            <a:r>
              <a:rPr lang="it-IT" dirty="0" err="1"/>
              <a:t>adding</a:t>
            </a:r>
            <a:r>
              <a:rPr lang="it-IT" dirty="0"/>
              <a:t> more features </a:t>
            </a:r>
            <a:r>
              <a:rPr lang="it-IT" dirty="0" err="1"/>
              <a:t>such</a:t>
            </a:r>
            <a:r>
              <a:rPr lang="it-IT" dirty="0"/>
              <a:t> </a:t>
            </a:r>
            <a:r>
              <a:rPr lang="it-IT" dirty="0" err="1"/>
              <a:t>as</a:t>
            </a:r>
            <a:r>
              <a:rPr lang="it-IT" dirty="0"/>
              <a:t> </a:t>
            </a:r>
            <a:r>
              <a:rPr lang="it-IT" dirty="0" err="1"/>
              <a:t>soil</a:t>
            </a:r>
            <a:r>
              <a:rPr lang="it-IT" dirty="0"/>
              <a:t> </a:t>
            </a:r>
            <a:r>
              <a:rPr lang="it-IT" dirty="0" err="1"/>
              <a:t>moisture</a:t>
            </a:r>
            <a:r>
              <a:rPr lang="it-IT" dirty="0"/>
              <a:t>  </a:t>
            </a:r>
            <a:r>
              <a:rPr lang="it-IT" dirty="0" err="1"/>
              <a:t>terrain</a:t>
            </a:r>
            <a:r>
              <a:rPr lang="it-IT" dirty="0"/>
              <a:t> </a:t>
            </a:r>
            <a:r>
              <a:rPr lang="it-IT" dirty="0" err="1"/>
              <a:t>type</a:t>
            </a:r>
            <a:r>
              <a:rPr lang="it-IT" dirty="0"/>
              <a:t>, the model can be </a:t>
            </a:r>
            <a:r>
              <a:rPr lang="it-IT" dirty="0" err="1"/>
              <a:t>generalized</a:t>
            </a:r>
            <a:r>
              <a:rPr lang="it-IT" dirty="0"/>
              <a:t> to more </a:t>
            </a:r>
            <a:r>
              <a:rPr lang="it-IT" dirty="0" err="1"/>
              <a:t>areas</a:t>
            </a:r>
            <a:r>
              <a:rPr lang="it-IT" dirty="0"/>
              <a:t> of the globe </a:t>
            </a:r>
            <a:r>
              <a:rPr lang="it-IT" dirty="0" err="1"/>
              <a:t>because</a:t>
            </a:r>
            <a:r>
              <a:rPr lang="it-IT" dirty="0"/>
              <a:t> </a:t>
            </a:r>
            <a:r>
              <a:rPr lang="it-IT" dirty="0" err="1"/>
              <a:t>we</a:t>
            </a:r>
            <a:r>
              <a:rPr lang="it-IT" dirty="0"/>
              <a:t> </a:t>
            </a:r>
            <a:r>
              <a:rPr lang="it-IT" dirty="0" err="1"/>
              <a:t>considered</a:t>
            </a:r>
            <a:r>
              <a:rPr lang="it-IT" dirty="0"/>
              <a:t> </a:t>
            </a:r>
            <a:r>
              <a:rPr lang="it-IT" dirty="0" err="1"/>
              <a:t>only</a:t>
            </a:r>
            <a:r>
              <a:rPr lang="it-IT" dirty="0"/>
              <a:t> a small location due to the big </a:t>
            </a:r>
            <a:r>
              <a:rPr lang="it-IT" dirty="0" err="1"/>
              <a:t>amount</a:t>
            </a:r>
            <a:r>
              <a:rPr lang="it-IT" dirty="0"/>
              <a:t> of data to compute in </a:t>
            </a:r>
            <a:r>
              <a:rPr lang="it-IT" dirty="0" err="1"/>
              <a:t>this</a:t>
            </a:r>
            <a:r>
              <a:rPr lang="it-IT" dirty="0"/>
              <a:t> 2 days.</a:t>
            </a:r>
          </a:p>
          <a:p>
            <a:pPr marL="0" lvl="0" indent="0" algn="l" rtl="0">
              <a:spcBef>
                <a:spcPts val="0"/>
              </a:spcBef>
              <a:spcAft>
                <a:spcPts val="0"/>
              </a:spcAft>
              <a:buNone/>
            </a:pPr>
            <a:r>
              <a:rPr lang="it-IT" dirty="0" err="1"/>
              <a:t>We</a:t>
            </a:r>
            <a:r>
              <a:rPr lang="it-IT" dirty="0"/>
              <a:t> </a:t>
            </a:r>
            <a:r>
              <a:rPr lang="it-IT" dirty="0" err="1"/>
              <a:t>begin</a:t>
            </a:r>
            <a:r>
              <a:rPr lang="it-IT" dirty="0"/>
              <a:t> to share the information via a web site </a:t>
            </a:r>
            <a:r>
              <a:rPr lang="it-IT" dirty="0" err="1"/>
              <a:t>but</a:t>
            </a:r>
            <a:r>
              <a:rPr lang="it-IT" dirty="0"/>
              <a:t> in the future </a:t>
            </a:r>
            <a:r>
              <a:rPr lang="it-IT" dirty="0" err="1"/>
              <a:t>it</a:t>
            </a:r>
            <a:r>
              <a:rPr lang="it-IT" dirty="0"/>
              <a:t> can be </a:t>
            </a:r>
            <a:r>
              <a:rPr lang="it-IT" dirty="0" err="1"/>
              <a:t>usefull</a:t>
            </a:r>
            <a:r>
              <a:rPr lang="it-IT" dirty="0"/>
              <a:t> a mobile </a:t>
            </a:r>
            <a:r>
              <a:rPr lang="it-IT" dirty="0" err="1"/>
              <a:t>application</a:t>
            </a:r>
            <a:r>
              <a:rPr lang="it-IT" dirty="0"/>
              <a:t>.</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f584d0ec44_0_9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f584d0ec44_0_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These</a:t>
            </a:r>
            <a:r>
              <a:rPr lang="it-IT" dirty="0"/>
              <a:t> are some of the </a:t>
            </a:r>
            <a:r>
              <a:rPr lang="it-IT"/>
              <a:t>attendible </a:t>
            </a:r>
            <a:r>
              <a:rPr lang="it-IT" dirty="0" err="1"/>
              <a:t>resources</a:t>
            </a:r>
            <a:r>
              <a:rPr lang="it-IT" dirty="0"/>
              <a:t> </a:t>
            </a:r>
            <a:r>
              <a:rPr lang="it-IT" dirty="0" err="1"/>
              <a:t>that</a:t>
            </a:r>
            <a:r>
              <a:rPr lang="it-IT" dirty="0"/>
              <a:t> </a:t>
            </a:r>
            <a:r>
              <a:rPr lang="it-IT" dirty="0" err="1"/>
              <a:t>we</a:t>
            </a:r>
            <a:r>
              <a:rPr lang="it-IT" dirty="0"/>
              <a:t> </a:t>
            </a:r>
            <a:r>
              <a:rPr lang="it-IT" dirty="0" err="1"/>
              <a:t>have</a:t>
            </a:r>
            <a:r>
              <a:rPr lang="it-IT" dirty="0"/>
              <a:t> </a:t>
            </a:r>
            <a:r>
              <a:rPr lang="it-IT" dirty="0" err="1"/>
              <a:t>found</a:t>
            </a:r>
            <a:r>
              <a:rPr lang="it-IT" dirty="0"/>
              <a:t> and </a:t>
            </a:r>
            <a:r>
              <a:rPr lang="it-IT" dirty="0" err="1"/>
              <a:t>used</a:t>
            </a:r>
            <a:r>
              <a:rPr lang="it-IT" dirty="0"/>
              <a:t> for </a:t>
            </a:r>
            <a:r>
              <a:rPr lang="it-IT" dirty="0" err="1"/>
              <a:t>our</a:t>
            </a:r>
            <a:r>
              <a:rPr lang="it-IT" dirty="0"/>
              <a:t> project and </a:t>
            </a:r>
            <a:r>
              <a:rPr lang="it-IT" dirty="0" err="1"/>
              <a:t>this</a:t>
            </a:r>
            <a:r>
              <a:rPr lang="it-IT" dirty="0"/>
              <a:t> </a:t>
            </a:r>
            <a:r>
              <a:rPr lang="it-IT" dirty="0" err="1"/>
              <a:t>is</a:t>
            </a:r>
            <a:r>
              <a:rPr lang="it-IT" dirty="0"/>
              <a:t> </a:t>
            </a:r>
            <a:r>
              <a:rPr lang="it-IT" dirty="0" err="1"/>
              <a:t>all</a:t>
            </a:r>
            <a:endParaRPr lang="it-IT" dirty="0"/>
          </a:p>
          <a:p>
            <a:pPr marL="0" lvl="0" indent="0" algn="l" rtl="0">
              <a:spcBef>
                <a:spcPts val="0"/>
              </a:spcBef>
              <a:spcAft>
                <a:spcPts val="0"/>
              </a:spcAft>
              <a:buNone/>
            </a:pPr>
            <a:r>
              <a:rPr lang="it-IT" dirty="0"/>
              <a:t>Thank </a:t>
            </a:r>
            <a:r>
              <a:rPr lang="it-IT" dirty="0" err="1"/>
              <a:t>you</a:t>
            </a:r>
            <a:r>
              <a:rPr lang="it-IT" dirty="0"/>
              <a:t> for </a:t>
            </a:r>
            <a:r>
              <a:rPr lang="it-IT" dirty="0" err="1"/>
              <a:t>your</a:t>
            </a:r>
            <a:r>
              <a:rPr lang="it-IT" dirty="0"/>
              <a:t> </a:t>
            </a:r>
            <a:r>
              <a:rPr lang="it-IT" dirty="0" err="1"/>
              <a:t>attention</a:t>
            </a:r>
            <a:r>
              <a:rPr lang="it-IT" dirty="0"/>
              <a:t>.</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jfif"/><Relationship Id="rId5" Type="http://schemas.openxmlformats.org/officeDocument/2006/relationships/image" Target="../media/image4.jfif"/><Relationship Id="rId4" Type="http://schemas.openxmlformats.org/officeDocument/2006/relationships/image" Target="../media/image3.jfif"/></Relationships>
</file>

<file path=ppt/slides/_rels/slide3.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9.jfif"/><Relationship Id="rId5" Type="http://schemas.openxmlformats.org/officeDocument/2006/relationships/image" Target="../media/image8.jpg"/><Relationship Id="rId4" Type="http://schemas.openxmlformats.org/officeDocument/2006/relationships/image" Target="../media/image7.jfif"/></Relationships>
</file>

<file path=ppt/slides/_rels/slide4.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solidFill>
                  <a:schemeClr val="lt1"/>
                </a:solidFill>
              </a:rPr>
              <a:t>IDENTIFYING RISK </a:t>
            </a:r>
            <a:endParaRPr>
              <a:solidFill>
                <a:schemeClr val="lt1"/>
              </a:solidFill>
            </a:endParaRPr>
          </a:p>
          <a:p>
            <a:pPr marL="0" lvl="0" indent="0" algn="l" rtl="0">
              <a:spcBef>
                <a:spcPts val="0"/>
              </a:spcBef>
              <a:spcAft>
                <a:spcPts val="0"/>
              </a:spcAft>
              <a:buNone/>
            </a:pPr>
            <a:r>
              <a:rPr lang="it">
                <a:solidFill>
                  <a:schemeClr val="lt1"/>
                </a:solidFill>
              </a:rPr>
              <a:t>WITH SCIENCE</a:t>
            </a:r>
            <a:endParaRPr>
              <a:solidFill>
                <a:schemeClr val="lt1"/>
              </a:solidFill>
            </a:endParaRPr>
          </a:p>
        </p:txBody>
      </p:sp>
      <p:sp>
        <p:nvSpPr>
          <p:cNvPr id="87" name="Google Shape;87;p13"/>
          <p:cNvSpPr txBox="1">
            <a:spLocks noGrp="1"/>
          </p:cNvSpPr>
          <p:nvPr>
            <p:ph type="subTitle" idx="1"/>
          </p:nvPr>
        </p:nvSpPr>
        <p:spPr>
          <a:xfrm>
            <a:off x="670402" y="4283025"/>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solidFill>
                  <a:schemeClr val="lt1"/>
                </a:solidFill>
              </a:rPr>
              <a:t>Predicting landslides with AI</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PROBLEM ANALYSIS</a:t>
            </a:r>
            <a:endParaRPr/>
          </a:p>
        </p:txBody>
      </p:sp>
      <p:sp>
        <p:nvSpPr>
          <p:cNvPr id="93" name="Google Shape;93;p14"/>
          <p:cNvSpPr txBox="1">
            <a:spLocks noGrp="1"/>
          </p:cNvSpPr>
          <p:nvPr>
            <p:ph type="body" idx="1"/>
          </p:nvPr>
        </p:nvSpPr>
        <p:spPr>
          <a:xfrm>
            <a:off x="727650" y="2342350"/>
            <a:ext cx="7688700" cy="2261100"/>
          </a:xfrm>
          <a:prstGeom prst="rect">
            <a:avLst/>
          </a:prstGeom>
        </p:spPr>
        <p:txBody>
          <a:bodyPr spcFirstLastPara="1" wrap="square" lIns="91425" tIns="91425" rIns="91425" bIns="91425" anchor="t" anchorCtr="0">
            <a:normAutofit/>
          </a:bodyPr>
          <a:lstStyle/>
          <a:p>
            <a:pPr marL="0" indent="0">
              <a:buNone/>
            </a:pPr>
            <a:r>
              <a:rPr lang="it" sz="1900" dirty="0"/>
              <a:t>Slope degree </a:t>
            </a:r>
            <a:r>
              <a:rPr lang="it-IT" sz="1900" dirty="0"/>
              <a:t>→ </a:t>
            </a:r>
            <a:r>
              <a:rPr lang="it-IT" sz="1900" dirty="0" err="1"/>
              <a:t>Soil</a:t>
            </a:r>
            <a:r>
              <a:rPr lang="it-IT" sz="1900" dirty="0"/>
              <a:t> </a:t>
            </a:r>
            <a:r>
              <a:rPr lang="it-IT" sz="1900" dirty="0" err="1"/>
              <a:t>moisture</a:t>
            </a:r>
            <a:r>
              <a:rPr lang="it-IT" sz="1900" dirty="0"/>
              <a:t> </a:t>
            </a:r>
            <a:r>
              <a:rPr lang="it" sz="1900" dirty="0"/>
              <a:t>→ Rainfall </a:t>
            </a:r>
          </a:p>
          <a:p>
            <a:pPr marL="0" lvl="0" indent="0" algn="l" rtl="0">
              <a:spcBef>
                <a:spcPts val="0"/>
              </a:spcBef>
              <a:spcAft>
                <a:spcPts val="0"/>
              </a:spcAft>
              <a:buNone/>
            </a:pPr>
            <a:r>
              <a:rPr lang="it" sz="1900" dirty="0"/>
              <a:t>Slope degree → Rocky terrain → Earthquake</a:t>
            </a:r>
            <a:endParaRPr sz="1900" dirty="0"/>
          </a:p>
          <a:p>
            <a:pPr marL="0" lvl="0" indent="0" algn="l" rtl="0">
              <a:spcBef>
                <a:spcPts val="1200"/>
              </a:spcBef>
              <a:spcAft>
                <a:spcPts val="0"/>
              </a:spcAft>
              <a:buNone/>
            </a:pPr>
            <a:r>
              <a:rPr lang="it" sz="1900" dirty="0"/>
              <a:t>Human behaviour</a:t>
            </a:r>
            <a:endParaRPr sz="1900" dirty="0"/>
          </a:p>
          <a:p>
            <a:pPr marL="0" lvl="0" indent="0" algn="l" rtl="0">
              <a:spcBef>
                <a:spcPts val="1200"/>
              </a:spcBef>
              <a:spcAft>
                <a:spcPts val="1200"/>
              </a:spcAft>
              <a:buNone/>
            </a:pPr>
            <a:r>
              <a:rPr lang="it" sz="1900" dirty="0"/>
              <a:t>Vegetation → Reduced risk of landslides</a:t>
            </a:r>
            <a:endParaRPr sz="1900" dirty="0"/>
          </a:p>
        </p:txBody>
      </p:sp>
      <p:pic>
        <p:nvPicPr>
          <p:cNvPr id="3" name="Immagine 2">
            <a:extLst>
              <a:ext uri="{FF2B5EF4-FFF2-40B4-BE49-F238E27FC236}">
                <a16:creationId xmlns:a16="http://schemas.microsoft.com/office/drawing/2014/main" id="{FD4A2FA0-7A93-4374-B6DC-1CB9F7CEBCF3}"/>
              </a:ext>
            </a:extLst>
          </p:cNvPr>
          <p:cNvPicPr>
            <a:picLocks noChangeAspect="1"/>
          </p:cNvPicPr>
          <p:nvPr/>
        </p:nvPicPr>
        <p:blipFill>
          <a:blip r:embed="rId3"/>
          <a:stretch>
            <a:fillRect/>
          </a:stretch>
        </p:blipFill>
        <p:spPr>
          <a:xfrm>
            <a:off x="7124098" y="1729021"/>
            <a:ext cx="1767906" cy="1101829"/>
          </a:xfrm>
          <a:prstGeom prst="rect">
            <a:avLst/>
          </a:prstGeom>
        </p:spPr>
      </p:pic>
      <p:pic>
        <p:nvPicPr>
          <p:cNvPr id="5" name="Immagine 4" descr="Immagine che contiene montagna, esterni, roccia, roccioso&#10;&#10;Descrizione generata automaticamente">
            <a:extLst>
              <a:ext uri="{FF2B5EF4-FFF2-40B4-BE49-F238E27FC236}">
                <a16:creationId xmlns:a16="http://schemas.microsoft.com/office/drawing/2014/main" id="{6FCCFD1F-EE71-4CF6-904B-415E01A5F68E}"/>
              </a:ext>
            </a:extLst>
          </p:cNvPr>
          <p:cNvPicPr>
            <a:picLocks noChangeAspect="1"/>
          </p:cNvPicPr>
          <p:nvPr/>
        </p:nvPicPr>
        <p:blipFill>
          <a:blip r:embed="rId4"/>
          <a:stretch>
            <a:fillRect/>
          </a:stretch>
        </p:blipFill>
        <p:spPr>
          <a:xfrm>
            <a:off x="5536656" y="3778970"/>
            <a:ext cx="1767905" cy="1176460"/>
          </a:xfrm>
          <a:prstGeom prst="rect">
            <a:avLst/>
          </a:prstGeom>
        </p:spPr>
      </p:pic>
      <p:pic>
        <p:nvPicPr>
          <p:cNvPr id="7" name="Immagine 6" descr="Immagine che contiene pavimentazione&#10;&#10;Descrizione generata automaticamente">
            <a:extLst>
              <a:ext uri="{FF2B5EF4-FFF2-40B4-BE49-F238E27FC236}">
                <a16:creationId xmlns:a16="http://schemas.microsoft.com/office/drawing/2014/main" id="{6364B23F-7D80-46E3-A48E-6D83876FFC49}"/>
              </a:ext>
            </a:extLst>
          </p:cNvPr>
          <p:cNvPicPr>
            <a:picLocks noChangeAspect="1"/>
          </p:cNvPicPr>
          <p:nvPr/>
        </p:nvPicPr>
        <p:blipFill>
          <a:blip r:embed="rId5"/>
          <a:stretch>
            <a:fillRect/>
          </a:stretch>
        </p:blipFill>
        <p:spPr>
          <a:xfrm>
            <a:off x="7325891" y="2919562"/>
            <a:ext cx="1663036" cy="1106675"/>
          </a:xfrm>
          <a:prstGeom prst="rect">
            <a:avLst/>
          </a:prstGeom>
        </p:spPr>
      </p:pic>
      <p:pic>
        <p:nvPicPr>
          <p:cNvPr id="9" name="Immagine 8" descr="Immagine che contiene cielo, esterni, natura, erba&#10;&#10;Descrizione generata automaticamente">
            <a:extLst>
              <a:ext uri="{FF2B5EF4-FFF2-40B4-BE49-F238E27FC236}">
                <a16:creationId xmlns:a16="http://schemas.microsoft.com/office/drawing/2014/main" id="{E0B8F018-FFC3-4D0C-99EC-D2F2EA4649C8}"/>
              </a:ext>
            </a:extLst>
          </p:cNvPr>
          <p:cNvPicPr>
            <a:picLocks noChangeAspect="1"/>
          </p:cNvPicPr>
          <p:nvPr/>
        </p:nvPicPr>
        <p:blipFill>
          <a:blip r:embed="rId6"/>
          <a:stretch>
            <a:fillRect/>
          </a:stretch>
        </p:blipFill>
        <p:spPr>
          <a:xfrm>
            <a:off x="5350045" y="729816"/>
            <a:ext cx="1774053" cy="132882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DATA GATHERING AND PROCESSING</a:t>
            </a:r>
            <a:endParaRPr/>
          </a:p>
        </p:txBody>
      </p:sp>
      <p:sp>
        <p:nvSpPr>
          <p:cNvPr id="99" name="Google Shape;99;p15"/>
          <p:cNvSpPr txBox="1">
            <a:spLocks noGrp="1"/>
          </p:cNvSpPr>
          <p:nvPr>
            <p:ph type="body" idx="1"/>
          </p:nvPr>
        </p:nvSpPr>
        <p:spPr>
          <a:xfrm>
            <a:off x="729450" y="2293475"/>
            <a:ext cx="7688700" cy="22611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it" sz="1900" dirty="0"/>
              <a:t>Vegetation</a:t>
            </a:r>
            <a:endParaRPr sz="1900" dirty="0"/>
          </a:p>
          <a:p>
            <a:pPr marL="457200" lvl="0" indent="-349250" algn="l" rtl="0">
              <a:spcBef>
                <a:spcPts val="0"/>
              </a:spcBef>
              <a:spcAft>
                <a:spcPts val="0"/>
              </a:spcAft>
              <a:buSzPts val="1900"/>
              <a:buChar char="●"/>
            </a:pPr>
            <a:r>
              <a:rPr lang="it" sz="1900" dirty="0"/>
              <a:t>Surface temperature</a:t>
            </a:r>
            <a:endParaRPr sz="1900" dirty="0"/>
          </a:p>
          <a:p>
            <a:pPr marL="457200" lvl="0" indent="-349250" algn="l" rtl="0">
              <a:spcBef>
                <a:spcPts val="0"/>
              </a:spcBef>
              <a:spcAft>
                <a:spcPts val="0"/>
              </a:spcAft>
              <a:buSzPts val="1900"/>
              <a:buChar char="●"/>
            </a:pPr>
            <a:r>
              <a:rPr lang="it" sz="1900" dirty="0"/>
              <a:t>Rainfall</a:t>
            </a:r>
            <a:endParaRPr sz="1900" dirty="0"/>
          </a:p>
          <a:p>
            <a:pPr marL="457200" lvl="0" indent="-349250" algn="l" rtl="0">
              <a:spcBef>
                <a:spcPts val="0"/>
              </a:spcBef>
              <a:spcAft>
                <a:spcPts val="0"/>
              </a:spcAft>
              <a:buSzPts val="1900"/>
              <a:buChar char="●"/>
            </a:pPr>
            <a:r>
              <a:rPr lang="it" sz="1900" dirty="0"/>
              <a:t>Terrain slope</a:t>
            </a:r>
          </a:p>
          <a:p>
            <a:pPr marL="457200" lvl="0" indent="-349250" algn="l" rtl="0">
              <a:spcBef>
                <a:spcPts val="0"/>
              </a:spcBef>
              <a:spcAft>
                <a:spcPts val="0"/>
              </a:spcAft>
              <a:buSzPts val="1900"/>
              <a:buChar char="●"/>
            </a:pPr>
            <a:r>
              <a:rPr lang="it-IT" sz="1900" dirty="0"/>
              <a:t>S</a:t>
            </a:r>
            <a:r>
              <a:rPr lang="it" sz="1900" dirty="0"/>
              <a:t>now </a:t>
            </a:r>
            <a:endParaRPr sz="1900" dirty="0"/>
          </a:p>
          <a:p>
            <a:pPr marL="457200" lvl="0" indent="-349250" algn="l" rtl="0">
              <a:spcBef>
                <a:spcPts val="0"/>
              </a:spcBef>
              <a:spcAft>
                <a:spcPts val="0"/>
              </a:spcAft>
              <a:buSzPts val="1900"/>
              <a:buChar char="●"/>
            </a:pPr>
            <a:r>
              <a:rPr lang="it" sz="1900" strike="sngStrike" dirty="0"/>
              <a:t>Soil moisture</a:t>
            </a:r>
            <a:endParaRPr sz="1900" strike="sngStrike" dirty="0"/>
          </a:p>
        </p:txBody>
      </p:sp>
      <p:pic>
        <p:nvPicPr>
          <p:cNvPr id="3" name="Immagine 2" descr="Immagine che contiene albero, montagna, esterni, natura&#10;&#10;Descrizione generata automaticamente">
            <a:extLst>
              <a:ext uri="{FF2B5EF4-FFF2-40B4-BE49-F238E27FC236}">
                <a16:creationId xmlns:a16="http://schemas.microsoft.com/office/drawing/2014/main" id="{6EE46983-FE63-43F8-B814-9CEA48AA47FC}"/>
              </a:ext>
            </a:extLst>
          </p:cNvPr>
          <p:cNvPicPr>
            <a:picLocks noChangeAspect="1"/>
          </p:cNvPicPr>
          <p:nvPr/>
        </p:nvPicPr>
        <p:blipFill>
          <a:blip r:embed="rId3"/>
          <a:stretch>
            <a:fillRect/>
          </a:stretch>
        </p:blipFill>
        <p:spPr>
          <a:xfrm>
            <a:off x="5100471" y="1853850"/>
            <a:ext cx="1597108" cy="897371"/>
          </a:xfrm>
          <a:prstGeom prst="rect">
            <a:avLst/>
          </a:prstGeom>
        </p:spPr>
      </p:pic>
      <p:pic>
        <p:nvPicPr>
          <p:cNvPr id="5" name="Immagine 4" descr="Immagine che contiene mappa&#10;&#10;Descrizione generata automaticamente">
            <a:extLst>
              <a:ext uri="{FF2B5EF4-FFF2-40B4-BE49-F238E27FC236}">
                <a16:creationId xmlns:a16="http://schemas.microsoft.com/office/drawing/2014/main" id="{EF8746B8-2668-4894-8C02-321CA099754A}"/>
              </a:ext>
            </a:extLst>
          </p:cNvPr>
          <p:cNvPicPr>
            <a:picLocks noChangeAspect="1"/>
          </p:cNvPicPr>
          <p:nvPr/>
        </p:nvPicPr>
        <p:blipFill>
          <a:blip r:embed="rId4"/>
          <a:stretch>
            <a:fillRect/>
          </a:stretch>
        </p:blipFill>
        <p:spPr>
          <a:xfrm>
            <a:off x="6789474" y="2472480"/>
            <a:ext cx="1464190" cy="1464190"/>
          </a:xfrm>
          <a:prstGeom prst="rect">
            <a:avLst/>
          </a:prstGeom>
        </p:spPr>
      </p:pic>
      <p:pic>
        <p:nvPicPr>
          <p:cNvPr id="7" name="Immagine 6">
            <a:extLst>
              <a:ext uri="{FF2B5EF4-FFF2-40B4-BE49-F238E27FC236}">
                <a16:creationId xmlns:a16="http://schemas.microsoft.com/office/drawing/2014/main" id="{919EAA68-FCED-43E4-BEEA-5FCEA5101487}"/>
              </a:ext>
            </a:extLst>
          </p:cNvPr>
          <p:cNvPicPr>
            <a:picLocks noChangeAspect="1"/>
          </p:cNvPicPr>
          <p:nvPr/>
        </p:nvPicPr>
        <p:blipFill>
          <a:blip r:embed="rId5"/>
          <a:stretch>
            <a:fillRect/>
          </a:stretch>
        </p:blipFill>
        <p:spPr>
          <a:xfrm>
            <a:off x="3798969" y="3513003"/>
            <a:ext cx="2603004" cy="1464190"/>
          </a:xfrm>
          <a:prstGeom prst="rect">
            <a:avLst/>
          </a:prstGeom>
        </p:spPr>
      </p:pic>
      <p:pic>
        <p:nvPicPr>
          <p:cNvPr id="9" name="Immagine 8" descr="Immagine che contiene testo, verdura&#10;&#10;Descrizione generata automaticamente">
            <a:extLst>
              <a:ext uri="{FF2B5EF4-FFF2-40B4-BE49-F238E27FC236}">
                <a16:creationId xmlns:a16="http://schemas.microsoft.com/office/drawing/2014/main" id="{6533139C-71AC-4343-B680-DCDD0F8DBB8A}"/>
              </a:ext>
            </a:extLst>
          </p:cNvPr>
          <p:cNvPicPr>
            <a:picLocks noChangeAspect="1"/>
          </p:cNvPicPr>
          <p:nvPr/>
        </p:nvPicPr>
        <p:blipFill>
          <a:blip r:embed="rId6"/>
          <a:stretch>
            <a:fillRect/>
          </a:stretch>
        </p:blipFill>
        <p:spPr>
          <a:xfrm>
            <a:off x="3336724" y="1830499"/>
            <a:ext cx="1671852" cy="83592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MACHINE LEARNING MODEL</a:t>
            </a:r>
            <a:endParaRPr/>
          </a:p>
        </p:txBody>
      </p:sp>
      <p:sp>
        <p:nvSpPr>
          <p:cNvPr id="105" name="Google Shape;105;p16"/>
          <p:cNvSpPr txBox="1">
            <a:spLocks noGrp="1"/>
          </p:cNvSpPr>
          <p:nvPr>
            <p:ph type="body" idx="1"/>
          </p:nvPr>
        </p:nvSpPr>
        <p:spPr>
          <a:xfrm>
            <a:off x="727650" y="2623550"/>
            <a:ext cx="7688700" cy="22611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it" sz="1900"/>
              <a:t>Deep Neural Network</a:t>
            </a:r>
            <a:endParaRPr sz="1900"/>
          </a:p>
          <a:p>
            <a:pPr marL="457200" lvl="0" indent="-349250" algn="l" rtl="0">
              <a:spcBef>
                <a:spcPts val="0"/>
              </a:spcBef>
              <a:spcAft>
                <a:spcPts val="0"/>
              </a:spcAft>
              <a:buSzPts val="1900"/>
              <a:buChar char="●"/>
            </a:pPr>
            <a:r>
              <a:rPr lang="it" sz="1900"/>
              <a:t>Skewed dataset</a:t>
            </a:r>
            <a:endParaRPr sz="1900"/>
          </a:p>
          <a:p>
            <a:pPr marL="457200" lvl="0" indent="-349250" algn="l" rtl="0">
              <a:spcBef>
                <a:spcPts val="0"/>
              </a:spcBef>
              <a:spcAft>
                <a:spcPts val="0"/>
              </a:spcAft>
              <a:buSzPts val="1900"/>
              <a:buChar char="●"/>
            </a:pPr>
            <a:endParaRPr sz="1900"/>
          </a:p>
        </p:txBody>
      </p:sp>
      <p:pic>
        <p:nvPicPr>
          <p:cNvPr id="3" name="Immagine 2" descr="Immagine che contiene mappa&#10;&#10;Descrizione generata automaticamente">
            <a:extLst>
              <a:ext uri="{FF2B5EF4-FFF2-40B4-BE49-F238E27FC236}">
                <a16:creationId xmlns:a16="http://schemas.microsoft.com/office/drawing/2014/main" id="{B77BBB07-51B8-4D1A-A012-126B981C1ACA}"/>
              </a:ext>
            </a:extLst>
          </p:cNvPr>
          <p:cNvPicPr>
            <a:picLocks noChangeAspect="1"/>
          </p:cNvPicPr>
          <p:nvPr/>
        </p:nvPicPr>
        <p:blipFill>
          <a:blip r:embed="rId3"/>
          <a:stretch>
            <a:fillRect/>
          </a:stretch>
        </p:blipFill>
        <p:spPr>
          <a:xfrm>
            <a:off x="4855994" y="1979837"/>
            <a:ext cx="2619627" cy="261962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SHARING THE INFORMATION</a:t>
            </a:r>
            <a:endParaRPr/>
          </a:p>
        </p:txBody>
      </p:sp>
      <p:sp>
        <p:nvSpPr>
          <p:cNvPr id="111" name="Google Shape;111;p17"/>
          <p:cNvSpPr txBox="1">
            <a:spLocks noGrp="1"/>
          </p:cNvSpPr>
          <p:nvPr>
            <p:ph type="body" idx="1"/>
          </p:nvPr>
        </p:nvSpPr>
        <p:spPr>
          <a:xfrm>
            <a:off x="727650" y="2571750"/>
            <a:ext cx="7688700" cy="22611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it" sz="1900"/>
              <a:t>Web API</a:t>
            </a:r>
            <a:endParaRPr sz="1900"/>
          </a:p>
          <a:p>
            <a:pPr marL="457200" lvl="0" indent="-349250" algn="l" rtl="0">
              <a:spcBef>
                <a:spcPts val="0"/>
              </a:spcBef>
              <a:spcAft>
                <a:spcPts val="0"/>
              </a:spcAft>
              <a:buSzPts val="1900"/>
              <a:buChar char="●"/>
            </a:pPr>
            <a:r>
              <a:rPr lang="it" sz="1900"/>
              <a:t>Site</a:t>
            </a:r>
            <a:endParaRPr sz="1900"/>
          </a:p>
          <a:p>
            <a:pPr marL="457200" lvl="0" indent="-349250" algn="l" rtl="0">
              <a:spcBef>
                <a:spcPts val="0"/>
              </a:spcBef>
              <a:spcAft>
                <a:spcPts val="0"/>
              </a:spcAft>
              <a:buSzPts val="1900"/>
              <a:buChar char="●"/>
            </a:pPr>
            <a:r>
              <a:rPr lang="it" sz="1900"/>
              <a:t>Application</a:t>
            </a:r>
            <a:endParaRPr sz="1900"/>
          </a:p>
        </p:txBody>
      </p:sp>
      <p:pic>
        <p:nvPicPr>
          <p:cNvPr id="1026" name="Picture 2" descr="Immagine">
            <a:extLst>
              <a:ext uri="{FF2B5EF4-FFF2-40B4-BE49-F238E27FC236}">
                <a16:creationId xmlns:a16="http://schemas.microsoft.com/office/drawing/2014/main" id="{E59B0590-73ED-4FDF-B7E1-D2ABB02EDD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2350" y="2159100"/>
            <a:ext cx="4052152" cy="22611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FUTURE DEVELOPMENTS</a:t>
            </a:r>
            <a:endParaRPr/>
          </a:p>
        </p:txBody>
      </p:sp>
      <p:sp>
        <p:nvSpPr>
          <p:cNvPr id="117" name="Google Shape;117;p18"/>
          <p:cNvSpPr txBox="1">
            <a:spLocks noGrp="1"/>
          </p:cNvSpPr>
          <p:nvPr>
            <p:ph type="body" idx="1"/>
          </p:nvPr>
        </p:nvSpPr>
        <p:spPr>
          <a:xfrm>
            <a:off x="729450" y="2571750"/>
            <a:ext cx="7688700" cy="22611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it" sz="1900"/>
              <a:t>Adding more features (soil moisture, terrain type)</a:t>
            </a:r>
            <a:endParaRPr sz="1900"/>
          </a:p>
          <a:p>
            <a:pPr marL="457200" lvl="0" indent="-349250" algn="l" rtl="0">
              <a:spcBef>
                <a:spcPts val="0"/>
              </a:spcBef>
              <a:spcAft>
                <a:spcPts val="0"/>
              </a:spcAft>
              <a:buSzPts val="1900"/>
              <a:buChar char="●"/>
            </a:pPr>
            <a:r>
              <a:rPr lang="it" sz="1900"/>
              <a:t>Generalization of the model</a:t>
            </a:r>
            <a:endParaRPr sz="1900"/>
          </a:p>
          <a:p>
            <a:pPr marL="457200" lvl="0" indent="-349250" algn="l" rtl="0">
              <a:spcBef>
                <a:spcPts val="0"/>
              </a:spcBef>
              <a:spcAft>
                <a:spcPts val="0"/>
              </a:spcAft>
              <a:buSzPts val="1900"/>
              <a:buChar char="●"/>
            </a:pPr>
            <a:r>
              <a:rPr lang="it" sz="1900"/>
              <a:t>Mobile app</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RESOURCES</a:t>
            </a:r>
            <a:endParaRPr/>
          </a:p>
        </p:txBody>
      </p:sp>
      <p:sp>
        <p:nvSpPr>
          <p:cNvPr id="123" name="Google Shape;123;p19"/>
          <p:cNvSpPr txBox="1">
            <a:spLocks noGrp="1"/>
          </p:cNvSpPr>
          <p:nvPr>
            <p:ph type="body" idx="1"/>
          </p:nvPr>
        </p:nvSpPr>
        <p:spPr>
          <a:xfrm>
            <a:off x="729450" y="2431125"/>
            <a:ext cx="7688700" cy="22611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it-IT" sz="1900" dirty="0"/>
              <a:t>MODIS</a:t>
            </a:r>
            <a:endParaRPr sz="1900" dirty="0"/>
          </a:p>
          <a:p>
            <a:pPr marL="457200" lvl="0" indent="-349250" algn="l" rtl="0">
              <a:spcBef>
                <a:spcPts val="0"/>
              </a:spcBef>
              <a:spcAft>
                <a:spcPts val="0"/>
              </a:spcAft>
              <a:buSzPts val="1900"/>
              <a:buChar char="●"/>
            </a:pPr>
            <a:r>
              <a:rPr lang="it-IT" sz="1900" dirty="0"/>
              <a:t>ALOS</a:t>
            </a:r>
            <a:endParaRPr sz="1900" dirty="0"/>
          </a:p>
          <a:p>
            <a:pPr marL="457200" lvl="0" indent="-349250" algn="l" rtl="0">
              <a:spcBef>
                <a:spcPts val="0"/>
              </a:spcBef>
              <a:spcAft>
                <a:spcPts val="0"/>
              </a:spcAft>
              <a:buSzPts val="1900"/>
              <a:buChar char="●"/>
            </a:pPr>
            <a:r>
              <a:rPr lang="it" sz="1900" dirty="0"/>
              <a:t>JAXA Global Rainfall Watch</a:t>
            </a:r>
            <a:endParaRPr sz="1900" dirty="0"/>
          </a:p>
          <a:p>
            <a:pPr marL="0" lvl="0" indent="0" algn="l" rtl="0">
              <a:spcBef>
                <a:spcPts val="1200"/>
              </a:spcBef>
              <a:spcAft>
                <a:spcPts val="1200"/>
              </a:spcAft>
              <a:buNone/>
            </a:pPr>
            <a:endParaRPr sz="1900" dirty="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9BC9E6"/>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605</Words>
  <Application>Microsoft Office PowerPoint</Application>
  <PresentationFormat>Presentazione su schermo (16:9)</PresentationFormat>
  <Paragraphs>43</Paragraphs>
  <Slides>7</Slides>
  <Notes>7</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7</vt:i4>
      </vt:variant>
    </vt:vector>
  </HeadingPairs>
  <TitlesOfParts>
    <vt:vector size="12" baseType="lpstr">
      <vt:lpstr>Raleway</vt:lpstr>
      <vt:lpstr>Consolas</vt:lpstr>
      <vt:lpstr>Lato</vt:lpstr>
      <vt:lpstr>Arial</vt:lpstr>
      <vt:lpstr>Streamline</vt:lpstr>
      <vt:lpstr>IDENTIFYING RISK  WITH SCIENCE</vt:lpstr>
      <vt:lpstr>PROBLEM ANALYSIS</vt:lpstr>
      <vt:lpstr>DATA GATHERING AND PROCESSING</vt:lpstr>
      <vt:lpstr>MACHINE LEARNING MODEL</vt:lpstr>
      <vt:lpstr>SHARING THE INFORMATION</vt:lpstr>
      <vt:lpstr>FUTURE DEVELOPMENTS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RISK  WITH SCIENCE</dc:title>
  <cp:lastModifiedBy>Alessandro Crispiels</cp:lastModifiedBy>
  <cp:revision>5</cp:revision>
  <dcterms:modified xsi:type="dcterms:W3CDTF">2021-10-03T15:37:30Z</dcterms:modified>
</cp:coreProperties>
</file>