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4233BF-D3AA-407A-BBA4-85F2253547D0}"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292957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233BF-D3AA-407A-BBA4-85F2253547D0}"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116440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233BF-D3AA-407A-BBA4-85F2253547D0}"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184632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233BF-D3AA-407A-BBA4-85F2253547D0}"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57481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4233BF-D3AA-407A-BBA4-85F2253547D0}"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26533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4233BF-D3AA-407A-BBA4-85F2253547D0}"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7585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4233BF-D3AA-407A-BBA4-85F2253547D0}"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389670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4233BF-D3AA-407A-BBA4-85F2253547D0}"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278449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233BF-D3AA-407A-BBA4-85F2253547D0}"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260911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233BF-D3AA-407A-BBA4-85F2253547D0}"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408790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233BF-D3AA-407A-BBA4-85F2253547D0}"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DD0A3-A4C4-4462-8EB0-D4B4B6AF6F76}" type="slidenum">
              <a:rPr lang="en-US" smtClean="0"/>
              <a:t>‹#›</a:t>
            </a:fld>
            <a:endParaRPr lang="en-US"/>
          </a:p>
        </p:txBody>
      </p:sp>
    </p:spTree>
    <p:extLst>
      <p:ext uri="{BB962C8B-B14F-4D97-AF65-F5344CB8AC3E}">
        <p14:creationId xmlns:p14="http://schemas.microsoft.com/office/powerpoint/2010/main" val="269457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233BF-D3AA-407A-BBA4-85F2253547D0}" type="datetimeFigureOut">
              <a:rPr lang="en-US" smtClean="0"/>
              <a:t>8/12/2021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DD0A3-A4C4-4462-8EB0-D4B4B6AF6F76}" type="slidenum">
              <a:rPr lang="en-US" smtClean="0"/>
              <a:t>‹#›</a:t>
            </a:fld>
            <a:endParaRPr lang="en-US"/>
          </a:p>
        </p:txBody>
      </p:sp>
    </p:spTree>
    <p:extLst>
      <p:ext uri="{BB962C8B-B14F-4D97-AF65-F5344CB8AC3E}">
        <p14:creationId xmlns:p14="http://schemas.microsoft.com/office/powerpoint/2010/main" val="3042589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cisco-router-modes/" TargetMode="External"/><Relationship Id="rId2" Type="http://schemas.openxmlformats.org/officeDocument/2006/relationships/hyperlink" Target="https://www.cisco.com/web/ANZ/cpp/refguide/hview/router/3600.html" TargetMode="External"/><Relationship Id="rId1" Type="http://schemas.openxmlformats.org/officeDocument/2006/relationships/slideLayout" Target="../slideLayouts/slideLayout2.xml"/><Relationship Id="rId5" Type="http://schemas.openxmlformats.org/officeDocument/2006/relationships/hyperlink" Target="https://www.cisco.com/c/en_in/products/switches/index.html" TargetMode="External"/><Relationship Id="rId4" Type="http://schemas.openxmlformats.org/officeDocument/2006/relationships/hyperlink" Target="https://www.cisco.com/c/en/us/td/docs/routers/access/800M/software/800MSCG/routconf.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46237"/>
          </a:xfrm>
        </p:spPr>
        <p:txBody>
          <a:bodyPr>
            <a:normAutofit fontScale="90000"/>
          </a:bodyPr>
          <a:lstStyle/>
          <a:p>
            <a:r>
              <a:rPr lang="en-US" dirty="0" smtClean="0"/>
              <a:t>BANKING AND ATM NETWORK</a:t>
            </a:r>
            <a:br>
              <a:rPr lang="en-US" dirty="0" smtClean="0"/>
            </a:br>
            <a:r>
              <a:rPr lang="en-US" dirty="0" smtClean="0"/>
              <a:t>in CISCO PACKET TRACER</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Prajneet Singh </a:t>
            </a:r>
            <a:r>
              <a:rPr lang="en-US" dirty="0" smtClean="0"/>
              <a:t>Ruprai</a:t>
            </a:r>
            <a:endParaRPr lang="en-US" dirty="0" smtClean="0"/>
          </a:p>
        </p:txBody>
      </p:sp>
    </p:spTree>
    <p:extLst>
      <p:ext uri="{BB962C8B-B14F-4D97-AF65-F5344CB8AC3E}">
        <p14:creationId xmlns:p14="http://schemas.microsoft.com/office/powerpoint/2010/main" val="2293940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Cisco Packet Tracer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Cisco Packet Tracer is a cross-platform visual simulation tool designed by Cisco Systems that allows users to create network topologies and imitate modern computer networks.</a:t>
            </a:r>
          </a:p>
          <a:p>
            <a:pPr>
              <a:buFont typeface="Wingdings" panose="05000000000000000000" pitchFamily="2" charset="2"/>
              <a:buChar char="Ø"/>
            </a:pPr>
            <a:r>
              <a:rPr lang="en-US" sz="2400" dirty="0" smtClean="0"/>
              <a:t>The software allows users to simulate the configuration of Cisco routers and switches using a simulated command line interface.</a:t>
            </a:r>
          </a:p>
          <a:p>
            <a:pPr>
              <a:buFont typeface="Wingdings" panose="05000000000000000000" pitchFamily="2" charset="2"/>
              <a:buChar char="Ø"/>
            </a:pPr>
            <a:r>
              <a:rPr lang="en-US" sz="2400" dirty="0" smtClean="0"/>
              <a:t>Packet Tracer makes use of a drag and drop user interface, allowing users to add and remove simulated network devices as they see fit.</a:t>
            </a:r>
          </a:p>
          <a:p>
            <a:pPr>
              <a:buFont typeface="Wingdings" panose="05000000000000000000" pitchFamily="2" charset="2"/>
              <a:buChar char="Ø"/>
            </a:pPr>
            <a:r>
              <a:rPr lang="en-US" sz="2400" dirty="0" smtClean="0"/>
              <a:t>The software is mainly focused towards Certified Cisco Network Associate Academy students as an educational tool for helping them learn fundamental CCNA concepts.</a:t>
            </a:r>
            <a:endParaRPr lang="en-US" sz="2400" dirty="0"/>
          </a:p>
        </p:txBody>
      </p:sp>
    </p:spTree>
    <p:extLst>
      <p:ext uri="{BB962C8B-B14F-4D97-AF65-F5344CB8AC3E}">
        <p14:creationId xmlns:p14="http://schemas.microsoft.com/office/powerpoint/2010/main" val="3175403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packet tracers?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Packet Tracer allows students to design complex and large networks, which is often not feasible with physical hardware, due to costs. Packet Tracer is commonly used by CCNA Academy students, since it is available to them for free. However, due to functional limitations, it is intended by CISCO to be used only as a learning aid, not a replacement for Cisco routers and switches. The application itself only has a small number of features found within the actual hardware running a current Cisco IOS version. Thus, Packet Tracer is unsuitable for modelling production networks. It has a limited command set, meaning it is not possible to practice all of the IOS commands that might be required.</a:t>
            </a:r>
            <a:endParaRPr lang="en-US" sz="2400" dirty="0"/>
          </a:p>
        </p:txBody>
      </p:sp>
    </p:spTree>
    <p:extLst>
      <p:ext uri="{BB962C8B-B14F-4D97-AF65-F5344CB8AC3E}">
        <p14:creationId xmlns:p14="http://schemas.microsoft.com/office/powerpoint/2010/main" val="1946057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the First </a:t>
            </a:r>
            <a:r>
              <a:rPr lang="en-US" dirty="0" smtClean="0"/>
              <a:t>Defense </a:t>
            </a:r>
            <a:r>
              <a:rPr lang="en-US" dirty="0"/>
              <a:t>Work</a:t>
            </a:r>
          </a:p>
        </p:txBody>
      </p:sp>
      <p:sp>
        <p:nvSpPr>
          <p:cNvPr id="3" name="Content Placeholder 2"/>
          <p:cNvSpPr>
            <a:spLocks noGrp="1"/>
          </p:cNvSpPr>
          <p:nvPr>
            <p:ph idx="1"/>
          </p:nvPr>
        </p:nvSpPr>
        <p:spPr/>
        <p:txBody>
          <a:bodyPr>
            <a:normAutofit/>
          </a:bodyPr>
          <a:lstStyle/>
          <a:p>
            <a:pPr marL="0" indent="0">
              <a:buNone/>
            </a:pPr>
            <a:r>
              <a:rPr lang="en-US" sz="2400" dirty="0"/>
              <a:t>Designed the scenario using different components and</a:t>
            </a:r>
          </a:p>
          <a:p>
            <a:pPr marL="0" indent="0">
              <a:buNone/>
            </a:pPr>
            <a:r>
              <a:rPr lang="en-US" sz="2400" dirty="0"/>
              <a:t>services:</a:t>
            </a:r>
          </a:p>
          <a:p>
            <a:r>
              <a:rPr lang="en-US" sz="2400" dirty="0"/>
              <a:t>Server</a:t>
            </a:r>
          </a:p>
          <a:p>
            <a:r>
              <a:rPr lang="en-US" sz="2400" dirty="0"/>
              <a:t>Router(wireless also)</a:t>
            </a:r>
          </a:p>
          <a:p>
            <a:r>
              <a:rPr lang="en-US" sz="2400" dirty="0"/>
              <a:t>Cloud</a:t>
            </a:r>
          </a:p>
          <a:p>
            <a:r>
              <a:rPr lang="en-US" sz="2400" dirty="0"/>
              <a:t>PCs and switches</a:t>
            </a:r>
          </a:p>
          <a:p>
            <a:r>
              <a:rPr lang="en-US" sz="2400" dirty="0"/>
              <a:t>for North and South banking network with ATM and control</a:t>
            </a:r>
          </a:p>
          <a:p>
            <a:pPr marL="0" indent="0">
              <a:buNone/>
            </a:pPr>
            <a:r>
              <a:rPr lang="en-US" sz="2400" dirty="0" smtClean="0"/>
              <a:t>   router </a:t>
            </a:r>
            <a:r>
              <a:rPr lang="en-US" sz="2400" dirty="0"/>
              <a:t>for each bank.</a:t>
            </a:r>
          </a:p>
        </p:txBody>
      </p:sp>
    </p:spTree>
    <p:extLst>
      <p:ext uri="{BB962C8B-B14F-4D97-AF65-F5344CB8AC3E}">
        <p14:creationId xmlns:p14="http://schemas.microsoft.com/office/powerpoint/2010/main" val="200412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Routers and PCs</a:t>
            </a:r>
          </a:p>
        </p:txBody>
      </p:sp>
      <p:sp>
        <p:nvSpPr>
          <p:cNvPr id="3" name="Content Placeholder 2"/>
          <p:cNvSpPr>
            <a:spLocks noGrp="1"/>
          </p:cNvSpPr>
          <p:nvPr>
            <p:ph idx="1"/>
          </p:nvPr>
        </p:nvSpPr>
        <p:spPr/>
        <p:txBody>
          <a:bodyPr>
            <a:normAutofit/>
          </a:bodyPr>
          <a:lstStyle/>
          <a:p>
            <a:r>
              <a:rPr lang="en-US" dirty="0"/>
              <a:t>Configure the Serial Interfaces of the Router with classless </a:t>
            </a:r>
            <a:r>
              <a:rPr lang="en-US" dirty="0" smtClean="0"/>
              <a:t>IP addresses</a:t>
            </a:r>
          </a:p>
          <a:p>
            <a:r>
              <a:rPr lang="en-US" dirty="0"/>
              <a:t>Configure the PCs with classless IP addresses in static and </a:t>
            </a:r>
            <a:r>
              <a:rPr lang="en-US" dirty="0" smtClean="0"/>
              <a:t>dynamic mode.</a:t>
            </a:r>
          </a:p>
          <a:p>
            <a:r>
              <a:rPr lang="en-US" dirty="0"/>
              <a:t>Configure the Routers with OSPF configuration for </a:t>
            </a:r>
            <a:r>
              <a:rPr lang="en-US" dirty="0" smtClean="0"/>
              <a:t>inter-network communication</a:t>
            </a:r>
            <a:r>
              <a:rPr lang="en-US" dirty="0"/>
              <a:t>.</a:t>
            </a:r>
          </a:p>
        </p:txBody>
      </p:sp>
    </p:spTree>
    <p:extLst>
      <p:ext uri="{BB962C8B-B14F-4D97-AF65-F5344CB8AC3E}">
        <p14:creationId xmlns:p14="http://schemas.microsoft.com/office/powerpoint/2010/main" val="249478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wireless routers</a:t>
            </a:r>
          </a:p>
        </p:txBody>
      </p:sp>
      <p:sp>
        <p:nvSpPr>
          <p:cNvPr id="3" name="Content Placeholder 2"/>
          <p:cNvSpPr>
            <a:spLocks noGrp="1"/>
          </p:cNvSpPr>
          <p:nvPr>
            <p:ph idx="1"/>
          </p:nvPr>
        </p:nvSpPr>
        <p:spPr/>
        <p:txBody>
          <a:bodyPr>
            <a:normAutofit/>
          </a:bodyPr>
          <a:lstStyle/>
          <a:p>
            <a:pPr marL="0" indent="0">
              <a:buNone/>
            </a:pPr>
            <a:r>
              <a:rPr lang="en-US" dirty="0"/>
              <a:t>Wireless routers can be configured different modes:-</a:t>
            </a:r>
          </a:p>
          <a:p>
            <a:pPr marL="0" indent="0">
              <a:buNone/>
            </a:pPr>
            <a:endParaRPr lang="en-US" dirty="0"/>
          </a:p>
          <a:p>
            <a:r>
              <a:rPr lang="en-US" dirty="0"/>
              <a:t>PPPoE</a:t>
            </a:r>
          </a:p>
          <a:p>
            <a:r>
              <a:rPr lang="en-US" dirty="0" smtClean="0"/>
              <a:t>Automatic</a:t>
            </a:r>
            <a:endParaRPr lang="en-US" dirty="0"/>
          </a:p>
          <a:p>
            <a:r>
              <a:rPr lang="en-US" dirty="0" smtClean="0"/>
              <a:t>Static</a:t>
            </a:r>
            <a:endParaRPr lang="en-US" dirty="0"/>
          </a:p>
          <a:p>
            <a:r>
              <a:rPr lang="en-US" dirty="0" smtClean="0"/>
              <a:t>Wireless </a:t>
            </a:r>
            <a:r>
              <a:rPr lang="en-US" dirty="0"/>
              <a:t>interface is use for connection between pc and</a:t>
            </a:r>
          </a:p>
          <a:p>
            <a:pPr marL="0" indent="0">
              <a:buNone/>
            </a:pPr>
            <a:r>
              <a:rPr lang="en-US" dirty="0" smtClean="0"/>
              <a:t>   router </a:t>
            </a:r>
            <a:r>
              <a:rPr lang="en-US" dirty="0"/>
              <a:t>using a </a:t>
            </a:r>
            <a:r>
              <a:rPr lang="en-US" dirty="0" smtClean="0"/>
              <a:t>key service </a:t>
            </a:r>
            <a:r>
              <a:rPr lang="en-US" dirty="0"/>
              <a:t>and using a key password.</a:t>
            </a:r>
          </a:p>
        </p:txBody>
      </p:sp>
    </p:spTree>
    <p:extLst>
      <p:ext uri="{BB962C8B-B14F-4D97-AF65-F5344CB8AC3E}">
        <p14:creationId xmlns:p14="http://schemas.microsoft.com/office/powerpoint/2010/main" val="214452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server</a:t>
            </a:r>
          </a:p>
        </p:txBody>
      </p:sp>
      <p:sp>
        <p:nvSpPr>
          <p:cNvPr id="3" name="Content Placeholder 2"/>
          <p:cNvSpPr>
            <a:spLocks noGrp="1"/>
          </p:cNvSpPr>
          <p:nvPr>
            <p:ph idx="1"/>
          </p:nvPr>
        </p:nvSpPr>
        <p:spPr/>
        <p:txBody>
          <a:bodyPr/>
          <a:lstStyle/>
          <a:p>
            <a:r>
              <a:rPr lang="en-US" dirty="0"/>
              <a:t>HTTP service is configure in server by using selecting </a:t>
            </a:r>
            <a:r>
              <a:rPr lang="en-US" dirty="0" smtClean="0"/>
              <a:t>HTTP option </a:t>
            </a:r>
            <a:r>
              <a:rPr lang="en-US" dirty="0"/>
              <a:t>from the server config menu and writing the </a:t>
            </a:r>
            <a:r>
              <a:rPr lang="en-US" dirty="0" smtClean="0"/>
              <a:t>HTML code </a:t>
            </a:r>
            <a:r>
              <a:rPr lang="en-US" dirty="0"/>
              <a:t>to be displyed</a:t>
            </a:r>
            <a:r>
              <a:rPr lang="en-US" dirty="0" smtClean="0"/>
              <a:t>.</a:t>
            </a:r>
          </a:p>
          <a:p>
            <a:r>
              <a:rPr lang="en-US" dirty="0"/>
              <a:t>For DNS service:-Server is configure for DNS service </a:t>
            </a:r>
            <a:r>
              <a:rPr lang="en-US" dirty="0" smtClean="0"/>
              <a:t>by selecting </a:t>
            </a:r>
            <a:r>
              <a:rPr lang="en-US" dirty="0"/>
              <a:t>DNS option from config menu of the server </a:t>
            </a:r>
            <a:r>
              <a:rPr lang="en-US" dirty="0" smtClean="0"/>
              <a:t>and then </a:t>
            </a:r>
            <a:r>
              <a:rPr lang="en-US" dirty="0"/>
              <a:t>adding the resource records with their </a:t>
            </a:r>
            <a:r>
              <a:rPr lang="en-US" dirty="0" smtClean="0"/>
              <a:t>corresponding IP addresses.</a:t>
            </a:r>
            <a:endParaRPr lang="en-US" dirty="0"/>
          </a:p>
        </p:txBody>
      </p:sp>
    </p:spTree>
    <p:extLst>
      <p:ext uri="{BB962C8B-B14F-4D97-AF65-F5344CB8AC3E}">
        <p14:creationId xmlns:p14="http://schemas.microsoft.com/office/powerpoint/2010/main" val="52031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a:t>To configure the cloud service that connects the </a:t>
            </a:r>
            <a:r>
              <a:rPr lang="en-US" dirty="0" smtClean="0"/>
              <a:t>2 networks </a:t>
            </a:r>
            <a:r>
              <a:rPr lang="en-US" dirty="0"/>
              <a:t>namely north banking and south </a:t>
            </a:r>
            <a:r>
              <a:rPr lang="en-US" dirty="0" smtClean="0"/>
              <a:t>banking using </a:t>
            </a:r>
            <a:r>
              <a:rPr lang="en-US" dirty="0"/>
              <a:t>frame relay</a:t>
            </a:r>
            <a:r>
              <a:rPr lang="en-US" dirty="0" smtClean="0"/>
              <a:t>. </a:t>
            </a:r>
          </a:p>
          <a:p>
            <a:r>
              <a:rPr lang="en-US" dirty="0" smtClean="0"/>
              <a:t>To configure the server for FTP services.</a:t>
            </a:r>
          </a:p>
          <a:p>
            <a:r>
              <a:rPr lang="en-US" dirty="0" smtClean="0"/>
              <a:t>Add more security features.</a:t>
            </a:r>
            <a:endParaRPr lang="en-US" dirty="0"/>
          </a:p>
        </p:txBody>
      </p:sp>
    </p:spTree>
    <p:extLst>
      <p:ext uri="{BB962C8B-B14F-4D97-AF65-F5344CB8AC3E}">
        <p14:creationId xmlns:p14="http://schemas.microsoft.com/office/powerpoint/2010/main" val="658923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network</a:t>
            </a:r>
            <a:endParaRPr lang="en-US" dirty="0"/>
          </a:p>
        </p:txBody>
      </p:sp>
      <p:pic>
        <p:nvPicPr>
          <p:cNvPr id="4" name="Content Placeholder 3"/>
          <p:cNvPicPr>
            <a:picLocks noGrp="1" noChangeAspect="1"/>
          </p:cNvPicPr>
          <p:nvPr>
            <p:ph idx="1"/>
          </p:nvPr>
        </p:nvPicPr>
        <p:blipFill>
          <a:blip r:embed="rId2"/>
          <a:stretch>
            <a:fillRect/>
          </a:stretch>
        </p:blipFill>
        <p:spPr>
          <a:xfrm>
            <a:off x="2090933" y="1825625"/>
            <a:ext cx="8010133" cy="4351338"/>
          </a:xfrm>
          <a:prstGeom prst="rect">
            <a:avLst/>
          </a:prstGeom>
        </p:spPr>
      </p:pic>
    </p:spTree>
    <p:extLst>
      <p:ext uri="{BB962C8B-B14F-4D97-AF65-F5344CB8AC3E}">
        <p14:creationId xmlns:p14="http://schemas.microsoft.com/office/powerpoint/2010/main" val="27342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067760" y="1825625"/>
            <a:ext cx="8056479" cy="4351338"/>
          </a:xfrm>
          <a:prstGeom prst="rect">
            <a:avLst/>
          </a:prstGeom>
        </p:spPr>
      </p:pic>
    </p:spTree>
    <p:extLst>
      <p:ext uri="{BB962C8B-B14F-4D97-AF65-F5344CB8AC3E}">
        <p14:creationId xmlns:p14="http://schemas.microsoft.com/office/powerpoint/2010/main" val="156601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a:hlinkClick r:id="rId2"/>
              </a:rPr>
              <a:t>://</a:t>
            </a:r>
            <a:r>
              <a:rPr lang="en-US" dirty="0" smtClean="0">
                <a:hlinkClick r:id="rId2"/>
              </a:rPr>
              <a:t>www.cisco.com/web/ANZ/cpp/refguide/hview/router/3600.html</a:t>
            </a:r>
            <a:endParaRPr lang="en-US" dirty="0" smtClean="0"/>
          </a:p>
          <a:p>
            <a:r>
              <a:rPr lang="en-US" dirty="0" smtClean="0">
                <a:hlinkClick r:id="rId3"/>
              </a:rPr>
              <a:t>https</a:t>
            </a:r>
            <a:r>
              <a:rPr lang="en-US" dirty="0">
                <a:hlinkClick r:id="rId3"/>
              </a:rPr>
              <a:t>://www.geeksforgeeks.org/cisco-router-modes</a:t>
            </a:r>
            <a:r>
              <a:rPr lang="en-US" dirty="0" smtClean="0">
                <a:hlinkClick r:id="rId3"/>
              </a:rPr>
              <a:t>/</a:t>
            </a:r>
            <a:endParaRPr lang="en-US" dirty="0" smtClean="0"/>
          </a:p>
          <a:p>
            <a:r>
              <a:rPr lang="en-US" dirty="0" smtClean="0">
                <a:hlinkClick r:id="rId4"/>
              </a:rPr>
              <a:t>https</a:t>
            </a:r>
            <a:r>
              <a:rPr lang="en-US" dirty="0">
                <a:hlinkClick r:id="rId4"/>
              </a:rPr>
              <a:t>://</a:t>
            </a:r>
            <a:r>
              <a:rPr lang="en-US" dirty="0" smtClean="0">
                <a:hlinkClick r:id="rId4"/>
              </a:rPr>
              <a:t>www.cisco.com/c/en/us/td/docs/routers/access/800M/software/800MSCG/routconf.html</a:t>
            </a:r>
            <a:endParaRPr lang="en-US" dirty="0" smtClean="0"/>
          </a:p>
          <a:p>
            <a:r>
              <a:rPr lang="en-US" dirty="0" smtClean="0">
                <a:hlinkClick r:id="rId5"/>
              </a:rPr>
              <a:t>https</a:t>
            </a:r>
            <a:r>
              <a:rPr lang="en-US" dirty="0">
                <a:hlinkClick r:id="rId5"/>
              </a:rPr>
              <a:t>://</a:t>
            </a:r>
            <a:r>
              <a:rPr lang="en-US" dirty="0" smtClean="0">
                <a:hlinkClick r:id="rId5"/>
              </a:rPr>
              <a:t>www.cisco.com/c/en_in/products/switches/index.html</a:t>
            </a:r>
            <a:endParaRPr lang="en-US" dirty="0" smtClean="0"/>
          </a:p>
          <a:p>
            <a:pPr marL="0" indent="0">
              <a:buNone/>
            </a:pPr>
            <a:endParaRPr lang="en-US" dirty="0"/>
          </a:p>
        </p:txBody>
      </p:sp>
    </p:spTree>
    <p:extLst>
      <p:ext uri="{BB962C8B-B14F-4D97-AF65-F5344CB8AC3E}">
        <p14:creationId xmlns:p14="http://schemas.microsoft.com/office/powerpoint/2010/main" val="67653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network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A network consists of two or more computers that are linked in order to share resources (such as printers and CD-ROMs), exchange files, or allow electronic communications. The computers on a network may be linked through cables, telephone lines, radio waves, satellites, or infrared light beams.</a:t>
            </a:r>
            <a:endParaRPr lang="en-US" sz="2400" dirty="0"/>
          </a:p>
          <a:p>
            <a:pPr>
              <a:buFont typeface="Wingdings" panose="05000000000000000000" pitchFamily="2" charset="2"/>
              <a:buChar char="Ø"/>
            </a:pPr>
            <a:r>
              <a:rPr lang="en-US" sz="2400" dirty="0" smtClean="0"/>
              <a:t>The three basic types of networks include:</a:t>
            </a:r>
          </a:p>
          <a:p>
            <a:pPr marL="0" indent="0">
              <a:buNone/>
            </a:pPr>
            <a:r>
              <a:rPr lang="en-US" sz="2400" dirty="0"/>
              <a:t> </a:t>
            </a:r>
            <a:r>
              <a:rPr lang="en-US" sz="2400" dirty="0" smtClean="0"/>
              <a:t>        1) Local Area Network (LAN)</a:t>
            </a:r>
          </a:p>
          <a:p>
            <a:pPr marL="0" indent="0">
              <a:buNone/>
            </a:pPr>
            <a:r>
              <a:rPr lang="en-US" sz="2400" dirty="0"/>
              <a:t> </a:t>
            </a:r>
            <a:r>
              <a:rPr lang="en-US" sz="2400" dirty="0" smtClean="0"/>
              <a:t>        2)Metropolitan Area Network (MAN)</a:t>
            </a:r>
          </a:p>
          <a:p>
            <a:pPr marL="0" indent="0">
              <a:buNone/>
            </a:pPr>
            <a:r>
              <a:rPr lang="en-US" sz="2400" dirty="0"/>
              <a:t> </a:t>
            </a:r>
            <a:r>
              <a:rPr lang="en-US" sz="2400" dirty="0" smtClean="0"/>
              <a:t>        3) Wide Area Network (WAN)</a:t>
            </a:r>
          </a:p>
          <a:p>
            <a:pPr marL="0" indent="0">
              <a:buNone/>
            </a:pPr>
            <a:r>
              <a:rPr lang="en-US" dirty="0" smtClean="0"/>
              <a:t>       </a:t>
            </a:r>
            <a:endParaRPr lang="en-US" dirty="0"/>
          </a:p>
        </p:txBody>
      </p:sp>
    </p:spTree>
    <p:extLst>
      <p:ext uri="{BB962C8B-B14F-4D97-AF65-F5344CB8AC3E}">
        <p14:creationId xmlns:p14="http://schemas.microsoft.com/office/powerpoint/2010/main" val="260323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6600" dirty="0" smtClean="0"/>
              <a:t>THANK YOU</a:t>
            </a:r>
            <a:endParaRPr lang="en-US" sz="16600" dirty="0"/>
          </a:p>
        </p:txBody>
      </p:sp>
    </p:spTree>
    <p:extLst>
      <p:ext uri="{BB962C8B-B14F-4D97-AF65-F5344CB8AC3E}">
        <p14:creationId xmlns:p14="http://schemas.microsoft.com/office/powerpoint/2010/main" val="362233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Area Network (LAN)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In a typical LAN configuration, one computer is designated as the file server. It stores all of the software that controls the network, as well as the software that can be shared by the computers attached to the network. Computers connected to the file server are called workstations. The workstations can be less powerful than the file server, and they may have additional software on their hard drives.</a:t>
            </a:r>
          </a:p>
          <a:p>
            <a:pPr>
              <a:buFont typeface="Wingdings" panose="05000000000000000000" pitchFamily="2" charset="2"/>
              <a:buChar char="Ø"/>
            </a:pPr>
            <a:r>
              <a:rPr lang="en-US" sz="2400" dirty="0" smtClean="0"/>
              <a:t>On most LANs, cables are used to connect the network interface cards in each computer</a:t>
            </a:r>
            <a:r>
              <a:rPr lang="en-US" sz="2000" dirty="0" smtClean="0"/>
              <a:t>.</a:t>
            </a:r>
            <a:endParaRPr lang="en-US" sz="2000" dirty="0"/>
          </a:p>
        </p:txBody>
      </p:sp>
    </p:spTree>
    <p:extLst>
      <p:ext uri="{BB962C8B-B14F-4D97-AF65-F5344CB8AC3E}">
        <p14:creationId xmlns:p14="http://schemas.microsoft.com/office/powerpoint/2010/main" val="4070251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Metropolitan Area Network (MAN)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A Metropolitan Area Network (MAN) covers larger geographic areas, such as cities or school districts. By interconnecting smaller networks within a large geographic area, information is easily disseminated throughout the network. Local libraries and government agencies often use a MAN to connect to citizens and private industries</a:t>
            </a:r>
            <a:r>
              <a:rPr lang="en-US" sz="2000" dirty="0" smtClean="0"/>
              <a:t>.</a:t>
            </a:r>
            <a:endParaRPr lang="en-US" sz="2000" dirty="0"/>
          </a:p>
        </p:txBody>
      </p:sp>
    </p:spTree>
    <p:extLst>
      <p:ext uri="{BB962C8B-B14F-4D97-AF65-F5344CB8AC3E}">
        <p14:creationId xmlns:p14="http://schemas.microsoft.com/office/powerpoint/2010/main" val="1600348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Area Network (WAN)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A wide area network (WAN) is a geographically distributed private telecommunications network that interconnects multiple local area networks (LANs). In an enterprise, a WAN may consist of connections to a company's headquarters, branch offices, colocation facilities, cloud services and other facilities. Typically, a router or other multifunction device is used to connect a LAN to a WAN. Enterprise WANs allow users to share access to applications, services and other centrally located resources. This eliminates the need to install the same application server, firewall or other resource in multiple locations</a:t>
            </a:r>
            <a:endParaRPr lang="en-US" sz="2400" dirty="0"/>
          </a:p>
        </p:txBody>
      </p:sp>
    </p:spTree>
    <p:extLst>
      <p:ext uri="{BB962C8B-B14F-4D97-AF65-F5344CB8AC3E}">
        <p14:creationId xmlns:p14="http://schemas.microsoft.com/office/powerpoint/2010/main" val="193665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Network Used In Banks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400" b="1" dirty="0"/>
              <a:t>Core Banking Solution</a:t>
            </a:r>
            <a:r>
              <a:rPr lang="en-US" sz="2400" dirty="0"/>
              <a:t> (CBS) is networking of branches, which enables Customers to operate their accounts, and avail </a:t>
            </a:r>
            <a:r>
              <a:rPr lang="en-US" sz="2400" b="1" dirty="0"/>
              <a:t>banking</a:t>
            </a:r>
            <a:r>
              <a:rPr lang="en-US" sz="2400" dirty="0"/>
              <a:t> services from any branch of the </a:t>
            </a:r>
            <a:r>
              <a:rPr lang="en-US" sz="2400" b="1" dirty="0"/>
              <a:t>Bank</a:t>
            </a:r>
            <a:r>
              <a:rPr lang="en-US" sz="2400" dirty="0"/>
              <a:t> on CBS network, regardless of where he maintains his account.</a:t>
            </a:r>
          </a:p>
          <a:p>
            <a:pPr>
              <a:buFont typeface="Wingdings" panose="05000000000000000000" pitchFamily="2" charset="2"/>
              <a:buChar char="Ø"/>
            </a:pPr>
            <a:r>
              <a:rPr lang="en-US" sz="2400" dirty="0"/>
              <a:t>Core Banking Solution is the process of providing a centralized on-line system where all the data related to transactions, customer data (such as name, profession, income, family members, etc.) are stored and are available to all networked branches for access.</a:t>
            </a:r>
          </a:p>
          <a:p>
            <a:pPr>
              <a:buFont typeface="Wingdings" panose="05000000000000000000" pitchFamily="2" charset="2"/>
              <a:buChar char="Ø"/>
            </a:pPr>
            <a:r>
              <a:rPr lang="en-US" sz="2400" dirty="0"/>
              <a:t>CBS has Regional cluster center, which connects all the banks in a particular area, which gets connection in higher bandwidths from each branch. The banks server are connected to this RCC, thereby their operations are interlinked.</a:t>
            </a:r>
          </a:p>
          <a:p>
            <a:pPr marL="0" indent="0">
              <a:buNone/>
            </a:pPr>
            <a:endParaRPr lang="en-US" sz="1400" dirty="0"/>
          </a:p>
        </p:txBody>
      </p:sp>
    </p:spTree>
    <p:extLst>
      <p:ext uri="{BB962C8B-B14F-4D97-AF65-F5344CB8AC3E}">
        <p14:creationId xmlns:p14="http://schemas.microsoft.com/office/powerpoint/2010/main" val="673405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project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following case study is used to illustrate the process and documentation</a:t>
            </a:r>
          </a:p>
          <a:p>
            <a:pPr marL="0" indent="0">
              <a:buNone/>
            </a:pPr>
            <a:r>
              <a:rPr lang="en-US" sz="2400" dirty="0" smtClean="0"/>
              <a:t>required for a network design. This case study presents a scenario in which</a:t>
            </a:r>
          </a:p>
          <a:p>
            <a:pPr marL="0" indent="0">
              <a:buNone/>
            </a:pPr>
            <a:r>
              <a:rPr lang="en-US" sz="2400" dirty="0" smtClean="0"/>
              <a:t>the Banks &amp; ATM has hired a Network Consultant Group to design their</a:t>
            </a:r>
          </a:p>
          <a:p>
            <a:pPr marL="0" indent="0">
              <a:buNone/>
            </a:pPr>
            <a:r>
              <a:rPr lang="en-US" sz="2400" dirty="0" smtClean="0"/>
              <a:t>network. In order to help organization this project, the scenario has been</a:t>
            </a:r>
          </a:p>
          <a:p>
            <a:pPr marL="0" indent="0">
              <a:buNone/>
            </a:pPr>
            <a:r>
              <a:rPr lang="en-US" sz="2400" dirty="0" smtClean="0"/>
              <a:t>broken into eight phases listing requirements for each phase. A worksheet is</a:t>
            </a:r>
          </a:p>
          <a:p>
            <a:pPr marL="0" indent="0">
              <a:buNone/>
            </a:pPr>
            <a:r>
              <a:rPr lang="en-US" sz="2400" dirty="0" smtClean="0"/>
              <a:t>to be completed for each part. A formal report, similar to what would be</a:t>
            </a:r>
          </a:p>
          <a:p>
            <a:pPr marL="0" indent="0">
              <a:buNone/>
            </a:pPr>
            <a:r>
              <a:rPr lang="en-US" sz="2400" dirty="0" smtClean="0"/>
              <a:t>given to the banks, will need to be created after all tasks have been</a:t>
            </a:r>
          </a:p>
          <a:p>
            <a:pPr marL="0" indent="0">
              <a:buNone/>
            </a:pPr>
            <a:r>
              <a:rPr lang="en-US" sz="2400" dirty="0" smtClean="0"/>
              <a:t>completed.</a:t>
            </a:r>
            <a:endParaRPr lang="en-US" sz="2400" dirty="0"/>
          </a:p>
        </p:txBody>
      </p:sp>
    </p:spTree>
    <p:extLst>
      <p:ext uri="{BB962C8B-B14F-4D97-AF65-F5344CB8AC3E}">
        <p14:creationId xmlns:p14="http://schemas.microsoft.com/office/powerpoint/2010/main" val="1013747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be accomplished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Use the resources provided, diagram and narrative, to set up the physical network.</a:t>
            </a:r>
          </a:p>
          <a:p>
            <a:pPr>
              <a:buFont typeface="Wingdings" panose="05000000000000000000" pitchFamily="2" charset="2"/>
              <a:buChar char="Ø"/>
            </a:pPr>
            <a:r>
              <a:rPr lang="en-US" sz="2400" dirty="0" smtClean="0"/>
              <a:t>Set up an IP subnetting scheme.</a:t>
            </a:r>
          </a:p>
          <a:p>
            <a:pPr>
              <a:buFont typeface="Wingdings" panose="05000000000000000000" pitchFamily="2" charset="2"/>
              <a:buChar char="Ø"/>
            </a:pPr>
            <a:r>
              <a:rPr lang="en-US" sz="2400" dirty="0" smtClean="0"/>
              <a:t>Configure the routers as required.</a:t>
            </a:r>
          </a:p>
          <a:p>
            <a:pPr>
              <a:buFont typeface="Wingdings" panose="05000000000000000000" pitchFamily="2" charset="2"/>
              <a:buChar char="Ø"/>
            </a:pPr>
            <a:r>
              <a:rPr lang="en-US" sz="2400" dirty="0" smtClean="0"/>
              <a:t>Set up switches and VLANs as required.</a:t>
            </a:r>
          </a:p>
          <a:p>
            <a:pPr>
              <a:buFont typeface="Wingdings" panose="05000000000000000000" pitchFamily="2" charset="2"/>
              <a:buChar char="Ø"/>
            </a:pPr>
            <a:r>
              <a:rPr lang="en-US" sz="2400" dirty="0" smtClean="0"/>
              <a:t>Verify and troubleshoot all connections.</a:t>
            </a:r>
          </a:p>
          <a:p>
            <a:pPr>
              <a:buFont typeface="Wingdings" panose="05000000000000000000" pitchFamily="2" charset="2"/>
              <a:buChar char="Ø"/>
            </a:pPr>
            <a:r>
              <a:rPr lang="en-US" sz="2400" dirty="0" smtClean="0"/>
              <a:t>Provide detailed documentation in appropriate form.</a:t>
            </a:r>
          </a:p>
          <a:p>
            <a:pPr>
              <a:buFont typeface="Wingdings" panose="05000000000000000000" pitchFamily="2" charset="2"/>
              <a:buChar char="Ø"/>
            </a:pPr>
            <a:r>
              <a:rPr lang="en-US" sz="2400" dirty="0" smtClean="0"/>
              <a:t>Provide a written final report.	</a:t>
            </a:r>
            <a:endParaRPr lang="en-US" sz="2400" dirty="0"/>
          </a:p>
        </p:txBody>
      </p:sp>
    </p:spTree>
    <p:extLst>
      <p:ext uri="{BB962C8B-B14F-4D97-AF65-F5344CB8AC3E}">
        <p14:creationId xmlns:p14="http://schemas.microsoft.com/office/powerpoint/2010/main" val="3366277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technology of the project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Cisco Certified Network Associate (CCNA®) validates the ability to install, configure, operate, and troubleshoot medium-size route and switched networks, including implementation and verification of connections to remote sites in a WAN. CCNA curriculum includes basic mitigation of security threats, introduction to wireless networking concepts and terminology, and performance-based skills.</a:t>
            </a:r>
            <a:endParaRPr lang="en-US" dirty="0"/>
          </a:p>
        </p:txBody>
      </p:sp>
    </p:spTree>
    <p:extLst>
      <p:ext uri="{BB962C8B-B14F-4D97-AF65-F5344CB8AC3E}">
        <p14:creationId xmlns:p14="http://schemas.microsoft.com/office/powerpoint/2010/main" val="3731686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1072</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BANKING AND ATM NETWORK in CISCO PACKET TRACER</vt:lpstr>
      <vt:lpstr>What is a network ?</vt:lpstr>
      <vt:lpstr>Local Area Network (LAN)</vt:lpstr>
      <vt:lpstr>Metropolitan Area Network (MAN)</vt:lpstr>
      <vt:lpstr>Wide Area Network (WAN)</vt:lpstr>
      <vt:lpstr>Types Of Network Used In Banks</vt:lpstr>
      <vt:lpstr>About the project </vt:lpstr>
      <vt:lpstr>Steps to be accomplished </vt:lpstr>
      <vt:lpstr>About the technology of the project</vt:lpstr>
      <vt:lpstr>Cisco Packet Tracer</vt:lpstr>
      <vt:lpstr>Why do we need packet tracers?</vt:lpstr>
      <vt:lpstr>SUMMARIZING the First Defense Work</vt:lpstr>
      <vt:lpstr>Configuring the Routers and PCs</vt:lpstr>
      <vt:lpstr>Configure the wireless routers</vt:lpstr>
      <vt:lpstr>Configuring the server</vt:lpstr>
      <vt:lpstr>Future Scope</vt:lpstr>
      <vt:lpstr>Structure of the network</vt:lpstr>
      <vt:lpstr>Contd.</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AND ATM NETWORK In CCNA</dc:title>
  <dc:creator>Prajneet</dc:creator>
  <cp:lastModifiedBy>Prajneet</cp:lastModifiedBy>
  <cp:revision>12</cp:revision>
  <dcterms:created xsi:type="dcterms:W3CDTF">2020-12-06T08:12:51Z</dcterms:created>
  <dcterms:modified xsi:type="dcterms:W3CDTF">2021-08-12T08:04:55Z</dcterms:modified>
</cp:coreProperties>
</file>