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3" r:id="rId2"/>
    <p:sldMasterId id="2147483695" r:id="rId3"/>
    <p:sldMasterId id="2147483722" r:id="rId4"/>
    <p:sldMasterId id="2147483752" r:id="rId5"/>
  </p:sldMasterIdLst>
  <p:notesMasterIdLst>
    <p:notesMasterId r:id="rId45"/>
  </p:notesMasterIdLst>
  <p:sldIdLst>
    <p:sldId id="273" r:id="rId6"/>
    <p:sldId id="258" r:id="rId7"/>
    <p:sldId id="274" r:id="rId8"/>
    <p:sldId id="275" r:id="rId9"/>
    <p:sldId id="277" r:id="rId10"/>
    <p:sldId id="278" r:id="rId11"/>
    <p:sldId id="279" r:id="rId12"/>
    <p:sldId id="280" r:id="rId13"/>
    <p:sldId id="307" r:id="rId14"/>
    <p:sldId id="281" r:id="rId15"/>
    <p:sldId id="282" r:id="rId16"/>
    <p:sldId id="317" r:id="rId17"/>
    <p:sldId id="283" r:id="rId18"/>
    <p:sldId id="261" r:id="rId19"/>
    <p:sldId id="262" r:id="rId20"/>
    <p:sldId id="284" r:id="rId21"/>
    <p:sldId id="263" r:id="rId22"/>
    <p:sldId id="308" r:id="rId23"/>
    <p:sldId id="264" r:id="rId24"/>
    <p:sldId id="265" r:id="rId25"/>
    <p:sldId id="285" r:id="rId26"/>
    <p:sldId id="286" r:id="rId27"/>
    <p:sldId id="318" r:id="rId28"/>
    <p:sldId id="287" r:id="rId29"/>
    <p:sldId id="289" r:id="rId30"/>
    <p:sldId id="292" r:id="rId31"/>
    <p:sldId id="309" r:id="rId32"/>
    <p:sldId id="310" r:id="rId33"/>
    <p:sldId id="311" r:id="rId34"/>
    <p:sldId id="312" r:id="rId35"/>
    <p:sldId id="268" r:id="rId36"/>
    <p:sldId id="269" r:id="rId37"/>
    <p:sldId id="270" r:id="rId38"/>
    <p:sldId id="271" r:id="rId39"/>
    <p:sldId id="314" r:id="rId40"/>
    <p:sldId id="300" r:id="rId41"/>
    <p:sldId id="313" r:id="rId42"/>
    <p:sldId id="316" r:id="rId43"/>
    <p:sldId id="315" r:id="rId44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CC0000"/>
    <a:srgbClr val="04A47E"/>
    <a:srgbClr val="D5FF81"/>
    <a:srgbClr val="DB836B"/>
    <a:srgbClr val="008000"/>
    <a:srgbClr val="3333FF"/>
    <a:srgbClr val="FFE1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048" autoAdjust="0"/>
  </p:normalViewPr>
  <p:slideViewPr>
    <p:cSldViewPr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38DF2-61A5-4F6A-9605-641B453DE9E7}" type="datetimeFigureOut">
              <a:rPr lang="ko-KR" altLang="en-US" smtClean="0"/>
              <a:pPr/>
              <a:t>2025-04-01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09CF-6CA3-4BB3-ACE3-2F4C0951DC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9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509CF-6CA3-4BB3-ACE3-2F4C0951DC5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2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9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9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2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7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2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4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6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9" descr="gtre yt ruiy z r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08721"/>
            <a:ext cx="10363200" cy="100811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9509" y="5301208"/>
            <a:ext cx="85344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8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104901" y="6356355"/>
            <a:ext cx="182956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68" y="-3000"/>
            <a:ext cx="1604104" cy="29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Users\msk\Desktop\Abstract-Design-Vector-Art-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00"/>
            <a:ext cx="8701504" cy="444011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7695670" y="5517232"/>
            <a:ext cx="42244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ctrTitle"/>
          </p:nvPr>
        </p:nvSpPr>
        <p:spPr>
          <a:xfrm>
            <a:off x="6" y="3945248"/>
            <a:ext cx="11952908" cy="695696"/>
          </a:xfrm>
          <a:noFill/>
          <a:ln>
            <a:noFill/>
          </a:ln>
        </p:spPr>
        <p:txBody>
          <a:bodyPr lIns="324000" rIns="252000" bIns="0" anchor="t">
            <a:normAutofit/>
          </a:bodyPr>
          <a:lstStyle>
            <a:lvl1pPr algn="r"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3418251" y="4869160"/>
            <a:ext cx="8534400" cy="5536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5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582964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299B-BD2F-4881-B696-77ECFFD9D4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94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84036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9F2-3E04-4C67-A45A-2D7E4079E1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468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678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64340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568201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55669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4134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368" y="6356355"/>
            <a:ext cx="2800755" cy="365125"/>
          </a:xfrm>
          <a:prstGeom prst="rect">
            <a:avLst/>
          </a:prstGeom>
        </p:spPr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91835" y="118533"/>
            <a:ext cx="10084752" cy="454742"/>
          </a:xfrm>
          <a:prstGeom prst="rect">
            <a:avLst/>
          </a:prstGeom>
        </p:spPr>
        <p:txBody>
          <a:bodyPr vert="horz" lIns="0" tIns="45713" rIns="0" bIns="45713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35360" y="118533"/>
            <a:ext cx="11521280" cy="454742"/>
          </a:xfrm>
          <a:prstGeom prst="rect">
            <a:avLst/>
          </a:prstGeom>
        </p:spPr>
        <p:txBody>
          <a:bodyPr vert="horz" lIns="0" tIns="45713" rIns="0" bIns="45713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08721"/>
            <a:ext cx="10363200" cy="100811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79509" y="5301208"/>
            <a:ext cx="85344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9" name="직선 연결선 8"/>
          <p:cNvCxnSpPr/>
          <p:nvPr/>
        </p:nvCxnSpPr>
        <p:spPr>
          <a:xfrm>
            <a:off x="7695670" y="5517232"/>
            <a:ext cx="42244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30274" y="4725144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컴퓨터정보과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김진숙</a:t>
            </a:r>
          </a:p>
        </p:txBody>
      </p:sp>
    </p:spTree>
    <p:extLst>
      <p:ext uri="{BB962C8B-B14F-4D97-AF65-F5344CB8AC3E}">
        <p14:creationId xmlns:p14="http://schemas.microsoft.com/office/powerpoint/2010/main" val="35827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2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653819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299B-BD2F-4881-B696-77ECFFD9D4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1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184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4902" y="1600202"/>
            <a:ext cx="4914900" cy="4571999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600202"/>
            <a:ext cx="4914900" cy="4571999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34461" y="6356350"/>
            <a:ext cx="6323081" cy="365126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6782" y="6356355"/>
            <a:ext cx="2832359" cy="365125"/>
          </a:xfrm>
        </p:spPr>
        <p:txBody>
          <a:bodyPr/>
          <a:lstStyle/>
          <a:p>
            <a:fld id="{E12E299B-BD2F-4881-B696-77ECFFD9D4B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104901" y="6356355"/>
            <a:ext cx="182956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9F2-3E04-4C67-A45A-2D7E4079E1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5089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8612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739095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62995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6418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866790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4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8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09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9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34461" y="6356350"/>
            <a:ext cx="6323081" cy="365126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6781" y="6356355"/>
            <a:ext cx="2844459" cy="365125"/>
          </a:xfrm>
        </p:spPr>
        <p:txBody>
          <a:bodyPr/>
          <a:lstStyle/>
          <a:p>
            <a:fld id="{C9EF49F2-3E04-4C67-A45A-2D7E4079E13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1104901" y="6356355"/>
            <a:ext cx="182956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9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6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3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368" y="6356355"/>
            <a:ext cx="2800755" cy="365125"/>
          </a:xfrm>
          <a:prstGeom prst="rect">
            <a:avLst/>
          </a:prstGeom>
        </p:spPr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1291835" y="118533"/>
            <a:ext cx="10084752" cy="454742"/>
          </a:xfrm>
          <a:prstGeom prst="rect">
            <a:avLst/>
          </a:prstGeom>
        </p:spPr>
        <p:txBody>
          <a:bodyPr vert="horz" lIns="0" tIns="45713" rIns="0" bIns="45713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009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7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8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4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934461" y="6356350"/>
            <a:ext cx="6323081" cy="365126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6781" y="6356355"/>
            <a:ext cx="1828800" cy="365125"/>
          </a:xfrm>
        </p:spPr>
        <p:txBody>
          <a:bodyPr/>
          <a:lstStyle/>
          <a:p>
            <a:fld id="{1D698394-DB39-462F-8AAB-656E26F8915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1104901" y="6356355"/>
            <a:ext cx="182956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35360" y="-27384"/>
            <a:ext cx="10972800" cy="7060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endParaRPr lang="ko-KR" altLang="en-US" sz="5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9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34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104901" y="6356355"/>
            <a:ext cx="182956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568" y="-3000"/>
            <a:ext cx="1604104" cy="29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C:\Users\msk\Desktop\Abstract-Design-Vector-Art-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00"/>
            <a:ext cx="8701504" cy="4440112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7695670" y="5517232"/>
            <a:ext cx="422446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>
            <a:spLocks noGrp="1"/>
          </p:cNvSpPr>
          <p:nvPr>
            <p:ph type="ctrTitle"/>
          </p:nvPr>
        </p:nvSpPr>
        <p:spPr>
          <a:xfrm>
            <a:off x="6" y="3945248"/>
            <a:ext cx="11952908" cy="695696"/>
          </a:xfrm>
          <a:noFill/>
          <a:ln>
            <a:noFill/>
          </a:ln>
        </p:spPr>
        <p:txBody>
          <a:bodyPr lIns="324000" rIns="252000" bIns="0" anchor="t">
            <a:normAutofit/>
          </a:bodyPr>
          <a:lstStyle>
            <a:lvl1pPr algn="r"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695670" y="4869160"/>
            <a:ext cx="4256981" cy="55361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컴퓨터정보계열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4916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buClr>
                <a:srgbClr val="3333FF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Clr>
                <a:srgbClr val="FF33CC"/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buClr>
                <a:schemeClr val="bg2">
                  <a:lumMod val="50000"/>
                </a:schemeClr>
              </a:buCl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35360" y="118533"/>
            <a:ext cx="11521280" cy="454742"/>
          </a:xfrm>
          <a:prstGeom prst="rect">
            <a:avLst/>
          </a:prstGeom>
        </p:spPr>
        <p:txBody>
          <a:bodyPr vert="horz" lIns="0" tIns="45713" rIns="0" bIns="45713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6456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3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6DEEAC69-6D97-43C5-B71B-2407BED487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78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7318906"/>
      </p:ext>
    </p:extLst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E299B-BD2F-4881-B696-77ECFFD9D4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8926"/>
      </p:ext>
    </p:extLst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9F2-3E04-4C67-A45A-2D7E4079E1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444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7471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8803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8954925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474539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097536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27187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microsoft.com/office/2007/relationships/hdphoto" Target="../media/hdphoto1.wdp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image" Target="../media/image4.jpe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3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image" Target="../media/image6.jp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78327" y="6356355"/>
            <a:ext cx="2512652" cy="365125"/>
          </a:xfrm>
          <a:prstGeom prst="rect">
            <a:avLst/>
          </a:prstGeom>
        </p:spPr>
        <p:txBody>
          <a:bodyPr vert="horz" lIns="0" tIns="45713" rIns="0" bIns="45713" rtlCol="0" anchor="ctr"/>
          <a:lstStyle>
            <a:lvl1pPr algn="l" latinLnBrk="1">
              <a:defRPr lang="ko-KR" sz="12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65046" y="6356350"/>
            <a:ext cx="6389013" cy="365126"/>
          </a:xfrm>
          <a:prstGeom prst="rect">
            <a:avLst/>
          </a:prstGeom>
        </p:spPr>
        <p:txBody>
          <a:bodyPr vert="horz" lIns="0" tIns="45713" rIns="0" bIns="45713" rtlCol="0" anchor="ctr"/>
          <a:lstStyle>
            <a:lvl1pPr algn="ctr" latinLnBrk="1">
              <a:defRPr lang="ko-KR" sz="12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87368" y="6356355"/>
            <a:ext cx="2800755" cy="365125"/>
          </a:xfrm>
          <a:prstGeom prst="rect">
            <a:avLst/>
          </a:prstGeom>
        </p:spPr>
        <p:txBody>
          <a:bodyPr vert="horz" lIns="0" tIns="45713" rIns="0" bIns="45713" rtlCol="0" anchor="ctr"/>
          <a:lstStyle>
            <a:lvl1pPr algn="r" latinLnBrk="1">
              <a:defRPr lang="ko-KR" sz="1200">
                <a:solidFill>
                  <a:schemeClr val="tx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0" name="Picture 2" descr="C:\Users\msk\Desktop\Abstract-Design-Vector-Art-Background.jp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49125" y="9192"/>
            <a:ext cx="2186203" cy="111555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0" y="0"/>
            <a:ext cx="143339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5359" y="9193"/>
            <a:ext cx="11492468" cy="564083"/>
          </a:xfrm>
          <a:prstGeom prst="rect">
            <a:avLst/>
          </a:prstGeom>
        </p:spPr>
        <p:txBody>
          <a:bodyPr vert="horz" lIns="0" tIns="45713" rIns="0" bIns="45713" rtlCol="0" anchor="b">
            <a:noAutofit/>
          </a:bodyPr>
          <a:lstStyle/>
          <a:p>
            <a:r>
              <a:rPr lang="ko-KR" dirty="0"/>
              <a:t>
마스터 제목 스타일 편집</a:t>
            </a:r>
          </a:p>
        </p:txBody>
      </p:sp>
      <p:grpSp>
        <p:nvGrpSpPr>
          <p:cNvPr id="7" name="그룹 14"/>
          <p:cNvGrpSpPr/>
          <p:nvPr/>
        </p:nvGrpSpPr>
        <p:grpSpPr>
          <a:xfrm>
            <a:off x="309590" y="639116"/>
            <a:ext cx="11518239" cy="84405"/>
            <a:chOff x="1073150" y="1219201"/>
            <a:chExt cx="10058400" cy="63125"/>
          </a:xfrm>
        </p:grpSpPr>
        <p:cxnSp>
          <p:nvCxnSpPr>
            <p:cNvPr id="13" name="직선 연결선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3457" y="880533"/>
            <a:ext cx="11504247" cy="5410200"/>
          </a:xfrm>
          <a:prstGeom prst="rect">
            <a:avLst/>
          </a:prstGeom>
        </p:spPr>
        <p:txBody>
          <a:bodyPr vert="horz" lIns="0" tIns="45713" rIns="0" bIns="45713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  <a:endParaRPr lang="pt-BR" altLang="ko-KR" dirty="0"/>
          </a:p>
          <a:p>
            <a:pPr lvl="1" latinLnBrk="1"/>
            <a:r>
              <a:rPr lang="ko-KR" dirty="0"/>
              <a:t>둘째 수준</a:t>
            </a:r>
            <a:endParaRPr lang="pt-BR" altLang="ko-KR" dirty="0"/>
          </a:p>
          <a:p>
            <a:pPr lvl="2" latinLnBrk="1"/>
            <a:r>
              <a:rPr lang="ko-KR" dirty="0"/>
              <a:t>셋째 수준</a:t>
            </a:r>
            <a:endParaRPr lang="pt-BR" altLang="ko-KR" dirty="0"/>
          </a:p>
          <a:p>
            <a:pPr lvl="3" latinLnBrk="1"/>
            <a:r>
              <a:rPr lang="ko-KR" dirty="0"/>
              <a:t>넷째 수준</a:t>
            </a:r>
            <a:endParaRPr lang="pt-BR" altLang="ko-KR" dirty="0"/>
          </a:p>
          <a:p>
            <a:pPr lvl="4" latinLnBrk="1"/>
            <a:r>
              <a:rPr lang="ko-KR" dirty="0"/>
              <a:t>다섯째 수준</a:t>
            </a:r>
            <a:endParaRPr lang="pt-BR" altLang="ko-KR" dirty="0"/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61" rtl="0" eaLnBrk="1" latinLnBrk="1" hangingPunct="1">
        <a:lnSpc>
          <a:spcPct val="90000"/>
        </a:lnSpc>
        <a:spcBef>
          <a:spcPct val="0"/>
        </a:spcBef>
        <a:buNone/>
        <a:defRPr lang="ko-KR" sz="2800" b="0" kern="1200">
          <a:solidFill>
            <a:srgbClr val="262626"/>
          </a:solidFill>
          <a:latin typeface="HY울릉도B" pitchFamily="18" charset="-127"/>
          <a:ea typeface="HY울릉도B" pitchFamily="18" charset="-127"/>
          <a:cs typeface="+mj-cs"/>
        </a:defRPr>
      </a:lvl1pPr>
    </p:titleStyle>
    <p:bodyStyle>
      <a:lvl1pPr marL="228565" indent="-228565" algn="l" defTabSz="914261" rtl="0" eaLnBrk="1" latinLnBrk="1" hangingPunct="1">
        <a:lnSpc>
          <a:spcPct val="100000"/>
        </a:lnSpc>
        <a:spcBef>
          <a:spcPts val="1800"/>
        </a:spcBef>
        <a:buClr>
          <a:srgbClr val="FF33CC"/>
        </a:buClr>
        <a:buFont typeface="Wingdings" panose="05000000000000000000" pitchFamily="2" charset="2"/>
        <a:buChar char="§"/>
        <a:defRPr lang="ko-KR" sz="2800" kern="1200">
          <a:solidFill>
            <a:srgbClr val="262626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696" indent="-228565" algn="l" defTabSz="914261" rtl="0" eaLnBrk="1" latinLnBrk="1" hangingPunct="1">
        <a:lnSpc>
          <a:spcPct val="100000"/>
        </a:lnSpc>
        <a:spcBef>
          <a:spcPts val="600"/>
        </a:spcBef>
        <a:buClr>
          <a:srgbClr val="FF6600"/>
        </a:buClr>
        <a:buFont typeface="Wingdings" panose="05000000000000000000" pitchFamily="2" charset="2"/>
        <a:buChar char="§"/>
        <a:defRPr lang="ko-KR" sz="2400" kern="1200">
          <a:solidFill>
            <a:srgbClr val="262626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2826" indent="-228565" algn="l" defTabSz="914261" rtl="0" eaLnBrk="1" latinLnBrk="1" hangingPunct="1">
        <a:lnSpc>
          <a:spcPct val="100000"/>
        </a:lnSpc>
        <a:spcBef>
          <a:spcPts val="600"/>
        </a:spcBef>
        <a:buClr>
          <a:schemeClr val="bg2">
            <a:lumMod val="50000"/>
          </a:schemeClr>
        </a:buClr>
        <a:buFont typeface="Wingdings" panose="05000000000000000000" pitchFamily="2" charset="2"/>
        <a:buChar char="§"/>
        <a:defRPr lang="ko-KR" sz="2000" kern="1200">
          <a:solidFill>
            <a:srgbClr val="262626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599957" indent="-228565" algn="l" defTabSz="914261" rtl="0" eaLnBrk="1" latinLnBrk="1" hangingPunct="1">
        <a:lnSpc>
          <a:spcPct val="100000"/>
        </a:lnSpc>
        <a:spcBef>
          <a:spcPts val="600"/>
        </a:spcBef>
        <a:buClr>
          <a:srgbClr val="00B050"/>
        </a:buClr>
        <a:buFont typeface="Wingdings" panose="05000000000000000000" pitchFamily="2" charset="2"/>
        <a:buChar char="§"/>
        <a:defRPr lang="ko-KR" sz="1800" kern="1200">
          <a:solidFill>
            <a:srgbClr val="262626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087" indent="-228565" algn="l" defTabSz="914261" rtl="0" eaLnBrk="1" latinLnBrk="1" hangingPunct="1">
        <a:lnSpc>
          <a:spcPct val="100000"/>
        </a:lnSpc>
        <a:spcBef>
          <a:spcPts val="600"/>
        </a:spcBef>
        <a:buClr>
          <a:srgbClr val="3333FF"/>
        </a:buClr>
        <a:buFont typeface="Wingdings" panose="05000000000000000000" pitchFamily="2" charset="2"/>
        <a:buChar char="§"/>
        <a:defRPr lang="ko-KR" sz="1600" kern="1200">
          <a:solidFill>
            <a:srgbClr val="262626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218" indent="-228565" algn="l" defTabSz="914261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sz="1400" kern="1200">
          <a:solidFill>
            <a:schemeClr val="tx1"/>
          </a:solidFill>
          <a:latin typeface="다음_SemiBold" pitchFamily="2" charset="-127"/>
          <a:ea typeface="다음_SemiBold" pitchFamily="2" charset="-127"/>
          <a:cs typeface="+mn-cs"/>
        </a:defRPr>
      </a:lvl6pPr>
      <a:lvl7pPr marL="2971349" indent="-228565" algn="l" defTabSz="914261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sz="1400" kern="1200">
          <a:solidFill>
            <a:schemeClr val="tx1"/>
          </a:solidFill>
          <a:latin typeface="다음_SemiBold" pitchFamily="2" charset="-127"/>
          <a:ea typeface="다음_SemiBold" pitchFamily="2" charset="-127"/>
          <a:cs typeface="+mn-cs"/>
        </a:defRPr>
      </a:lvl7pPr>
      <a:lvl8pPr marL="3428480" indent="-228565" algn="l" defTabSz="914261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sz="1400" kern="1200">
          <a:solidFill>
            <a:schemeClr val="tx1"/>
          </a:solidFill>
          <a:latin typeface="다음_SemiBold" pitchFamily="2" charset="-127"/>
          <a:ea typeface="다음_SemiBold" pitchFamily="2" charset="-127"/>
          <a:cs typeface="+mn-cs"/>
        </a:defRPr>
      </a:lvl8pPr>
      <a:lvl9pPr marL="3885610" indent="-228565" algn="l" defTabSz="914261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lang="ko-KR" sz="1400" kern="1200">
          <a:solidFill>
            <a:schemeClr val="tx1"/>
          </a:solidFill>
          <a:latin typeface="다음_SemiBold" pitchFamily="2" charset="-127"/>
          <a:ea typeface="다음_SemiBold" pitchFamily="2" charset="-127"/>
          <a:cs typeface="+mn-cs"/>
        </a:defRPr>
      </a:lvl9pPr>
    </p:bodyStyle>
    <p:otherStyle>
      <a:defPPr>
        <a:defRPr lang="ko-KR"/>
      </a:defPPr>
      <a:lvl1pPr marL="0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1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2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2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3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4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5" algn="l" defTabSz="914261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8" userDrawn="1">
          <p15:clr>
            <a:srgbClr val="F26B43"/>
          </p15:clr>
        </p15:guide>
        <p15:guide id="2" pos="9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C696-1D3D-4C86-A0F8-ABC855574ADB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50BD-75E1-4F1B-B2D4-CF53907D3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5360" y="0"/>
            <a:ext cx="11439061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764705"/>
            <a:ext cx="11617291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9987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34" descr="f sfs kuy kuy"/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300485"/>
            <a:ext cx="5005159" cy="25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335360" y="620688"/>
            <a:ext cx="1152128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손글씨 펜" panose="03040600000000000000" pitchFamily="66" charset="-127"/>
          <a:ea typeface="나눔손글씨 펜" panose="03040600000000000000" pitchFamily="66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92"/>
            <a:ext cx="12192000" cy="6390388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0"/>
            <a:ext cx="1190532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49" y="764705"/>
            <a:ext cx="11809312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9987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나눔손글씨 펜" panose="03040600000000000000" pitchFamily="66" charset="-127"/>
          <a:ea typeface="나눔손글씨 펜" panose="03040600000000000000" pitchFamily="66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D15-917F-4192-8EDD-7E2FD728823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9376" y="2276872"/>
            <a:ext cx="10848528" cy="1008112"/>
          </a:xfrm>
        </p:spPr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장 쿠키</a:t>
            </a:r>
            <a:r>
              <a:rPr lang="en-US" altLang="ko-KR" dirty="0"/>
              <a:t>,</a:t>
            </a:r>
            <a:r>
              <a:rPr lang="ko-KR" altLang="en-US" dirty="0"/>
              <a:t> 세션과 로그인 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87488" y="3861048"/>
            <a:ext cx="9144000" cy="1655762"/>
          </a:xfrm>
        </p:spPr>
        <p:txBody>
          <a:bodyPr/>
          <a:lstStyle/>
          <a:p>
            <a:r>
              <a:rPr lang="ko-KR" altLang="en-US" dirty="0"/>
              <a:t>동의과학대학교</a:t>
            </a:r>
            <a:endParaRPr lang="en-US" altLang="ko-KR" dirty="0"/>
          </a:p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D15-917F-4192-8EDD-7E2FD728823E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2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372" y="188640"/>
            <a:ext cx="11779292" cy="454742"/>
          </a:xfrm>
        </p:spPr>
        <p:txBody>
          <a:bodyPr>
            <a:noAutofit/>
          </a:bodyPr>
          <a:lstStyle/>
          <a:p>
            <a:r>
              <a:rPr lang="en-US" altLang="ko-KR" sz="3600"/>
              <a:t>HTTP </a:t>
            </a:r>
            <a:r>
              <a:rPr lang="ko-KR" altLang="en-US" sz="3600"/>
              <a:t>특성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512" y="1196752"/>
            <a:ext cx="11184818" cy="3313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/>
              <a:t>무상태성</a:t>
            </a:r>
            <a:r>
              <a:rPr lang="en-US" altLang="ko-KR"/>
              <a:t>(stateless)</a:t>
            </a:r>
          </a:p>
          <a:p>
            <a:pPr lvl="1"/>
            <a:r>
              <a:rPr lang="en-US" altLang="ko-KR"/>
              <a:t>HTTP</a:t>
            </a:r>
            <a:r>
              <a:rPr lang="ko-KR" altLang="en-US" dirty="0"/>
              <a:t>를 통한 클라이언트와 서버 사이의 대화는 방금 전 대화를 기억하지 못하는</a:t>
            </a:r>
            <a:r>
              <a:rPr lang="ko-KR" altLang="en-US" b="1" dirty="0">
                <a:solidFill>
                  <a:srgbClr val="FF0000"/>
                </a:solidFill>
              </a:rPr>
              <a:t>‘</a:t>
            </a:r>
            <a:r>
              <a:rPr lang="ko-KR" altLang="en-US" b="1" err="1">
                <a:solidFill>
                  <a:srgbClr val="FF0000"/>
                </a:solidFill>
              </a:rPr>
              <a:t>무상태</a:t>
            </a:r>
            <a:r>
              <a:rPr lang="en-US" altLang="ko-KR" b="1">
                <a:solidFill>
                  <a:srgbClr val="FF0000"/>
                </a:solidFill>
              </a:rPr>
              <a:t>’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동일한 </a:t>
            </a:r>
            <a:r>
              <a:rPr lang="ko-KR" altLang="en-US" dirty="0"/>
              <a:t>클라이언트가 다시 서버에 연결해도 서버는 이전 연결에 대한 클라이언트의 어떤 상태</a:t>
            </a:r>
            <a:r>
              <a:rPr lang="en-US" altLang="ko-KR" dirty="0"/>
              <a:t>(state) </a:t>
            </a:r>
            <a:r>
              <a:rPr lang="ko-KR" altLang="en-US" dirty="0"/>
              <a:t>정보도 가지고 있지 </a:t>
            </a:r>
            <a:r>
              <a:rPr lang="ko-KR" altLang="en-US"/>
              <a:t>않다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비연결성</a:t>
            </a:r>
            <a:r>
              <a:rPr lang="en-US" altLang="ko-KR"/>
              <a:t>(connectionless)</a:t>
            </a:r>
          </a:p>
          <a:p>
            <a:pPr lvl="1"/>
            <a:r>
              <a:rPr lang="ko-KR" altLang="en-US"/>
              <a:t>서버는 웹 브라우저를 통해 받은 요청에 응답한 후 연결 종료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423592" y="4725144"/>
            <a:ext cx="7200800" cy="1200329"/>
          </a:xfrm>
          <a:prstGeom prst="rect">
            <a:avLst/>
          </a:prstGeom>
          <a:solidFill>
            <a:srgbClr val="FFE1FF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서버는 클라이언트와 나눈 대화를 기억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유상태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statefull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대화가 끝난 후 다시 연결하지 않아도 요청을 할 수 있다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DB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서버가 대화를 끝내려면 명시적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(close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호출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으로 끝내야 한다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 DB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서버는 사용자가 제한적이므로 연결을 유지하는 편이 좋다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의 비연결성의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92" y="1051767"/>
            <a:ext cx="11184820" cy="309731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장점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HTTP Session</a:t>
            </a:r>
            <a:r>
              <a:rPr lang="ko-KR" altLang="en-US" dirty="0"/>
              <a:t>을 무상태로 한 이유는 많은 클라이언트들의 요청에 의한 </a:t>
            </a:r>
            <a:r>
              <a:rPr lang="ko-KR" altLang="en-US" b="1" dirty="0">
                <a:solidFill>
                  <a:srgbClr val="FF0000"/>
                </a:solidFill>
              </a:rPr>
              <a:t>웹 서버의 과부하를 방지</a:t>
            </a:r>
            <a:r>
              <a:rPr lang="ko-KR" altLang="en-US" dirty="0"/>
              <a:t>하기 위한 것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서버에 접속한 클라이언트의 수가 많더라도 </a:t>
            </a:r>
            <a:r>
              <a:rPr lang="ko-KR" altLang="en-US" b="1" dirty="0">
                <a:solidFill>
                  <a:srgbClr val="0000FF"/>
                </a:solidFill>
              </a:rPr>
              <a:t>서버 부담이 적고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서버 자원을 효율적으로 사용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인터넷 쇼핑몰에서 상품 구매 경우</a:t>
            </a:r>
            <a:r>
              <a:rPr lang="en-US" altLang="ko-KR" dirty="0"/>
              <a:t>, </a:t>
            </a:r>
            <a:r>
              <a:rPr lang="ko-KR" altLang="en-US" dirty="0"/>
              <a:t>다른 페이지로 이동하면 현재 선택된 상품 목록과 </a:t>
            </a:r>
            <a:r>
              <a:rPr lang="ko-KR" altLang="en-US" b="1" dirty="0">
                <a:solidFill>
                  <a:srgbClr val="FF0000"/>
                </a:solidFill>
              </a:rPr>
              <a:t>관련정보를 지속적으로 유지 관리 하기 어려움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199456" y="4429579"/>
            <a:ext cx="9865096" cy="2031325"/>
          </a:xfrm>
          <a:prstGeom prst="rect">
            <a:avLst/>
          </a:prstGeom>
          <a:solidFill>
            <a:srgbClr val="FFE1FF"/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HTTP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비연결성의 단점을 보완하고 페이지 간 지속성 서비스를 제공하기 위한 기법</a:t>
            </a:r>
            <a:endParaRPr lang="en-US" altLang="ko-KR" sz="18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쿠키</a:t>
            </a:r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(Cookie) :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컴퓨터에 정보 저장 관리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328863" lvl="1" indent="-1871663"/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세션</a:t>
            </a:r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(Session):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에 브라우저마다 다른 사용자 정보를 저장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328863" lvl="1" indent="-1871663"/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URL Rewriting: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페이지 실행 시 그 페이지의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8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파라미터를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붙여 실행이 되도록 하는 방법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정보노출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328863" lvl="1" indent="-1871663"/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hidden form :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폼의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태그 속성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type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‘hidden’</a:t>
            </a:r>
            <a:r>
              <a:rPr lang="ko-KR" altLang="en-US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으로 하여 값을 서버로 넘길 수 있음</a:t>
            </a:r>
            <a:r>
              <a:rPr lang="en-US" altLang="ko-KR" sz="18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정보 노출이 안됨</a:t>
            </a:r>
            <a:r>
              <a:rPr lang="en-US" altLang="ko-KR" sz="18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735960" y="4097096"/>
            <a:ext cx="396044" cy="328738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638E-C23B-449B-8945-20AEA0C8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참조</a:t>
            </a:r>
            <a:r>
              <a:rPr lang="en-US" altLang="ko-KR"/>
              <a:t>] hidden form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6F68-797F-402E-BDB6-A25386FD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hidden form </a:t>
            </a:r>
            <a:r>
              <a:rPr lang="ko-KR" altLang="en-US"/>
              <a:t>방식</a:t>
            </a:r>
            <a:endParaRPr lang="en-US" altLang="ko-KR"/>
          </a:p>
          <a:p>
            <a:pPr lvl="1"/>
            <a:r>
              <a:rPr lang="en-US" altLang="ko-KR"/>
              <a:t>form tag </a:t>
            </a:r>
            <a:r>
              <a:rPr lang="ko-KR" altLang="en-US"/>
              <a:t>내에 </a:t>
            </a:r>
            <a:r>
              <a:rPr lang="en-US" altLang="ko-KR"/>
              <a:t>&lt;input&gt;</a:t>
            </a:r>
            <a:r>
              <a:rPr lang="ko-KR" altLang="en-US"/>
              <a:t> 태그의 </a:t>
            </a:r>
            <a:r>
              <a:rPr lang="en-US" altLang="ko-KR"/>
              <a:t>type</a:t>
            </a:r>
            <a:r>
              <a:rPr lang="ko-KR" altLang="en-US"/>
              <a:t>을 </a:t>
            </a:r>
            <a:r>
              <a:rPr lang="en-US" altLang="ko-KR"/>
              <a:t>hidden</a:t>
            </a:r>
            <a:r>
              <a:rPr lang="ko-KR" altLang="en-US"/>
              <a:t>으로 하여 암묵적으로 데이터 전달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58648-3DA4-4993-83AE-2596841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B72BC-7BF7-4C73-B5CC-CA153329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" y="2432687"/>
            <a:ext cx="5965164" cy="16655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DBD0E0-F758-49F7-A8BF-663529B6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236" y="2432687"/>
            <a:ext cx="5574027" cy="291010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773B9C-6A6D-4AE0-9620-6067C3AA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7" y="4645176"/>
            <a:ext cx="5384871" cy="139524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B24D10-3229-4F3F-BFCC-2B956C13EADC}"/>
              </a:ext>
            </a:extLst>
          </p:cNvPr>
          <p:cNvSpPr/>
          <p:nvPr/>
        </p:nvSpPr>
        <p:spPr>
          <a:xfrm>
            <a:off x="551384" y="2852936"/>
            <a:ext cx="4320480" cy="230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7C8664-EEAD-43D4-B9DC-C0E2D4432742}"/>
              </a:ext>
            </a:extLst>
          </p:cNvPr>
          <p:cNvSpPr/>
          <p:nvPr/>
        </p:nvSpPr>
        <p:spPr>
          <a:xfrm>
            <a:off x="1636435" y="4651125"/>
            <a:ext cx="4320480" cy="230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쿠키와 세션 비교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30021"/>
              </p:ext>
            </p:extLst>
          </p:nvPr>
        </p:nvGraphicFramePr>
        <p:xfrm>
          <a:off x="738959" y="1268760"/>
          <a:ext cx="10397602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8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쿠키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세션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 클래스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javax.servlet.http.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Cookie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Interface </a:t>
                      </a: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javax.servlet.http.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HttpSession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내장객체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response,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request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값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형태만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자바의 모든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장소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1.2MB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제한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제한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어려움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강력함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8713093" cy="43204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17224" cy="52561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쿠키의 개요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서버에서 만들어진 </a:t>
            </a:r>
            <a:r>
              <a:rPr lang="ko-KR" altLang="en-US" b="1" dirty="0">
                <a:solidFill>
                  <a:srgbClr val="0000FF"/>
                </a:solidFill>
              </a:rPr>
              <a:t>작은 정보의 단위</a:t>
            </a:r>
            <a:r>
              <a:rPr lang="ko-KR" altLang="en-US" dirty="0"/>
              <a:t>로 서버에서 클라이언트의 브라우저로 전송되어 </a:t>
            </a:r>
            <a:r>
              <a:rPr lang="ko-KR" altLang="en-US" b="1" dirty="0">
                <a:solidFill>
                  <a:srgbClr val="FF0000"/>
                </a:solidFill>
              </a:rPr>
              <a:t>사용자의 컴퓨터에 저장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쿠키는 다시 해당 웹사이트에 접속할 때 브라우저에서 서버로 전송될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쿠키는 특정 웹 사이트에 접속할 때 생성되는 정보를 담은 임시 파일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한 쿠키의 크기는 </a:t>
            </a:r>
            <a:r>
              <a:rPr lang="en-US" altLang="ko-KR" dirty="0"/>
              <a:t>4KB </a:t>
            </a:r>
            <a:r>
              <a:rPr lang="ko-KR" altLang="en-US" dirty="0"/>
              <a:t>이하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클라이언트 당 최대용량은 </a:t>
            </a:r>
            <a:r>
              <a:rPr lang="en-US" altLang="ko-KR" dirty="0"/>
              <a:t>1.2MB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저장 구조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b="1" dirty="0">
                <a:solidFill>
                  <a:srgbClr val="0000FF"/>
                </a:solidFill>
              </a:rPr>
              <a:t>이름</a:t>
            </a:r>
            <a:r>
              <a:rPr lang="en-US" altLang="ko-KR" b="1" dirty="0">
                <a:solidFill>
                  <a:srgbClr val="0000FF"/>
                </a:solidFill>
              </a:rPr>
              <a:t>(name)</a:t>
            </a:r>
            <a:r>
              <a:rPr lang="ko-KR" altLang="en-US" b="1" dirty="0">
                <a:solidFill>
                  <a:srgbClr val="0000FF"/>
                </a:solidFill>
              </a:rPr>
              <a:t>과 값</a:t>
            </a:r>
            <a:r>
              <a:rPr lang="en-US" altLang="ko-KR" b="1" dirty="0">
                <a:solidFill>
                  <a:srgbClr val="0000FF"/>
                </a:solidFill>
              </a:rPr>
              <a:t>(value)</a:t>
            </a:r>
            <a:r>
              <a:rPr lang="ko-KR" altLang="en-US" dirty="0"/>
              <a:t>로 구성된 자료를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이외에도 주석</a:t>
            </a:r>
            <a:r>
              <a:rPr lang="en-US" altLang="ko-KR" dirty="0"/>
              <a:t>,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유효기간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도메인 같은 추가 정보 저장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사용 용도 </a:t>
            </a:r>
            <a:r>
              <a:rPr lang="en-US" altLang="ko-KR" dirty="0"/>
              <a:t>: </a:t>
            </a:r>
            <a:r>
              <a:rPr lang="ko-KR" altLang="en-US" b="1" dirty="0"/>
              <a:t>사용자 </a:t>
            </a:r>
            <a:r>
              <a:rPr lang="en-US" altLang="ko-KR" b="1" dirty="0"/>
              <a:t>id</a:t>
            </a:r>
            <a:r>
              <a:rPr lang="en-US" altLang="ko-KR" dirty="0"/>
              <a:t>, </a:t>
            </a:r>
            <a:r>
              <a:rPr lang="ko-KR" altLang="en-US" b="1" dirty="0"/>
              <a:t>방문</a:t>
            </a:r>
            <a:r>
              <a:rPr lang="en-US" altLang="ko-KR" b="1" dirty="0"/>
              <a:t> </a:t>
            </a:r>
            <a:r>
              <a:rPr lang="ko-KR" altLang="en-US" b="1" dirty="0"/>
              <a:t>횟수 </a:t>
            </a:r>
            <a:r>
              <a:rPr lang="ko-KR" altLang="en-US" dirty="0"/>
              <a:t>기록 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클라이언트는 원하지 않는다면 웹 서버에서 전달된 쿠키를 삭제하거나 받지 않을 수 있음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305" y="41032"/>
            <a:ext cx="8713093" cy="62068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821584" y="935642"/>
            <a:ext cx="8494713" cy="5184105"/>
          </a:xfrm>
        </p:spPr>
        <p:txBody>
          <a:bodyPr/>
          <a:lstStyle/>
          <a:p>
            <a:r>
              <a:rPr lang="ko-KR" altLang="en-US" dirty="0"/>
              <a:t>쿠키의 동작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911424" y="1556792"/>
            <a:ext cx="6210516" cy="4664181"/>
            <a:chOff x="3016" y="255"/>
            <a:chExt cx="2269" cy="3514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3107" y="399"/>
              <a:ext cx="817" cy="8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FFFF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Browser</a:t>
              </a:r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>
              <a:off x="3969" y="671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3988" y="998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>
                  <a:solidFill>
                    <a:schemeClr val="tx2"/>
                  </a:solidFill>
                </a:rPr>
                <a:t>응답</a:t>
              </a: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3969" y="397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요청</a:t>
              </a:r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 flipH="1">
              <a:off x="3969" y="897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9274" name="Rectangle 10"/>
            <p:cNvSpPr>
              <a:spLocks noChangeArrowheads="1"/>
            </p:cNvSpPr>
            <p:nvPr/>
          </p:nvSpPr>
          <p:spPr bwMode="auto">
            <a:xfrm>
              <a:off x="4468" y="391"/>
              <a:ext cx="817" cy="81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FFCC6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Server</a:t>
              </a:r>
            </a:p>
          </p:txBody>
        </p:sp>
        <p:sp>
          <p:nvSpPr>
            <p:cNvPr id="139275" name="Rectangle 11"/>
            <p:cNvSpPr>
              <a:spLocks noChangeArrowheads="1"/>
            </p:cNvSpPr>
            <p:nvPr/>
          </p:nvSpPr>
          <p:spPr bwMode="auto">
            <a:xfrm>
              <a:off x="3107" y="1426"/>
              <a:ext cx="817" cy="8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FFFF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Browser</a:t>
              </a:r>
            </a:p>
          </p:txBody>
        </p:sp>
        <p:sp>
          <p:nvSpPr>
            <p:cNvPr id="139276" name="Rectangle 12"/>
            <p:cNvSpPr>
              <a:spLocks noChangeArrowheads="1"/>
            </p:cNvSpPr>
            <p:nvPr/>
          </p:nvSpPr>
          <p:spPr bwMode="auto">
            <a:xfrm>
              <a:off x="4468" y="1418"/>
              <a:ext cx="817" cy="81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FFCC6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 dirty="0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 dirty="0">
                  <a:solidFill>
                    <a:schemeClr val="tx2"/>
                  </a:solidFill>
                </a:rPr>
                <a:t>Server</a:t>
              </a:r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3742" y="2233"/>
              <a:ext cx="136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쿠키저장소에 쿠키 저장</a:t>
              </a:r>
            </a:p>
          </p:txBody>
        </p:sp>
        <p:sp>
          <p:nvSpPr>
            <p:cNvPr id="139278" name="Rectangle 14"/>
            <p:cNvSpPr>
              <a:spLocks noChangeArrowheads="1"/>
            </p:cNvSpPr>
            <p:nvPr/>
          </p:nvSpPr>
          <p:spPr bwMode="auto">
            <a:xfrm>
              <a:off x="4059" y="799"/>
              <a:ext cx="318" cy="18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쿠키</a:t>
              </a:r>
            </a:p>
          </p:txBody>
        </p: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3992" y="1162"/>
              <a:ext cx="68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쿠키 생성</a:t>
              </a:r>
            </a:p>
          </p:txBody>
        </p:sp>
        <p:sp>
          <p:nvSpPr>
            <p:cNvPr id="139280" name="Rectangle 16"/>
            <p:cNvSpPr>
              <a:spLocks noChangeArrowheads="1"/>
            </p:cNvSpPr>
            <p:nvPr/>
          </p:nvSpPr>
          <p:spPr bwMode="auto">
            <a:xfrm>
              <a:off x="3334" y="2251"/>
              <a:ext cx="318" cy="18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쿠키</a:t>
              </a:r>
            </a:p>
          </p:txBody>
        </p:sp>
        <p:sp>
          <p:nvSpPr>
            <p:cNvPr id="139281" name="Rectangle 17"/>
            <p:cNvSpPr>
              <a:spLocks noChangeArrowheads="1"/>
            </p:cNvSpPr>
            <p:nvPr/>
          </p:nvSpPr>
          <p:spPr bwMode="auto">
            <a:xfrm>
              <a:off x="3107" y="2568"/>
              <a:ext cx="817" cy="8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FFFF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Browser</a:t>
              </a:r>
            </a:p>
          </p:txBody>
        </p:sp>
        <p:sp>
          <p:nvSpPr>
            <p:cNvPr id="139282" name="Rectangle 18"/>
            <p:cNvSpPr>
              <a:spLocks noChangeArrowheads="1"/>
            </p:cNvSpPr>
            <p:nvPr/>
          </p:nvSpPr>
          <p:spPr bwMode="auto">
            <a:xfrm>
              <a:off x="4468" y="2560"/>
              <a:ext cx="817" cy="81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FFCC6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Server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742" y="3375"/>
              <a:ext cx="1322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④ 이후 같은 사이트에 접속 시 저장된 쿠키가 </a:t>
              </a:r>
              <a:r>
                <a:rPr lang="ko-KR" altLang="en-US" sz="1400" b="1" dirty="0">
                  <a:solidFill>
                    <a:srgbClr val="44546A"/>
                  </a:solidFill>
                </a:rPr>
                <a:t>요청정보에 실려감</a:t>
              </a:r>
            </a:p>
          </p:txBody>
        </p:sp>
        <p:sp>
          <p:nvSpPr>
            <p:cNvPr id="139284" name="Rectangle 20"/>
            <p:cNvSpPr>
              <a:spLocks noChangeArrowheads="1"/>
            </p:cNvSpPr>
            <p:nvPr/>
          </p:nvSpPr>
          <p:spPr bwMode="auto">
            <a:xfrm>
              <a:off x="3334" y="3393"/>
              <a:ext cx="318" cy="18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쿠키</a:t>
              </a:r>
            </a:p>
          </p:txBody>
        </p:sp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>
              <a:off x="3016" y="25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 dirty="0">
                  <a:solidFill>
                    <a:schemeClr val="tx2"/>
                  </a:solidFill>
                </a:rPr>
                <a:t>①</a:t>
              </a:r>
            </a:p>
          </p:txBody>
        </p:sp>
        <p:sp>
          <p:nvSpPr>
            <p:cNvPr id="139286" name="Text Box 22"/>
            <p:cNvSpPr txBox="1">
              <a:spLocks noChangeArrowheads="1"/>
            </p:cNvSpPr>
            <p:nvPr/>
          </p:nvSpPr>
          <p:spPr bwMode="auto">
            <a:xfrm>
              <a:off x="3016" y="1298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tx2"/>
                  </a:solidFill>
                </a:rPr>
                <a:t>②</a:t>
              </a:r>
            </a:p>
          </p:txBody>
        </p:sp>
        <p:sp>
          <p:nvSpPr>
            <p:cNvPr id="139287" name="Text Box 23"/>
            <p:cNvSpPr txBox="1">
              <a:spLocks noChangeArrowheads="1"/>
            </p:cNvSpPr>
            <p:nvPr/>
          </p:nvSpPr>
          <p:spPr bwMode="auto">
            <a:xfrm>
              <a:off x="3016" y="243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b="1" dirty="0">
                  <a:solidFill>
                    <a:schemeClr val="tx2"/>
                  </a:solidFill>
                </a:rPr>
                <a:t>③</a:t>
              </a:r>
            </a:p>
          </p:txBody>
        </p:sp>
        <p:sp>
          <p:nvSpPr>
            <p:cNvPr id="139288" name="Line 24"/>
            <p:cNvSpPr>
              <a:spLocks noChangeShapeType="1"/>
            </p:cNvSpPr>
            <p:nvPr/>
          </p:nvSpPr>
          <p:spPr bwMode="auto">
            <a:xfrm>
              <a:off x="3969" y="2887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>
              <a:off x="4006" y="2544"/>
              <a:ext cx="4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400" b="1" dirty="0">
                  <a:solidFill>
                    <a:schemeClr val="tx2"/>
                  </a:solidFill>
                </a:rPr>
                <a:t>요청</a:t>
              </a:r>
            </a:p>
          </p:txBody>
        </p:sp>
        <p:sp>
          <p:nvSpPr>
            <p:cNvPr id="139290" name="Rectangle 26"/>
            <p:cNvSpPr>
              <a:spLocks noChangeArrowheads="1"/>
            </p:cNvSpPr>
            <p:nvPr/>
          </p:nvSpPr>
          <p:spPr bwMode="auto">
            <a:xfrm>
              <a:off x="4014" y="2795"/>
              <a:ext cx="318" cy="18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쿠키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02767" y="1996060"/>
            <a:ext cx="3725215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쿠키를 사용하기 위해서는 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javax.servlet.http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패키지에 있는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Cookie 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객체를 생성</a:t>
            </a:r>
            <a:endParaRPr lang="en-US" altLang="ko-KR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쿠키에는 각각의 웹 브라우저를 판별할 수 있는 정보가 포함</a:t>
            </a:r>
            <a:endParaRPr lang="en-US" altLang="ko-KR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생성된 쿠키는 웹 서버가 웹 브라우저의 요청에 응답할 때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response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실려서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웹 브라우저에 저장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42900" lvl="1" indent="-342900">
              <a:buFont typeface="+mj-lt"/>
              <a:buAutoNum type="arabicPeriod"/>
            </a:pP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브라우저에 저장된 쿠키는 다시 사용자가 웹 서버에 요청을 할 때 </a:t>
            </a:r>
            <a:r>
              <a:rPr lang="en-US" altLang="ko-KR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실려서 웹 서버에 전달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쿠키 관련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1034134"/>
            <a:ext cx="8794579" cy="5336459"/>
          </a:xfrm>
        </p:spPr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Cookie</a:t>
            </a:r>
            <a:r>
              <a:rPr lang="ko-KR" altLang="en-US" dirty="0"/>
              <a:t>관련 객체</a:t>
            </a:r>
            <a:r>
              <a:rPr lang="en-US" altLang="ko-KR" dirty="0"/>
              <a:t>/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16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92413"/>
              </p:ext>
            </p:extLst>
          </p:nvPr>
        </p:nvGraphicFramePr>
        <p:xfrm>
          <a:off x="1487488" y="1667886"/>
          <a:ext cx="83529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getMaxAge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쿠키의 최대 지속시간을 반환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getName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쿠키의 이름을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으로 반환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getValue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쿠키의 값을 </a:t>
                      </a:r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으로 반환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setMaxAge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expiry)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쿠키의 만료시간을 초단위로 설정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ko-KR" altLang="en-US" sz="16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setValue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value)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itchFamily="50" charset="-127"/>
                          <a:ea typeface="맑은 고딕" pitchFamily="50" charset="-127"/>
                        </a:rPr>
                        <a:t>쿠키에 새로운 값을 설정할 때 사용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22314"/>
              </p:ext>
            </p:extLst>
          </p:nvPr>
        </p:nvGraphicFramePr>
        <p:xfrm>
          <a:off x="1415479" y="4934182"/>
          <a:ext cx="1030696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response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addCookie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(Cookie c)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쿠키만들기 </a:t>
                      </a:r>
                      <a:r>
                        <a:rPr lang="en-US" altLang="ko-KR" sz="1600" kern="120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600" kern="120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클라이언트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컴퓨터에 파일 형태로 정보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를 저장</a:t>
                      </a: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  <a:endParaRPr lang="ko-KR" altLang="en-US" sz="16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getCookies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쿠키사용 </a:t>
                      </a:r>
                      <a:r>
                        <a:rPr lang="en-US" altLang="ko-KR" sz="160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600">
                          <a:latin typeface="맑은 고딕" pitchFamily="50" charset="-127"/>
                          <a:ea typeface="맑은 고딕" pitchFamily="50" charset="-127"/>
                        </a:rPr>
                        <a:t>클라이언트</a:t>
                      </a:r>
                      <a:r>
                        <a:rPr lang="ko-KR" altLang="en-US" sz="16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컴퓨터에 저장된 쿠키를 조회</a:t>
                      </a:r>
                      <a:endParaRPr lang="en-US" altLang="ko-KR" sz="16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60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반환값은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 저장된 모든 쿠키의 배열로 쿠키가 없으면 </a:t>
                      </a:r>
                      <a:r>
                        <a:rPr lang="en-US" altLang="ko-KR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null </a:t>
                      </a:r>
                      <a:r>
                        <a:rPr lang="ko-KR" altLang="en-US" sz="1600" baseline="0" dirty="0"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88640"/>
            <a:ext cx="8713093" cy="648072"/>
          </a:xfrm>
        </p:spPr>
        <p:txBody>
          <a:bodyPr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96193" y="980728"/>
            <a:ext cx="10799614" cy="396044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쿠키의 문제점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웹 브라우저가 거쳐 간 웹 사이트 및 개인 정보가 기록됨</a:t>
            </a:r>
          </a:p>
          <a:p>
            <a:pPr lvl="2"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보안 문제 유발 </a:t>
            </a:r>
            <a:r>
              <a:rPr lang="ko-KR" altLang="en-US" dirty="0"/>
              <a:t>가능성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보안문제를 유발하기 때문에 웹 브라우저 자체에 </a:t>
            </a:r>
            <a:r>
              <a:rPr lang="ko-KR" altLang="en-US" b="1" dirty="0"/>
              <a:t>쿠키 거부 기능</a:t>
            </a:r>
            <a:r>
              <a:rPr lang="ko-KR" altLang="en-US" dirty="0"/>
              <a:t>이 들어 있음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쿠키 거부 기능이 웹 브라우저에 설정되어 있으면 쿠키 본래의 목적인 웹 브라우저와의 연결을 지속시키는 기능을 수행할 </a:t>
            </a:r>
            <a:r>
              <a:rPr lang="ko-KR" altLang="en-US"/>
              <a:t>수 없음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ko-KR" altLang="en-US"/>
              <a:t>이것이 </a:t>
            </a:r>
            <a:r>
              <a:rPr lang="ko-KR" altLang="en-US" dirty="0"/>
              <a:t>쿠키의 가장 치명적인 단점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쿠키는 최대 </a:t>
            </a:r>
            <a:r>
              <a:rPr lang="en-US" altLang="ko-KR" dirty="0"/>
              <a:t>300</a:t>
            </a:r>
            <a:r>
              <a:rPr lang="ko-KR" altLang="en-US" dirty="0"/>
              <a:t>개 저장할 수 있으며 그 이상이 되면 가장 오래된 것부터 삭제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쿠키 저장 장소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08" y="224643"/>
            <a:ext cx="8713093" cy="504057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쿠키 저장 장소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27467" y="1151894"/>
            <a:ext cx="11943634" cy="321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120000"/>
              </a:lnSpc>
              <a:spcAft>
                <a:spcPts val="0"/>
              </a:spcAft>
            </a:pPr>
            <a:r>
              <a:rPr kumimoji="0" lang="en-US" altLang="ko-KR" b="1" dirty="0"/>
              <a:t>chrome</a:t>
            </a:r>
          </a:p>
          <a:p>
            <a:pPr lvl="2"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 dirty="0"/>
              <a:t>설정 </a:t>
            </a:r>
            <a:r>
              <a:rPr kumimoji="0" lang="en-US" altLang="ko-KR" dirty="0"/>
              <a:t>– </a:t>
            </a:r>
            <a:r>
              <a:rPr kumimoji="0" lang="ko-KR" altLang="en-US" dirty="0"/>
              <a:t>개인정보 및 보안 </a:t>
            </a:r>
            <a:r>
              <a:rPr kumimoji="0" lang="en-US" altLang="ko-KR"/>
              <a:t>– </a:t>
            </a:r>
            <a:r>
              <a:rPr kumimoji="0" lang="ko-KR" altLang="en-US"/>
              <a:t>서드 파티 쿠키 </a:t>
            </a:r>
            <a:r>
              <a:rPr kumimoji="0" lang="en-US" altLang="ko-KR"/>
              <a:t>– </a:t>
            </a:r>
            <a:r>
              <a:rPr kumimoji="0" lang="ko-KR" altLang="en-US"/>
              <a:t>모든 사이트 데이터 및 권한 보기</a:t>
            </a:r>
            <a:endParaRPr kumimoji="0" lang="en-US" altLang="ko-KR"/>
          </a:p>
          <a:p>
            <a:pPr lvl="2" fontAlgn="auto">
              <a:lnSpc>
                <a:spcPct val="120000"/>
              </a:lnSpc>
              <a:spcAft>
                <a:spcPts val="0"/>
              </a:spcAft>
            </a:pPr>
            <a:r>
              <a:rPr kumimoji="0" lang="ko-KR" altLang="en-US"/>
              <a:t>데이터베이스 형태로 저장되어 내용 확인은 어려움</a:t>
            </a:r>
            <a:endParaRPr kumimoji="0" lang="en-US" altLang="ko-KR" dirty="0"/>
          </a:p>
          <a:p>
            <a:pPr lvl="2" fontAlgn="auto">
              <a:lnSpc>
                <a:spcPct val="120000"/>
              </a:lnSpc>
              <a:spcAft>
                <a:spcPts val="0"/>
              </a:spcAft>
            </a:pPr>
            <a:endParaRPr kumimoji="0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0DDC69-9E70-4ECC-AE4C-EF779D68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1" y="2852936"/>
            <a:ext cx="6980807" cy="273630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7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6632"/>
            <a:ext cx="8713862" cy="6076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980728"/>
            <a:ext cx="10222904" cy="5256113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생성</a:t>
            </a:r>
            <a:endParaRPr lang="en-US" altLang="ko-KR" dirty="0"/>
          </a:p>
          <a:p>
            <a:pPr marL="914331" lvl="1" indent="-457200">
              <a:buFont typeface="+mj-lt"/>
              <a:buAutoNum type="arabicPeriod"/>
            </a:pPr>
            <a:r>
              <a:rPr lang="ko-KR" altLang="en-US" dirty="0"/>
              <a:t>쿠키 객체 생성</a:t>
            </a:r>
          </a:p>
          <a:p>
            <a:pPr lvl="2">
              <a:buNone/>
            </a:pPr>
            <a:r>
              <a:rPr lang="en-US" altLang="ko-KR" b="1" dirty="0">
                <a:solidFill>
                  <a:srgbClr val="3333FF"/>
                </a:solidFill>
              </a:rPr>
              <a:t>Cookie </a:t>
            </a:r>
            <a:r>
              <a:rPr lang="en-US" altLang="ko-KR" b="1" dirty="0" err="1">
                <a:solidFill>
                  <a:srgbClr val="3333FF"/>
                </a:solidFill>
              </a:rPr>
              <a:t>cookie</a:t>
            </a:r>
            <a:r>
              <a:rPr lang="en-US" altLang="ko-KR" b="1" dirty="0">
                <a:solidFill>
                  <a:srgbClr val="3333FF"/>
                </a:solidFill>
              </a:rPr>
              <a:t> = new Cookie(String name, String value);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331" lvl="1" indent="-457200">
              <a:buFont typeface="+mj-lt"/>
              <a:buAutoNum type="arabicPeriod"/>
            </a:pPr>
            <a:r>
              <a:rPr lang="ko-KR" altLang="en-US" dirty="0"/>
              <a:t>쿠키 속성 설정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 -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1169988" lvl="2" indent="-257175">
              <a:buNone/>
            </a:pPr>
            <a:r>
              <a:rPr lang="en-US" altLang="ko-KR" b="1" dirty="0" err="1">
                <a:solidFill>
                  <a:srgbClr val="3333FF"/>
                </a:solidFill>
              </a:rPr>
              <a:t>cookie.setMaxAge</a:t>
            </a:r>
            <a:r>
              <a:rPr lang="en-US" altLang="ko-KR" b="1" dirty="0">
                <a:solidFill>
                  <a:srgbClr val="3333FF"/>
                </a:solidFill>
              </a:rPr>
              <a:t>(2*60); </a:t>
            </a:r>
            <a:r>
              <a:rPr lang="en-US" altLang="ko-KR" dirty="0"/>
              <a:t>//</a:t>
            </a:r>
            <a:r>
              <a:rPr lang="ko-KR" altLang="en-US" dirty="0"/>
              <a:t>쿠키의 유효기간을 </a:t>
            </a:r>
            <a:r>
              <a:rPr lang="en-US" altLang="ko-KR" dirty="0"/>
              <a:t>2</a:t>
            </a:r>
            <a:r>
              <a:rPr lang="ko-KR" altLang="en-US" dirty="0"/>
              <a:t>분으로 설정</a:t>
            </a:r>
            <a:endParaRPr lang="en-US" altLang="ko-KR" dirty="0"/>
          </a:p>
          <a:p>
            <a:pPr marL="1371461" lvl="2" indent="-457200">
              <a:buNone/>
            </a:pPr>
            <a:r>
              <a:rPr lang="en-US" altLang="ko-KR" b="1" dirty="0" err="1">
                <a:solidFill>
                  <a:srgbClr val="3333FF"/>
                </a:solidFill>
              </a:rPr>
              <a:t>cookie.setMaxAge</a:t>
            </a:r>
            <a:r>
              <a:rPr lang="en-US" altLang="ko-KR" b="1" dirty="0">
                <a:solidFill>
                  <a:srgbClr val="3333FF"/>
                </a:solidFill>
              </a:rPr>
              <a:t>(-1); </a:t>
            </a:r>
            <a:r>
              <a:rPr lang="en-US" altLang="ko-KR" dirty="0"/>
              <a:t>    //</a:t>
            </a:r>
            <a:r>
              <a:rPr lang="ko-KR" altLang="en-US" dirty="0"/>
              <a:t>브라우저가 종료되면 쿠키도 삭제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1371461" lvl="2" indent="-457200">
              <a:buNone/>
            </a:pPr>
            <a:r>
              <a:rPr lang="en-US" altLang="ko-KR" b="1" dirty="0" err="1">
                <a:solidFill>
                  <a:srgbClr val="3333FF"/>
                </a:solidFill>
              </a:rPr>
              <a:t>cookie.setMaxAge</a:t>
            </a:r>
            <a:r>
              <a:rPr lang="en-US" altLang="ko-KR" b="1" dirty="0">
                <a:solidFill>
                  <a:srgbClr val="3333FF"/>
                </a:solidFill>
              </a:rPr>
              <a:t>(0);</a:t>
            </a:r>
            <a:r>
              <a:rPr lang="en-US" altLang="ko-KR" dirty="0"/>
              <a:t>      //</a:t>
            </a:r>
            <a:r>
              <a:rPr lang="ko-KR" altLang="en-US" dirty="0"/>
              <a:t>쿠키 삭제</a:t>
            </a:r>
            <a:r>
              <a:rPr lang="en-US" altLang="ko-KR" dirty="0"/>
              <a:t>(</a:t>
            </a:r>
            <a:r>
              <a:rPr lang="ko-KR" altLang="en-US" dirty="0"/>
              <a:t>무효화</a:t>
            </a:r>
            <a:r>
              <a:rPr lang="en-US" altLang="ko-KR" dirty="0"/>
              <a:t>)</a:t>
            </a:r>
            <a:endParaRPr lang="en-US" altLang="ko-KR" b="1" dirty="0">
              <a:solidFill>
                <a:srgbClr val="3333FF"/>
              </a:solidFill>
            </a:endParaRPr>
          </a:p>
          <a:p>
            <a:pPr marL="914331" lvl="1" indent="-457200">
              <a:buFont typeface="+mj-lt"/>
              <a:buAutoNum type="arabicPeriod"/>
            </a:pPr>
            <a:endParaRPr lang="en-US" altLang="ko-KR" dirty="0"/>
          </a:p>
          <a:p>
            <a:pPr marL="914331" lvl="1" indent="-457200">
              <a:buFont typeface="+mj-lt"/>
              <a:buAutoNum type="arabicPeriod"/>
            </a:pPr>
            <a:r>
              <a:rPr lang="ko-KR" altLang="en-US" dirty="0"/>
              <a:t>쿠키 전송</a:t>
            </a:r>
            <a:r>
              <a:rPr lang="en-US" altLang="ko-KR" dirty="0"/>
              <a:t>(</a:t>
            </a:r>
            <a:r>
              <a:rPr lang="ko-KR" altLang="en-US" dirty="0"/>
              <a:t>클라이언트에 저장</a:t>
            </a:r>
            <a:r>
              <a:rPr lang="en-US" altLang="ko-KR" dirty="0"/>
              <a:t>)</a:t>
            </a:r>
          </a:p>
          <a:p>
            <a:pPr lvl="2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response</a:t>
            </a:r>
            <a:r>
              <a:rPr lang="en-US" altLang="ko-KR" b="1" dirty="0" err="1">
                <a:solidFill>
                  <a:srgbClr val="3333FF"/>
                </a:solidFill>
              </a:rPr>
              <a:t>.addCookie</a:t>
            </a:r>
            <a:r>
              <a:rPr lang="en-US" altLang="ko-KR" b="1" dirty="0">
                <a:solidFill>
                  <a:srgbClr val="3333FF"/>
                </a:solidFill>
              </a:rPr>
              <a:t>(cookie); </a:t>
            </a:r>
          </a:p>
          <a:p>
            <a:pPr lvl="2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5879976" y="2420888"/>
            <a:ext cx="559384" cy="369332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key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8168" y="2420888"/>
            <a:ext cx="761106" cy="369332"/>
          </a:xfrm>
          <a:prstGeom prst="rect">
            <a:avLst/>
          </a:prstGeom>
          <a:solidFill>
            <a:srgbClr val="CC0000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value</a:t>
            </a:r>
            <a:endParaRPr lang="ko-KR" altLang="en-US" sz="1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600055" y="2195572"/>
            <a:ext cx="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8040215" y="2195572"/>
            <a:ext cx="0" cy="2160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이장의 목차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Protocol)</a:t>
            </a:r>
          </a:p>
          <a:p>
            <a:r>
              <a:rPr lang="ko-KR" altLang="en-US" dirty="0"/>
              <a:t>쿠키</a:t>
            </a:r>
            <a:r>
              <a:rPr lang="en-US" altLang="ko-KR" dirty="0"/>
              <a:t>(Cookie) </a:t>
            </a:r>
          </a:p>
          <a:p>
            <a:r>
              <a:rPr lang="ko-KR" altLang="en-US" dirty="0"/>
              <a:t>세션</a:t>
            </a:r>
            <a:r>
              <a:rPr lang="en-US" altLang="ko-KR" dirty="0"/>
              <a:t>(Session)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6632"/>
            <a:ext cx="8785101" cy="5760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836712"/>
            <a:ext cx="10980712" cy="55446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300" dirty="0"/>
              <a:t>쿠키의 사용</a:t>
            </a:r>
          </a:p>
          <a:p>
            <a:pPr marL="914331" lvl="1" indent="-457200">
              <a:buFont typeface="+mj-lt"/>
              <a:buAutoNum type="arabicPeriod"/>
            </a:pPr>
            <a:r>
              <a:rPr lang="ko-KR" altLang="en-US" sz="2800" dirty="0"/>
              <a:t>쿠키 얻기</a:t>
            </a:r>
            <a:endParaRPr lang="en-US" altLang="ko-KR" sz="2800" dirty="0"/>
          </a:p>
          <a:p>
            <a:pPr marL="1371461" lvl="2" indent="-457200">
              <a:buNone/>
            </a:pPr>
            <a:r>
              <a:rPr lang="en-US" altLang="ko-KR" sz="2600" b="1" dirty="0">
                <a:solidFill>
                  <a:srgbClr val="3333FF"/>
                </a:solidFill>
              </a:rPr>
              <a:t>Cookie[] cookies = </a:t>
            </a:r>
            <a:r>
              <a:rPr lang="en-US" altLang="ko-KR" sz="2600" b="1" dirty="0" err="1">
                <a:solidFill>
                  <a:srgbClr val="FF0000"/>
                </a:solidFill>
              </a:rPr>
              <a:t>request</a:t>
            </a:r>
            <a:r>
              <a:rPr lang="en-US" altLang="ko-KR" sz="2600" b="1" dirty="0" err="1">
                <a:solidFill>
                  <a:srgbClr val="3333FF"/>
                </a:solidFill>
              </a:rPr>
              <a:t>.getCookies</a:t>
            </a:r>
            <a:r>
              <a:rPr lang="en-US" altLang="ko-KR" sz="2600" b="1" dirty="0">
                <a:solidFill>
                  <a:srgbClr val="3333FF"/>
                </a:solidFill>
              </a:rPr>
              <a:t>();</a:t>
            </a:r>
          </a:p>
          <a:p>
            <a:pPr marL="1371461" lvl="2" indent="-457200">
              <a:buNone/>
            </a:pPr>
            <a:r>
              <a:rPr lang="en-US" altLang="ko-KR" sz="2600" b="1" dirty="0">
                <a:solidFill>
                  <a:srgbClr val="3333FF"/>
                </a:solidFill>
              </a:rPr>
              <a:t> </a:t>
            </a:r>
            <a:endParaRPr lang="en-US" altLang="ko-KR" sz="2600" dirty="0"/>
          </a:p>
          <a:p>
            <a:pPr marL="914331" lvl="1" indent="-457200">
              <a:buFont typeface="+mj-lt"/>
              <a:buAutoNum type="arabicPeriod"/>
            </a:pPr>
            <a:r>
              <a:rPr lang="ko-KR" altLang="en-US" sz="2800" dirty="0"/>
              <a:t>쿠키 배열 추출</a:t>
            </a:r>
            <a:endParaRPr lang="en-US" altLang="ko-KR" sz="2800" dirty="0"/>
          </a:p>
          <a:p>
            <a:pPr lvl="2">
              <a:lnSpc>
                <a:spcPct val="120000"/>
              </a:lnSpc>
            </a:pPr>
            <a:r>
              <a:rPr lang="ko-KR" altLang="en-US" sz="2400" dirty="0"/>
              <a:t>쿠키는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값의 쌍으로 된 배열형태로 리턴 반환</a:t>
            </a:r>
            <a:endParaRPr lang="en-US" altLang="ko-KR" sz="2400" dirty="0"/>
          </a:p>
          <a:p>
            <a:pPr lvl="2">
              <a:lnSpc>
                <a:spcPct val="120000"/>
              </a:lnSpc>
            </a:pPr>
            <a:r>
              <a:rPr lang="ko-KR" altLang="en-US" sz="2400" dirty="0"/>
              <a:t>반환된 쿠키의 배열에서 쿠키 이름을 가져옴</a:t>
            </a:r>
            <a:endParaRPr lang="en-US" altLang="ko-KR" sz="2400" dirty="0"/>
          </a:p>
          <a:p>
            <a:pPr lvl="2">
              <a:lnSpc>
                <a:spcPct val="120000"/>
              </a:lnSpc>
            </a:pPr>
            <a:r>
              <a:rPr lang="ko-KR" altLang="en-US" sz="2400" dirty="0"/>
              <a:t>쿠키이름을 통해서 해당 쿠키에 설정된 값을 추출</a:t>
            </a:r>
            <a:endParaRPr lang="en-US" altLang="ko-KR" sz="2400" dirty="0"/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if(cookies != null){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	for(</a:t>
            </a:r>
            <a:r>
              <a:rPr lang="en-US" altLang="ko-KR" sz="2400" b="1" dirty="0" err="1">
                <a:solidFill>
                  <a:srgbClr val="3333FF"/>
                </a:solidFill>
              </a:rPr>
              <a:t>int</a:t>
            </a:r>
            <a:r>
              <a:rPr lang="en-US" altLang="ko-KR" sz="2400" b="1" dirty="0">
                <a:solidFill>
                  <a:srgbClr val="3333FF"/>
                </a:solidFill>
              </a:rPr>
              <a:t> </a:t>
            </a:r>
            <a:r>
              <a:rPr lang="en-US" altLang="ko-KR" sz="2400" b="1" dirty="0" err="1">
                <a:solidFill>
                  <a:srgbClr val="3333FF"/>
                </a:solidFill>
              </a:rPr>
              <a:t>i</a:t>
            </a:r>
            <a:r>
              <a:rPr lang="en-US" altLang="ko-KR" sz="2400" b="1" dirty="0">
                <a:solidFill>
                  <a:srgbClr val="3333FF"/>
                </a:solidFill>
              </a:rPr>
              <a:t> = 0; </a:t>
            </a:r>
            <a:r>
              <a:rPr lang="en-US" altLang="ko-KR" sz="2400" b="1" dirty="0" err="1">
                <a:solidFill>
                  <a:srgbClr val="3333FF"/>
                </a:solidFill>
              </a:rPr>
              <a:t>i</a:t>
            </a:r>
            <a:r>
              <a:rPr lang="en-US" altLang="ko-KR" sz="2400" b="1" dirty="0">
                <a:solidFill>
                  <a:srgbClr val="3333FF"/>
                </a:solidFill>
              </a:rPr>
              <a:t> &lt; </a:t>
            </a:r>
            <a:r>
              <a:rPr lang="en-US" altLang="ko-KR" sz="2400" b="1" dirty="0" err="1">
                <a:solidFill>
                  <a:srgbClr val="3333FF"/>
                </a:solidFill>
              </a:rPr>
              <a:t>cookies.length</a:t>
            </a:r>
            <a:r>
              <a:rPr lang="en-US" altLang="ko-KR" sz="2400" b="1" dirty="0">
                <a:solidFill>
                  <a:srgbClr val="3333FF"/>
                </a:solidFill>
              </a:rPr>
              <a:t>; </a:t>
            </a:r>
            <a:r>
              <a:rPr lang="en-US" altLang="ko-KR" sz="2400" b="1" dirty="0" err="1">
                <a:solidFill>
                  <a:srgbClr val="3333FF"/>
                </a:solidFill>
              </a:rPr>
              <a:t>i</a:t>
            </a:r>
            <a:r>
              <a:rPr lang="en-US" altLang="ko-KR" sz="2400" b="1" dirty="0">
                <a:solidFill>
                  <a:srgbClr val="3333FF"/>
                </a:solidFill>
              </a:rPr>
              <a:t>++){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       </a:t>
            </a:r>
            <a:r>
              <a:rPr lang="en-US" altLang="ko-KR" sz="2400" b="1" dirty="0" err="1">
                <a:solidFill>
                  <a:srgbClr val="3333FF"/>
                </a:solidFill>
              </a:rPr>
              <a:t>out.println</a:t>
            </a:r>
            <a:r>
              <a:rPr lang="en-US" altLang="ko-KR" sz="2400" b="1" dirty="0">
                <a:solidFill>
                  <a:srgbClr val="3333FF"/>
                </a:solidFill>
              </a:rPr>
              <a:t>(cookies[</a:t>
            </a:r>
            <a:r>
              <a:rPr lang="en-US" altLang="ko-KR" sz="2400" b="1" dirty="0" err="1">
                <a:solidFill>
                  <a:srgbClr val="3333FF"/>
                </a:solidFill>
              </a:rPr>
              <a:t>i</a:t>
            </a:r>
            <a:r>
              <a:rPr lang="en-US" altLang="ko-KR" sz="2400" b="1" dirty="0">
                <a:solidFill>
                  <a:srgbClr val="3333FF"/>
                </a:solidFill>
              </a:rPr>
              <a:t>].</a:t>
            </a:r>
            <a:r>
              <a:rPr lang="en-US" altLang="ko-KR" sz="2400" b="1" dirty="0" err="1">
                <a:solidFill>
                  <a:srgbClr val="FF0000"/>
                </a:solidFill>
              </a:rPr>
              <a:t>getName</a:t>
            </a:r>
            <a:r>
              <a:rPr lang="en-US" altLang="ko-KR" sz="2400" b="1" dirty="0">
                <a:solidFill>
                  <a:srgbClr val="3333FF"/>
                </a:solidFill>
              </a:rPr>
              <a:t>() + “:” +cookies[</a:t>
            </a:r>
            <a:r>
              <a:rPr lang="en-US" altLang="ko-KR" sz="2400" b="1" dirty="0" err="1">
                <a:solidFill>
                  <a:srgbClr val="3333FF"/>
                </a:solidFill>
              </a:rPr>
              <a:t>i</a:t>
            </a:r>
            <a:r>
              <a:rPr lang="en-US" altLang="ko-KR" sz="2400" b="1" dirty="0">
                <a:solidFill>
                  <a:srgbClr val="3333FF"/>
                </a:solidFill>
              </a:rPr>
              <a:t>].</a:t>
            </a:r>
            <a:r>
              <a:rPr lang="en-US" altLang="ko-KR" sz="2400" b="1" dirty="0" err="1">
                <a:solidFill>
                  <a:srgbClr val="FF0000"/>
                </a:solidFill>
              </a:rPr>
              <a:t>getValue</a:t>
            </a:r>
            <a:r>
              <a:rPr lang="en-US" altLang="ko-KR" sz="2400" b="1" dirty="0">
                <a:solidFill>
                  <a:srgbClr val="3333FF"/>
                </a:solidFill>
              </a:rPr>
              <a:t>() + “&lt;</a:t>
            </a:r>
            <a:r>
              <a:rPr lang="en-US" altLang="ko-KR" sz="2400" b="1" dirty="0" err="1">
                <a:solidFill>
                  <a:srgbClr val="3333FF"/>
                </a:solidFill>
              </a:rPr>
              <a:t>br</a:t>
            </a:r>
            <a:r>
              <a:rPr lang="en-US" altLang="ko-KR" sz="2400" b="1" dirty="0">
                <a:solidFill>
                  <a:srgbClr val="3333FF"/>
                </a:solidFill>
              </a:rPr>
              <a:t>&gt;”);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     }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}else{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 	</a:t>
            </a:r>
            <a:r>
              <a:rPr lang="en-US" altLang="ko-KR" sz="2400" b="1" dirty="0" err="1">
                <a:solidFill>
                  <a:srgbClr val="3333FF"/>
                </a:solidFill>
              </a:rPr>
              <a:t>out.println</a:t>
            </a:r>
            <a:r>
              <a:rPr lang="en-US" altLang="ko-KR" sz="2400" b="1" dirty="0">
                <a:solidFill>
                  <a:srgbClr val="3333FF"/>
                </a:solidFill>
              </a:rPr>
              <a:t>(“</a:t>
            </a:r>
            <a:r>
              <a:rPr lang="ko-KR" altLang="en-US" sz="2400" b="1" dirty="0">
                <a:solidFill>
                  <a:srgbClr val="3333FF"/>
                </a:solidFill>
              </a:rPr>
              <a:t>쿠키가 없습니다</a:t>
            </a:r>
            <a:r>
              <a:rPr lang="en-US" altLang="ko-KR" sz="2400" b="1" dirty="0">
                <a:solidFill>
                  <a:srgbClr val="3333FF"/>
                </a:solidFill>
              </a:rPr>
              <a:t>.”);</a:t>
            </a:r>
          </a:p>
          <a:p>
            <a:pPr marL="1371461" lvl="2" indent="-457200"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}</a:t>
            </a:r>
            <a:endParaRPr lang="ko-KR" altLang="en-US" sz="2400" b="1" dirty="0">
              <a:solidFill>
                <a:srgbClr val="3333FF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7630809" y="1343891"/>
            <a:ext cx="43204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680176" y="1413501"/>
            <a:ext cx="881321" cy="724876"/>
            <a:chOff x="8909728" y="2869847"/>
            <a:chExt cx="881321" cy="724876"/>
          </a:xfrm>
        </p:grpSpPr>
        <p:sp>
          <p:nvSpPr>
            <p:cNvPr id="7" name="직사각형 6"/>
            <p:cNvSpPr/>
            <p:nvPr/>
          </p:nvSpPr>
          <p:spPr>
            <a:xfrm>
              <a:off x="8909728" y="2869847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name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909728" y="3234683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value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478905" y="15106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75880" y="2143173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0          1          2          3</a:t>
            </a:r>
            <a:endParaRPr lang="ko-KR" altLang="en-US" sz="20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654610" y="1411103"/>
            <a:ext cx="881321" cy="724876"/>
            <a:chOff x="8909728" y="2869847"/>
            <a:chExt cx="881321" cy="724876"/>
          </a:xfrm>
        </p:grpSpPr>
        <p:sp>
          <p:nvSpPr>
            <p:cNvPr id="29" name="직사각형 28"/>
            <p:cNvSpPr/>
            <p:nvPr/>
          </p:nvSpPr>
          <p:spPr>
            <a:xfrm>
              <a:off x="8909728" y="2869847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name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09728" y="3234683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value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642140" y="1415899"/>
            <a:ext cx="881321" cy="724876"/>
            <a:chOff x="8909728" y="2869847"/>
            <a:chExt cx="881321" cy="724876"/>
          </a:xfrm>
        </p:grpSpPr>
        <p:sp>
          <p:nvSpPr>
            <p:cNvPr id="32" name="직사각형 31"/>
            <p:cNvSpPr/>
            <p:nvPr/>
          </p:nvSpPr>
          <p:spPr>
            <a:xfrm>
              <a:off x="8909728" y="2869847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name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909728" y="3234683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value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616574" y="1415899"/>
            <a:ext cx="881321" cy="724876"/>
            <a:chOff x="8909728" y="2869847"/>
            <a:chExt cx="881321" cy="724876"/>
          </a:xfrm>
        </p:grpSpPr>
        <p:sp>
          <p:nvSpPr>
            <p:cNvPr id="35" name="직사각형 34"/>
            <p:cNvSpPr/>
            <p:nvPr/>
          </p:nvSpPr>
          <p:spPr>
            <a:xfrm>
              <a:off x="8909728" y="2869847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name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909728" y="3234683"/>
              <a:ext cx="881321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value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539587" y="920617"/>
            <a:ext cx="128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  <a:latin typeface="+mn-ea"/>
                <a:ea typeface="+mn-ea"/>
              </a:rPr>
              <a:t>cookies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 – </a:t>
            </a:r>
            <a:r>
              <a:rPr lang="ko-KR" altLang="en-US" dirty="0"/>
              <a:t>쿠키에 속성을 쓰고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052736"/>
            <a:ext cx="6480720" cy="5558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71664" y="2708920"/>
            <a:ext cx="55446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1664" y="3547152"/>
            <a:ext cx="55446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71664" y="4365104"/>
            <a:ext cx="55446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4583832" y="1052736"/>
            <a:ext cx="1656184" cy="288032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 – </a:t>
            </a:r>
            <a:r>
              <a:rPr lang="ko-KR" altLang="en-US" dirty="0"/>
              <a:t>쿠키에 속성을 쓰고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12453"/>
            <a:ext cx="6480720" cy="5597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99456" y="2424621"/>
            <a:ext cx="55446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59496" y="3738017"/>
            <a:ext cx="345638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4583832" y="912453"/>
            <a:ext cx="1368152" cy="288032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7688" y="4792259"/>
            <a:ext cx="295232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23" y="3547831"/>
            <a:ext cx="5573260" cy="24888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7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23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3E687-7565-44F1-ACDD-E75D9F3D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527038"/>
            <a:ext cx="6867368" cy="463798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1 – </a:t>
            </a:r>
            <a:r>
              <a:rPr lang="ko-KR" altLang="en-US" dirty="0"/>
              <a:t>쿠키에 속성을 쓰고 읽기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39816" y="3501593"/>
            <a:ext cx="55446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1728192" y="5341052"/>
            <a:ext cx="1368152" cy="288032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386C9E62-6E5B-4AA7-875F-A51A301B61D0}"/>
              </a:ext>
            </a:extLst>
          </p:cNvPr>
          <p:cNvSpPr/>
          <p:nvPr/>
        </p:nvSpPr>
        <p:spPr>
          <a:xfrm>
            <a:off x="1559496" y="3992862"/>
            <a:ext cx="1368152" cy="288032"/>
          </a:xfrm>
          <a:prstGeom prst="flowChartProcess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 – </a:t>
            </a:r>
            <a:r>
              <a:rPr lang="ko-KR" altLang="en-US" dirty="0"/>
              <a:t>쿠키를 사용한 </a:t>
            </a:r>
            <a:r>
              <a:rPr lang="en-US" altLang="ko-KR" dirty="0"/>
              <a:t>DB </a:t>
            </a:r>
            <a:r>
              <a:rPr lang="ko-KR" altLang="en-US" dirty="0"/>
              <a:t>회원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872" y="1062931"/>
            <a:ext cx="11434714" cy="56119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연동을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ko-KR" altLang="en-US" dirty="0" err="1"/>
              <a:t>자바빈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데이터저장 </a:t>
            </a:r>
            <a:r>
              <a:rPr lang="ko-KR" altLang="en-US" dirty="0" err="1"/>
              <a:t>자바빈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LoginDTO.java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연동 처리 </a:t>
            </a:r>
            <a:r>
              <a:rPr lang="ko-KR" altLang="en-US" dirty="0" err="1"/>
              <a:t>자바빈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LoginDAO.java</a:t>
            </a:r>
          </a:p>
          <a:p>
            <a:pPr lvl="1"/>
            <a:endParaRPr lang="en-US" altLang="ko-KR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 출력을 위한 </a:t>
            </a:r>
            <a:r>
              <a:rPr lang="en-US" altLang="ko-KR" dirty="0"/>
              <a:t>JSP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131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6456040" y="1188952"/>
            <a:ext cx="4904698" cy="5408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099" y="1264166"/>
            <a:ext cx="1678049" cy="496591"/>
          </a:xfrm>
          <a:prstGeom prst="round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loginForm.jsp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210393" y="2388021"/>
            <a:ext cx="1730819" cy="1018455"/>
            <a:chOff x="7223480" y="2107621"/>
            <a:chExt cx="1730819" cy="101845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223480" y="2107621"/>
              <a:ext cx="1678049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loginPro.jsp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276250" y="2536769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처리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7251052" y="1664075"/>
            <a:ext cx="1678049" cy="4965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로그인폼</a:t>
            </a:r>
            <a:endParaRPr lang="ko-KR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50" name="직선 화살표 연결선 49"/>
          <p:cNvCxnSpPr>
            <a:stCxn id="49" idx="2"/>
          </p:cNvCxnSpPr>
          <p:nvPr/>
        </p:nvCxnSpPr>
        <p:spPr>
          <a:xfrm>
            <a:off x="8090077" y="2160666"/>
            <a:ext cx="3346" cy="658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208457" y="3656880"/>
            <a:ext cx="1730819" cy="1028011"/>
            <a:chOff x="7223479" y="3044464"/>
            <a:chExt cx="1730819" cy="102801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23479" y="3044464"/>
              <a:ext cx="1678049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welcome.jsp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276249" y="3483168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환영인사 폼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982913" y="1737523"/>
            <a:ext cx="2443573" cy="1025262"/>
            <a:chOff x="8874944" y="2116218"/>
            <a:chExt cx="2443573" cy="1025262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8874944" y="2116218"/>
              <a:ext cx="2443573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insertLogin</a:t>
              </a:r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338645" y="2552173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 폼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57" name="직선 화살표 연결선 56"/>
          <p:cNvCxnSpPr>
            <a:stCxn id="48" idx="2"/>
            <a:endCxn id="53" idx="0"/>
          </p:cNvCxnSpPr>
          <p:nvPr/>
        </p:nvCxnSpPr>
        <p:spPr>
          <a:xfrm flipH="1">
            <a:off x="8100252" y="3406476"/>
            <a:ext cx="1936" cy="689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143100" y="5087561"/>
            <a:ext cx="1971312" cy="1037608"/>
            <a:chOff x="10064657" y="4976039"/>
            <a:chExt cx="1971312" cy="103760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0064657" y="4976039"/>
              <a:ext cx="1971312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logout.jsp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0182784" y="5424340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 아웃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61" name="직선 화살표 연결선 60"/>
          <p:cNvCxnSpPr>
            <a:stCxn id="53" idx="2"/>
            <a:endCxn id="60" idx="0"/>
          </p:cNvCxnSpPr>
          <p:nvPr/>
        </p:nvCxnSpPr>
        <p:spPr>
          <a:xfrm>
            <a:off x="8100252" y="4684891"/>
            <a:ext cx="0" cy="850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8929101" y="2762785"/>
            <a:ext cx="1570517" cy="401345"/>
          </a:xfrm>
          <a:custGeom>
            <a:avLst/>
            <a:gdLst>
              <a:gd name="connsiteX0" fmla="*/ 0 w 1874982"/>
              <a:gd name="connsiteY0" fmla="*/ 424873 h 443345"/>
              <a:gd name="connsiteX1" fmla="*/ 1874982 w 1874982"/>
              <a:gd name="connsiteY1" fmla="*/ 443345 h 443345"/>
              <a:gd name="connsiteX2" fmla="*/ 1865746 w 1874982"/>
              <a:gd name="connsiteY2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4982" h="443345">
                <a:moveTo>
                  <a:pt x="0" y="424873"/>
                </a:moveTo>
                <a:lnTo>
                  <a:pt x="1874982" y="443345"/>
                </a:lnTo>
                <a:lnTo>
                  <a:pt x="1865746" y="0"/>
                </a:ln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6816690" y="1906139"/>
            <a:ext cx="442568" cy="1181391"/>
          </a:xfrm>
          <a:custGeom>
            <a:avLst/>
            <a:gdLst>
              <a:gd name="connsiteX0" fmla="*/ 1025237 w 1025237"/>
              <a:gd name="connsiteY0" fmla="*/ 0 h 1422400"/>
              <a:gd name="connsiteX1" fmla="*/ 0 w 1025237"/>
              <a:gd name="connsiteY1" fmla="*/ 0 h 1422400"/>
              <a:gd name="connsiteX2" fmla="*/ 9237 w 1025237"/>
              <a:gd name="connsiteY2" fmla="*/ 1422400 h 1422400"/>
              <a:gd name="connsiteX3" fmla="*/ 969819 w 1025237"/>
              <a:gd name="connsiteY3" fmla="*/ 1413164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5237" h="1422400">
                <a:moveTo>
                  <a:pt x="1025237" y="0"/>
                </a:moveTo>
                <a:lnTo>
                  <a:pt x="0" y="0"/>
                </a:lnTo>
                <a:lnTo>
                  <a:pt x="9237" y="1422400"/>
                </a:lnTo>
                <a:lnTo>
                  <a:pt x="969819" y="1413164"/>
                </a:ln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9084" y="912453"/>
            <a:ext cx="10589118" cy="5761609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</a:pPr>
            <a:r>
              <a:rPr lang="en-US" altLang="ko-KR" sz="2400" dirty="0"/>
              <a:t>DB</a:t>
            </a:r>
            <a:r>
              <a:rPr lang="ko-KR" altLang="en-US" sz="2400" dirty="0"/>
              <a:t>연동 처리 사용자 로그인 </a:t>
            </a:r>
            <a:r>
              <a:rPr lang="en-US" altLang="ko-KR" sz="2400" dirty="0"/>
              <a:t>– </a:t>
            </a:r>
            <a:r>
              <a:rPr lang="en-US" altLang="ko-KR" dirty="0" err="1"/>
              <a:t>LoginDAO</a:t>
            </a:r>
            <a:r>
              <a:rPr lang="ko-KR" altLang="en-US" dirty="0"/>
              <a:t>에 작성할 </a:t>
            </a:r>
            <a:r>
              <a:rPr lang="ko-KR" altLang="en-US" dirty="0" err="1"/>
              <a:t>메소드</a:t>
            </a:r>
            <a:endParaRPr lang="en-US" altLang="ko-KR" sz="2200" dirty="0"/>
          </a:p>
          <a:p>
            <a:pPr marL="800030" lvl="2" indent="-342900">
              <a:lnSpc>
                <a:spcPct val="110000"/>
              </a:lnSpc>
            </a:pP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b="1" dirty="0" err="1">
                <a:solidFill>
                  <a:schemeClr val="tx2"/>
                </a:solidFill>
              </a:rPr>
              <a:t>checkLogin</a:t>
            </a:r>
            <a:r>
              <a:rPr lang="en-US" altLang="ko-KR" sz="2000" dirty="0"/>
              <a:t>(String id, String </a:t>
            </a:r>
            <a:r>
              <a:rPr lang="en-US" altLang="ko-KR" sz="2000" dirty="0" err="1"/>
              <a:t>passwd</a:t>
            </a:r>
            <a:r>
              <a:rPr lang="en-US" altLang="ko-KR" sz="2000" dirty="0"/>
              <a:t>);</a:t>
            </a:r>
          </a:p>
          <a:p>
            <a:pPr marL="1200011" lvl="3" indent="-285750">
              <a:lnSpc>
                <a:spcPct val="110000"/>
              </a:lnSpc>
            </a:pPr>
            <a:r>
              <a:rPr lang="ko-KR" altLang="en-US" sz="1800" dirty="0"/>
              <a:t>데이터베이스에 아이디와 암호가 존재하는지 확인하는 </a:t>
            </a:r>
            <a:r>
              <a:rPr lang="ko-KR" altLang="en-US" sz="1800" dirty="0" err="1"/>
              <a:t>메소드</a:t>
            </a:r>
            <a:endParaRPr lang="en-US" altLang="ko-KR" sz="1800" dirty="0"/>
          </a:p>
          <a:p>
            <a:pPr marL="1657141" lvl="4" indent="-285750">
              <a:lnSpc>
                <a:spcPct val="110000"/>
              </a:lnSpc>
            </a:pPr>
            <a:r>
              <a:rPr lang="ko-KR" altLang="en-US" sz="1600" dirty="0" err="1"/>
              <a:t>반환값</a:t>
            </a:r>
            <a:r>
              <a:rPr lang="ko-KR" altLang="en-US" sz="1600" dirty="0"/>
              <a:t> </a:t>
            </a:r>
            <a:r>
              <a:rPr lang="en-US" altLang="ko-KR" sz="1600" dirty="0"/>
              <a:t>1 : </a:t>
            </a: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/>
              <a:t>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passwd</a:t>
            </a:r>
            <a:r>
              <a:rPr lang="ko-KR" altLang="en-US" sz="1600" dirty="0"/>
              <a:t>가 데이터베이스에 존재</a:t>
            </a:r>
            <a:endParaRPr lang="en-US" altLang="ko-KR" sz="1600" dirty="0"/>
          </a:p>
          <a:p>
            <a:pPr marL="1657141" lvl="4" indent="-285750">
              <a:lnSpc>
                <a:spcPct val="110000"/>
              </a:lnSpc>
            </a:pPr>
            <a:r>
              <a:rPr lang="ko-KR" altLang="en-US" sz="1600" dirty="0" err="1"/>
              <a:t>반환값</a:t>
            </a:r>
            <a:r>
              <a:rPr lang="ko-KR" altLang="en-US" sz="1600" dirty="0"/>
              <a:t> </a:t>
            </a:r>
            <a:r>
              <a:rPr lang="en-US" altLang="ko-KR" sz="1600" dirty="0"/>
              <a:t>0 : id</a:t>
            </a:r>
            <a:r>
              <a:rPr lang="ko-KR" altLang="en-US" sz="1600" dirty="0"/>
              <a:t>는 있으나 </a:t>
            </a:r>
            <a:r>
              <a:rPr lang="en-US" altLang="ko-KR" sz="1600" dirty="0" err="1"/>
              <a:t>pwd</a:t>
            </a:r>
            <a:r>
              <a:rPr lang="ko-KR" altLang="en-US" sz="1600" dirty="0"/>
              <a:t>가 없음</a:t>
            </a:r>
            <a:endParaRPr lang="en-US" altLang="ko-KR" sz="1600" dirty="0"/>
          </a:p>
          <a:p>
            <a:pPr marL="1657141" lvl="4" indent="-285750">
              <a:lnSpc>
                <a:spcPct val="110000"/>
              </a:lnSpc>
            </a:pPr>
            <a:r>
              <a:rPr lang="ko-KR" altLang="en-US" sz="1600" dirty="0" err="1"/>
              <a:t>반환값</a:t>
            </a:r>
            <a:r>
              <a:rPr lang="ko-KR" altLang="en-US" sz="1600" dirty="0"/>
              <a:t> </a:t>
            </a:r>
            <a:r>
              <a:rPr lang="en-US" altLang="ko-KR" sz="1600" dirty="0"/>
              <a:t>-1 : id </a:t>
            </a:r>
            <a:r>
              <a:rPr lang="ko-KR" altLang="en-US" sz="1600" dirty="0"/>
              <a:t>자체가 없음</a:t>
            </a:r>
            <a:endParaRPr lang="en-US" altLang="ko-KR" dirty="0"/>
          </a:p>
          <a:p>
            <a:pPr marL="742880" lvl="2" indent="-285750">
              <a:lnSpc>
                <a:spcPct val="110000"/>
              </a:lnSpc>
              <a:spcBef>
                <a:spcPts val="1800"/>
              </a:spcBef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15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392876" y="0"/>
            <a:ext cx="1059966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</a:pPr>
            <a:r>
              <a:rPr lang="en-US" altLang="ko-KR" sz="3600" b="1" dirty="0" err="1">
                <a:latin typeface="+mn-ea"/>
                <a:ea typeface="+mn-ea"/>
              </a:rPr>
              <a:t>int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err="1">
                <a:latin typeface="+mn-ea"/>
                <a:ea typeface="+mn-ea"/>
              </a:rPr>
              <a:t>checkUser</a:t>
            </a:r>
            <a:r>
              <a:rPr lang="en-US" altLang="ko-KR" sz="3600" b="1" dirty="0">
                <a:latin typeface="+mn-ea"/>
                <a:ea typeface="+mn-ea"/>
              </a:rPr>
              <a:t>(String id, String </a:t>
            </a:r>
            <a:r>
              <a:rPr lang="en-US" altLang="ko-KR" sz="3600" b="1" dirty="0" err="1">
                <a:latin typeface="+mn-ea"/>
                <a:ea typeface="+mn-ea"/>
              </a:rPr>
              <a:t>passwd</a:t>
            </a:r>
            <a:r>
              <a:rPr lang="en-US" altLang="ko-KR" sz="3600" b="1" dirty="0">
                <a:latin typeface="+mn-ea"/>
                <a:ea typeface="+mn-ea"/>
              </a:rPr>
              <a:t>);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652354"/>
            <a:ext cx="5826596" cy="6072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151784" y="2852936"/>
            <a:ext cx="3096344" cy="216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092865"/>
            <a:ext cx="9220200" cy="54292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3461256"/>
            <a:ext cx="4098346" cy="29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3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저장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944354"/>
            <a:ext cx="6581775" cy="56769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89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29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047749"/>
            <a:ext cx="8136904" cy="55353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80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</a:t>
            </a:r>
            <a:r>
              <a:rPr lang="ko-KR" altLang="en-US" dirty="0"/>
              <a:t>는 웹 서버와 웹 클라이언트 간에 통신하기 위한 프로토콜</a:t>
            </a:r>
            <a:endParaRPr lang="en-US" altLang="ko-KR" dirty="0"/>
          </a:p>
          <a:p>
            <a:r>
              <a:rPr lang="ko-KR" altLang="en-US" dirty="0"/>
              <a:t>동작 방식</a:t>
            </a:r>
            <a:endParaRPr lang="en-US" altLang="ko-KR" dirty="0"/>
          </a:p>
          <a:p>
            <a:pPr lvl="1"/>
            <a:r>
              <a:rPr lang="ko-KR" altLang="en-US" dirty="0"/>
              <a:t>웹 브라우저 </a:t>
            </a:r>
            <a:r>
              <a:rPr lang="en-US" altLang="ko-KR" dirty="0"/>
              <a:t>: HTTP</a:t>
            </a:r>
            <a:r>
              <a:rPr lang="ko-KR" altLang="en-US" dirty="0"/>
              <a:t>프로토콜에 맞게 요청</a:t>
            </a:r>
            <a:r>
              <a:rPr lang="en-US" altLang="ko-KR" dirty="0"/>
              <a:t>(request)</a:t>
            </a:r>
            <a:r>
              <a:rPr lang="ko-KR" altLang="en-US" dirty="0"/>
              <a:t>를 웹 서버에 전송</a:t>
            </a:r>
            <a:endParaRPr lang="en-US" altLang="ko-KR" dirty="0"/>
          </a:p>
          <a:p>
            <a:pPr lvl="1"/>
            <a:r>
              <a:rPr lang="ko-KR" altLang="en-US" dirty="0"/>
              <a:t>웹 서버 </a:t>
            </a:r>
            <a:r>
              <a:rPr lang="en-US" altLang="ko-KR" dirty="0"/>
              <a:t>: HTTP</a:t>
            </a:r>
            <a:r>
              <a:rPr lang="ko-KR" altLang="en-US" dirty="0"/>
              <a:t>프로토콜에 맞게 응답</a:t>
            </a:r>
            <a:r>
              <a:rPr lang="en-US" altLang="ko-KR" dirty="0"/>
              <a:t>(response)</a:t>
            </a:r>
            <a:r>
              <a:rPr lang="ko-KR" altLang="en-US" dirty="0"/>
              <a:t>를 웹 브라우저에 전송</a:t>
            </a:r>
            <a:endParaRPr lang="en-US" altLang="ko-KR" dirty="0"/>
          </a:p>
          <a:p>
            <a:pPr lvl="1"/>
            <a:r>
              <a:rPr lang="ko-KR" altLang="en-US" dirty="0"/>
              <a:t>요청과 응답은 세 부분으로 구조화되어 있음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request / response line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header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/>
              <a:t>entity body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쿠키 무효화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83731"/>
            <a:ext cx="7085296" cy="39604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9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26348"/>
            <a:ext cx="8785101" cy="620689"/>
          </a:xfrm>
        </p:spPr>
        <p:txBody>
          <a:bodyPr>
            <a:normAutofit fontScale="90000"/>
          </a:bodyPr>
          <a:lstStyle/>
          <a:p>
            <a:pPr>
              <a:tabLst>
                <a:tab pos="449263" algn="l"/>
              </a:tabLst>
            </a:pPr>
            <a:r>
              <a:rPr lang="en-US" altLang="ko-KR" dirty="0"/>
              <a:t>2.</a:t>
            </a:r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908720"/>
            <a:ext cx="10802786" cy="54726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세션의 개요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세션은 웹 서버 쪽의 웹 컨테이너에 </a:t>
            </a:r>
            <a:r>
              <a:rPr lang="ko-KR" altLang="en-US" b="1" dirty="0"/>
              <a:t>상태를 유지</a:t>
            </a:r>
            <a:r>
              <a:rPr lang="ko-KR" altLang="en-US" dirty="0"/>
              <a:t>하기 위한 정보 저장</a:t>
            </a:r>
          </a:p>
          <a:p>
            <a:pPr lvl="2">
              <a:lnSpc>
                <a:spcPct val="110000"/>
              </a:lnSpc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컨테이너는 사용자의 상태를 </a:t>
            </a:r>
            <a:r>
              <a:rPr lang="ko-KR" altLang="en-US" b="1" dirty="0">
                <a:solidFill>
                  <a:srgbClr val="FF0000"/>
                </a:solidFill>
              </a:rPr>
              <a:t>서버 컴퓨터의 메모리에 저장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메모리에 저장된 내용은 </a:t>
            </a:r>
            <a:r>
              <a:rPr lang="en-US" altLang="ko-KR" b="1" dirty="0">
                <a:solidFill>
                  <a:srgbClr val="0000FF"/>
                </a:solidFill>
              </a:rPr>
              <a:t>JSESSIONID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 err="1"/>
              <a:t>식별자</a:t>
            </a:r>
            <a:r>
              <a:rPr lang="en-US" altLang="ko-KR" dirty="0"/>
              <a:t>)</a:t>
            </a:r>
            <a:r>
              <a:rPr lang="ko-KR" altLang="en-US" dirty="0"/>
              <a:t>으로 지정된 고유한 세션</a:t>
            </a:r>
            <a:r>
              <a:rPr lang="en-US" altLang="ko-KR" dirty="0"/>
              <a:t>ID</a:t>
            </a:r>
            <a:r>
              <a:rPr lang="ko-KR" altLang="en-US" dirty="0"/>
              <a:t>를 통해 접근 가능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웹 브라우저에 전달되는 것이 세션</a:t>
            </a:r>
            <a:r>
              <a:rPr lang="en-US" altLang="ko-KR" dirty="0"/>
              <a:t>ID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javax.servlet.http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b="1" dirty="0" err="1"/>
              <a:t>HttpSession</a:t>
            </a:r>
            <a:r>
              <a:rPr lang="en-US" altLang="ko-KR" dirty="0"/>
              <a:t> </a:t>
            </a:r>
            <a:r>
              <a:rPr lang="ko-KR" altLang="en-US" dirty="0"/>
              <a:t>인터페이스를 구현 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로그인과 같이 </a:t>
            </a:r>
            <a:r>
              <a:rPr lang="ko-KR" altLang="en-US" b="1" dirty="0">
                <a:solidFill>
                  <a:srgbClr val="0000FF"/>
                </a:solidFill>
              </a:rPr>
              <a:t>보안상 중요한 작업은 세션을 사용 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세션의 유지시간은 기본이 </a:t>
            </a:r>
            <a:r>
              <a:rPr lang="en-US" altLang="ko-KR" dirty="0"/>
              <a:t>30</a:t>
            </a:r>
            <a:r>
              <a:rPr lang="ko-KR" altLang="en-US" dirty="0"/>
              <a:t>분 </a:t>
            </a:r>
            <a:r>
              <a:rPr lang="en-US" altLang="ko-KR" dirty="0"/>
              <a:t>– </a:t>
            </a:r>
            <a:r>
              <a:rPr lang="ko-KR" altLang="en-US" dirty="0"/>
              <a:t>기본값 변경 가능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[servers]-</a:t>
            </a:r>
            <a:r>
              <a:rPr lang="en-US" altLang="ko-KR" dirty="0" err="1"/>
              <a:t>web.xml</a:t>
            </a:r>
            <a:r>
              <a:rPr lang="en-US" altLang="ko-KR" dirty="0"/>
              <a:t>-&lt;session-</a:t>
            </a:r>
            <a:r>
              <a:rPr lang="en-US" altLang="ko-KR" dirty="0" err="1"/>
              <a:t>config</a:t>
            </a:r>
            <a:r>
              <a:rPr lang="en-US" altLang="ko-KR" dirty="0"/>
              <a:t>&gt;</a:t>
            </a:r>
            <a:r>
              <a:rPr lang="ko-KR" altLang="en-US" dirty="0"/>
              <a:t>에 설정되어 있음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5331812"/>
            <a:ext cx="7419975" cy="13430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71328"/>
            <a:ext cx="8713093" cy="57606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732647" y="1053306"/>
            <a:ext cx="10440959" cy="4751387"/>
          </a:xfrm>
        </p:spPr>
        <p:txBody>
          <a:bodyPr/>
          <a:lstStyle/>
          <a:p>
            <a:r>
              <a:rPr lang="ko-KR" altLang="en-US" dirty="0"/>
              <a:t>세션은 </a:t>
            </a:r>
            <a:r>
              <a:rPr lang="ko-KR" altLang="en-US" b="1" dirty="0">
                <a:solidFill>
                  <a:srgbClr val="FF0000"/>
                </a:solidFill>
              </a:rPr>
              <a:t>웹 브라우저당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개씩 생성</a:t>
            </a:r>
            <a:r>
              <a:rPr lang="ko-KR" altLang="en-US" dirty="0"/>
              <a:t>되어 웹 컨테이너에 저장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32</a:t>
            </a:fld>
            <a:endParaRPr lang="en-US" altLang="ko-KR"/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3503614" y="2132856"/>
            <a:ext cx="4321175" cy="3097212"/>
            <a:chOff x="1292" y="482"/>
            <a:chExt cx="2722" cy="1951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1292" y="709"/>
              <a:ext cx="817" cy="8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FFFF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Browser</a:t>
              </a:r>
            </a:p>
          </p:txBody>
        </p:sp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699" y="482"/>
              <a:ext cx="1179" cy="190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>
              <a:prstShdw prst="shdw17" dist="17961" dir="2700000">
                <a:srgbClr val="FFCC6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Server</a:t>
              </a: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  <a:p>
              <a:pPr algn="ctr"/>
              <a:endParaRPr lang="en-US" altLang="ko-KR" sz="1800" b="1">
                <a:solidFill>
                  <a:schemeClr val="tx2"/>
                </a:solidFill>
              </a:endParaRPr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1292" y="1616"/>
              <a:ext cx="817" cy="8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FFFFCC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Web </a:t>
              </a:r>
            </a:p>
            <a:p>
              <a:pPr algn="ctr"/>
              <a:r>
                <a:rPr lang="en-US" altLang="ko-KR" sz="1800" b="1">
                  <a:solidFill>
                    <a:schemeClr val="tx2"/>
                  </a:solidFill>
                </a:rPr>
                <a:t>Browser</a:t>
              </a:r>
            </a:p>
          </p:txBody>
        </p:sp>
        <p:grpSp>
          <p:nvGrpSpPr>
            <p:cNvPr id="146440" name="Group 8"/>
            <p:cNvGrpSpPr>
              <a:grpSpLocks/>
            </p:cNvGrpSpPr>
            <p:nvPr/>
          </p:nvGrpSpPr>
          <p:grpSpPr bwMode="auto">
            <a:xfrm>
              <a:off x="2835" y="981"/>
              <a:ext cx="1179" cy="1452"/>
              <a:chOff x="2245" y="2296"/>
              <a:chExt cx="1179" cy="1452"/>
            </a:xfrm>
          </p:grpSpPr>
          <p:sp>
            <p:nvSpPr>
              <p:cNvPr id="146441" name="Rectangle 9"/>
              <p:cNvSpPr>
                <a:spLocks noChangeArrowheads="1"/>
              </p:cNvSpPr>
              <p:nvPr/>
            </p:nvSpPr>
            <p:spPr bwMode="auto">
              <a:xfrm>
                <a:off x="2245" y="2296"/>
                <a:ext cx="1179" cy="145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>
                <a:prstShdw prst="shdw17" dist="17961" dir="2700000">
                  <a:schemeClr val="folHlink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chemeClr val="tx2"/>
                    </a:solidFill>
                  </a:rPr>
                  <a:t>Web </a:t>
                </a:r>
              </a:p>
              <a:p>
                <a:pPr algn="ctr"/>
                <a:r>
                  <a:rPr lang="en-US" altLang="ko-KR" sz="1800" b="1">
                    <a:solidFill>
                      <a:schemeClr val="tx2"/>
                    </a:solidFill>
                  </a:rPr>
                  <a:t>Container</a:t>
                </a:r>
              </a:p>
              <a:p>
                <a:pPr algn="ctr"/>
                <a:endParaRPr lang="en-US" altLang="ko-KR" sz="1800" b="1">
                  <a:solidFill>
                    <a:schemeClr val="tx2"/>
                  </a:solidFill>
                </a:endParaRPr>
              </a:p>
              <a:p>
                <a:pPr algn="ctr"/>
                <a:endParaRPr lang="en-US" altLang="ko-KR" sz="1800" b="1">
                  <a:solidFill>
                    <a:schemeClr val="tx2"/>
                  </a:solidFill>
                </a:endParaRPr>
              </a:p>
              <a:p>
                <a:pPr algn="ctr"/>
                <a:endParaRPr lang="en-US" altLang="ko-KR" sz="1800" b="1">
                  <a:solidFill>
                    <a:schemeClr val="tx2"/>
                  </a:solidFill>
                </a:endParaRPr>
              </a:p>
              <a:p>
                <a:pPr algn="ctr"/>
                <a:endParaRPr lang="en-US" altLang="ko-KR" sz="1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2562" y="2886"/>
                <a:ext cx="817" cy="408"/>
              </a:xfrm>
              <a:prstGeom prst="rect">
                <a:avLst/>
              </a:prstGeom>
              <a:solidFill>
                <a:srgbClr val="D5FF8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b="1" dirty="0">
                    <a:solidFill>
                      <a:schemeClr val="tx2"/>
                    </a:solidFill>
                  </a:rPr>
                  <a:t>session</a:t>
                </a:r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2562" y="3339"/>
                <a:ext cx="817" cy="408"/>
              </a:xfrm>
              <a:prstGeom prst="rect">
                <a:avLst/>
              </a:prstGeom>
              <a:solidFill>
                <a:srgbClr val="D5FF81"/>
              </a:solidFill>
              <a:ln>
                <a:noFill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ko-KR" sz="1800" b="1">
                    <a:solidFill>
                      <a:schemeClr val="tx2"/>
                    </a:solidFill>
                  </a:rPr>
                  <a:t>session</a:t>
                </a:r>
              </a:p>
            </p:txBody>
          </p:sp>
        </p:grpSp>
        <p:sp>
          <p:nvSpPr>
            <p:cNvPr id="146444" name="Line 12"/>
            <p:cNvSpPr>
              <a:spLocks noChangeShapeType="1"/>
            </p:cNvSpPr>
            <p:nvPr/>
          </p:nvSpPr>
          <p:spPr bwMode="auto">
            <a:xfrm>
              <a:off x="2109" y="1344"/>
              <a:ext cx="1043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>
              <a:off x="2109" y="2160"/>
              <a:ext cx="10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76661"/>
            <a:ext cx="878587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764704"/>
            <a:ext cx="8494713" cy="4751387"/>
          </a:xfrm>
        </p:spPr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객체의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14750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64245"/>
              </p:ext>
            </p:extLst>
          </p:nvPr>
        </p:nvGraphicFramePr>
        <p:xfrm>
          <a:off x="1487488" y="1556792"/>
          <a:ext cx="9865096" cy="4446905"/>
        </p:xfrm>
        <a:graphic>
          <a:graphicData uri="http://schemas.openxmlformats.org/drawingml/2006/table">
            <a:tbl>
              <a:tblPr/>
              <a:tblGrid>
                <a:gridCol w="236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 유형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메소드명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및 설명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java.lang.Object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getAttribute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java.lang.String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name) :name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이란 이름에 해당되는 속성값을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Object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타입으로 반환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해당되는 이름이 없을 경우에는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null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값 반환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java.util.Enumeration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getAttributeNames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():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 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속성명을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Enumeration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타입으로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long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getCreationTime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():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1970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월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1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일 자정을 기준으로 현재 세션이 생성된 시간까지 계산하여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1/1000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초로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java.lang.String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getId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() :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세션에 할당된 고유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ID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를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String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타입으로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int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getMaxInactiveInterval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():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현재 생성된 세션을 유지하기 위해 설정된 최대 시간을 </a:t>
                      </a:r>
                      <a:r>
                        <a:rPr kumimoji="1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정수형으로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반환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void</a:t>
                      </a:r>
                      <a:endParaRPr kumimoji="1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invalidate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():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현재 생성된 세션을 무효화 시킴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void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removeAttribute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java.lang.String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name): name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으로 지정한 속성 값 제거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void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setAttribute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java.lang.String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name, </a:t>
                      </a: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java.lang.Object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value): name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으로 지정한 이름에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value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값 할당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void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setMaxInactiveInterval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int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 interval):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한컴바탕" pitchFamily="18" charset="-127"/>
                        </a:rPr>
                        <a:t>세션의 최대 유지시간을 초 단위로 설정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59757"/>
            <a:ext cx="8713093" cy="62068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983433" y="836713"/>
            <a:ext cx="9359132" cy="52561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세션 속성의 설정</a:t>
            </a:r>
          </a:p>
          <a:p>
            <a:pPr lvl="1">
              <a:buNone/>
            </a:pPr>
            <a:r>
              <a:rPr lang="en-US" altLang="ko-KR" b="1" dirty="0" err="1">
                <a:solidFill>
                  <a:srgbClr val="3333FF"/>
                </a:solidFill>
                <a:latin typeface="+mn-ea"/>
              </a:rPr>
              <a:t>session.setAttribute</a:t>
            </a:r>
            <a:r>
              <a:rPr lang="en-US" altLang="ko-KR" b="1" dirty="0">
                <a:solidFill>
                  <a:srgbClr val="3333FF"/>
                </a:solidFill>
                <a:latin typeface="+mn-ea"/>
              </a:rPr>
              <a:t>(“id", “jinsook@dit.ac.kr"); </a:t>
            </a:r>
          </a:p>
          <a:p>
            <a:pPr lvl="1">
              <a:buNone/>
            </a:pPr>
            <a:endParaRPr lang="en-US" altLang="ko-KR" b="1" dirty="0">
              <a:solidFill>
                <a:srgbClr val="3333FF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세션의 속성을 사용</a:t>
            </a:r>
          </a:p>
          <a:p>
            <a:pPr lvl="1">
              <a:buNone/>
            </a:pPr>
            <a:r>
              <a:rPr lang="en-US" altLang="ko-KR" b="1" dirty="0">
                <a:solidFill>
                  <a:srgbClr val="3333FF"/>
                </a:solidFill>
                <a:latin typeface="+mn-ea"/>
              </a:rPr>
              <a:t>String id= (String)</a:t>
            </a:r>
            <a:r>
              <a:rPr lang="en-US" altLang="ko-KR" b="1" dirty="0" err="1">
                <a:solidFill>
                  <a:srgbClr val="3333FF"/>
                </a:solidFill>
                <a:latin typeface="+mn-ea"/>
              </a:rPr>
              <a:t>session.getAttribute</a:t>
            </a:r>
            <a:r>
              <a:rPr lang="en-US" altLang="ko-KR" b="1" dirty="0">
                <a:solidFill>
                  <a:srgbClr val="3333FF"/>
                </a:solidFill>
                <a:latin typeface="+mn-ea"/>
              </a:rPr>
              <a:t>(“id"); </a:t>
            </a:r>
          </a:p>
          <a:p>
            <a:pPr lvl="1">
              <a:buNone/>
            </a:pPr>
            <a:endParaRPr lang="en-US" altLang="ko-KR" b="1" dirty="0">
              <a:solidFill>
                <a:srgbClr val="3333FF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세션의 속성을 삭제</a:t>
            </a:r>
          </a:p>
          <a:p>
            <a:pPr lvl="1">
              <a:buNone/>
            </a:pPr>
            <a:r>
              <a:rPr lang="en-US" altLang="ko-KR" b="1" dirty="0" err="1">
                <a:solidFill>
                  <a:srgbClr val="3333FF"/>
                </a:solidFill>
                <a:latin typeface="+mn-ea"/>
              </a:rPr>
              <a:t>session.removeAttribute</a:t>
            </a:r>
            <a:r>
              <a:rPr lang="en-US" altLang="ko-KR" b="1" dirty="0">
                <a:solidFill>
                  <a:srgbClr val="3333FF"/>
                </a:solidFill>
                <a:latin typeface="+mn-ea"/>
              </a:rPr>
              <a:t>(“id"); </a:t>
            </a:r>
          </a:p>
          <a:p>
            <a:pPr lvl="1">
              <a:buNone/>
            </a:pPr>
            <a:endParaRPr lang="en-US" altLang="ko-KR" b="1" dirty="0">
              <a:solidFill>
                <a:srgbClr val="3333FF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세션의 모든 속성 삭제</a:t>
            </a:r>
          </a:p>
          <a:p>
            <a:pPr lvl="1">
              <a:buNone/>
            </a:pPr>
            <a:r>
              <a:rPr lang="en-US" altLang="ko-KR" b="1" dirty="0" err="1">
                <a:solidFill>
                  <a:srgbClr val="3333FF"/>
                </a:solidFill>
                <a:latin typeface="+mn-ea"/>
              </a:rPr>
              <a:t>session.invalidate</a:t>
            </a:r>
            <a:r>
              <a:rPr lang="en-US" altLang="ko-KR" b="1" dirty="0">
                <a:solidFill>
                  <a:srgbClr val="3333FF"/>
                </a:solidFill>
                <a:latin typeface="+mn-ea"/>
              </a:rPr>
              <a:t>(); 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672064" y="3356992"/>
            <a:ext cx="3456384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반환유형이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캐스팅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형변환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해주어야 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894109" y="3176201"/>
            <a:ext cx="2764465" cy="170121"/>
          </a:xfrm>
          <a:custGeom>
            <a:avLst/>
            <a:gdLst>
              <a:gd name="connsiteX0" fmla="*/ 2764465 w 2764465"/>
              <a:gd name="connsiteY0" fmla="*/ 170121 h 170121"/>
              <a:gd name="connsiteX1" fmla="*/ 0 w 2764465"/>
              <a:gd name="connsiteY1" fmla="*/ 170121 h 170121"/>
              <a:gd name="connsiteX2" fmla="*/ 0 w 2764465"/>
              <a:gd name="connsiteY2" fmla="*/ 0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465" h="170121">
                <a:moveTo>
                  <a:pt x="2764465" y="170121"/>
                </a:moveTo>
                <a:lnTo>
                  <a:pt x="0" y="170121"/>
                </a:ln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실습</a:t>
            </a:r>
            <a:r>
              <a:rPr lang="en-US" altLang="ko-KR"/>
              <a:t> 3– </a:t>
            </a:r>
            <a:r>
              <a:rPr lang="ko-KR" altLang="en-US"/>
              <a:t>세션을 </a:t>
            </a:r>
            <a:r>
              <a:rPr lang="ko-KR" altLang="en-US" dirty="0"/>
              <a:t>사용한 </a:t>
            </a:r>
            <a:r>
              <a:rPr lang="en-US" altLang="ko-KR" dirty="0"/>
              <a:t>DB </a:t>
            </a:r>
            <a:r>
              <a:rPr lang="ko-KR" altLang="en-US" dirty="0"/>
              <a:t>회원 인증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872" y="1062931"/>
            <a:ext cx="11434714" cy="56119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연동을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ko-KR" altLang="en-US" dirty="0" err="1"/>
              <a:t>자바빈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ko-KR" altLang="en-US" dirty="0"/>
              <a:t>데이터저장 </a:t>
            </a:r>
            <a:r>
              <a:rPr lang="ko-KR" altLang="en-US" dirty="0" err="1"/>
              <a:t>자바빈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LoginDTO.java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연동 처리 </a:t>
            </a:r>
            <a:r>
              <a:rPr lang="ko-KR" altLang="en-US" dirty="0" err="1"/>
              <a:t>자바빈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00FF"/>
                </a:solidFill>
              </a:rPr>
              <a:t>LoginDAO.java</a:t>
            </a:r>
          </a:p>
          <a:p>
            <a:pPr lvl="1"/>
            <a:endParaRPr lang="en-US" altLang="ko-KR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 출력을 위한 </a:t>
            </a:r>
            <a:r>
              <a:rPr lang="en-US" altLang="ko-KR" dirty="0"/>
              <a:t>JSP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131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6456040" y="1188952"/>
            <a:ext cx="4904698" cy="54084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099" y="1264166"/>
            <a:ext cx="1678049" cy="496591"/>
          </a:xfrm>
          <a:prstGeom prst="roundRect">
            <a:avLst/>
          </a:prstGeom>
          <a:noFill/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loginForm.jsp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210393" y="2388021"/>
            <a:ext cx="1730819" cy="1018455"/>
            <a:chOff x="7223480" y="2107621"/>
            <a:chExt cx="1730819" cy="101845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223480" y="2107621"/>
              <a:ext cx="1678049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loginPro.jsp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276250" y="2536769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로그인 처리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7251052" y="1664075"/>
            <a:ext cx="1678049" cy="4965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로그인폼</a:t>
            </a:r>
            <a:endParaRPr lang="ko-KR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50" name="직선 화살표 연결선 49"/>
          <p:cNvCxnSpPr>
            <a:stCxn id="49" idx="2"/>
          </p:cNvCxnSpPr>
          <p:nvPr/>
        </p:nvCxnSpPr>
        <p:spPr>
          <a:xfrm>
            <a:off x="8090077" y="2160666"/>
            <a:ext cx="3346" cy="658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7208457" y="3656880"/>
            <a:ext cx="1730819" cy="1028011"/>
            <a:chOff x="7223479" y="3044464"/>
            <a:chExt cx="1730819" cy="102801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23479" y="3044464"/>
              <a:ext cx="1678049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welcome.jsp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276249" y="3483168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환영인사 폼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8982913" y="1737523"/>
            <a:ext cx="2443573" cy="1025262"/>
            <a:chOff x="8874944" y="2116218"/>
            <a:chExt cx="2443573" cy="1025262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8874944" y="2116218"/>
              <a:ext cx="2443573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insertLogin</a:t>
              </a:r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9338645" y="2552173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회원가입 폼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57" name="직선 화살표 연결선 56"/>
          <p:cNvCxnSpPr>
            <a:stCxn id="48" idx="2"/>
            <a:endCxn id="53" idx="0"/>
          </p:cNvCxnSpPr>
          <p:nvPr/>
        </p:nvCxnSpPr>
        <p:spPr>
          <a:xfrm flipH="1">
            <a:off x="8100252" y="3406476"/>
            <a:ext cx="1936" cy="689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143100" y="5087561"/>
            <a:ext cx="1971312" cy="1037608"/>
            <a:chOff x="10064657" y="4976039"/>
            <a:chExt cx="1971312" cy="103760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0064657" y="4976039"/>
              <a:ext cx="1971312" cy="49659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logout.jsp</a:t>
              </a:r>
              <a:endParaRPr lang="ko-KR" altLang="en-US" sz="1400" b="1" dirty="0">
                <a:solidFill>
                  <a:srgbClr val="0000CC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0182784" y="5424340"/>
              <a:ext cx="1678049" cy="5893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로그 아웃</a:t>
              </a:r>
              <a:endParaRPr lang="ko-KR" altLang="en-US" sz="1800" b="1" dirty="0">
                <a:solidFill>
                  <a:srgbClr val="0000CC"/>
                </a:solidFill>
              </a:endParaRPr>
            </a:p>
          </p:txBody>
        </p:sp>
      </p:grpSp>
      <p:cxnSp>
        <p:nvCxnSpPr>
          <p:cNvPr id="61" name="직선 화살표 연결선 60"/>
          <p:cNvCxnSpPr>
            <a:stCxn id="53" idx="2"/>
            <a:endCxn id="60" idx="0"/>
          </p:cNvCxnSpPr>
          <p:nvPr/>
        </p:nvCxnSpPr>
        <p:spPr>
          <a:xfrm>
            <a:off x="8100252" y="4684891"/>
            <a:ext cx="0" cy="850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자유형 61"/>
          <p:cNvSpPr/>
          <p:nvPr/>
        </p:nvSpPr>
        <p:spPr>
          <a:xfrm>
            <a:off x="8929101" y="2762785"/>
            <a:ext cx="1570517" cy="401345"/>
          </a:xfrm>
          <a:custGeom>
            <a:avLst/>
            <a:gdLst>
              <a:gd name="connsiteX0" fmla="*/ 0 w 1874982"/>
              <a:gd name="connsiteY0" fmla="*/ 424873 h 443345"/>
              <a:gd name="connsiteX1" fmla="*/ 1874982 w 1874982"/>
              <a:gd name="connsiteY1" fmla="*/ 443345 h 443345"/>
              <a:gd name="connsiteX2" fmla="*/ 1865746 w 1874982"/>
              <a:gd name="connsiteY2" fmla="*/ 0 h 44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4982" h="443345">
                <a:moveTo>
                  <a:pt x="0" y="424873"/>
                </a:moveTo>
                <a:lnTo>
                  <a:pt x="1874982" y="443345"/>
                </a:lnTo>
                <a:lnTo>
                  <a:pt x="1865746" y="0"/>
                </a:ln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6816690" y="1906139"/>
            <a:ext cx="442568" cy="1181391"/>
          </a:xfrm>
          <a:custGeom>
            <a:avLst/>
            <a:gdLst>
              <a:gd name="connsiteX0" fmla="*/ 1025237 w 1025237"/>
              <a:gd name="connsiteY0" fmla="*/ 0 h 1422400"/>
              <a:gd name="connsiteX1" fmla="*/ 0 w 1025237"/>
              <a:gd name="connsiteY1" fmla="*/ 0 h 1422400"/>
              <a:gd name="connsiteX2" fmla="*/ 9237 w 1025237"/>
              <a:gd name="connsiteY2" fmla="*/ 1422400 h 1422400"/>
              <a:gd name="connsiteX3" fmla="*/ 969819 w 1025237"/>
              <a:gd name="connsiteY3" fmla="*/ 1413164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5237" h="1422400">
                <a:moveTo>
                  <a:pt x="1025237" y="0"/>
                </a:moveTo>
                <a:lnTo>
                  <a:pt x="0" y="0"/>
                </a:lnTo>
                <a:lnTo>
                  <a:pt x="9237" y="1422400"/>
                </a:lnTo>
                <a:lnTo>
                  <a:pt x="969819" y="1413164"/>
                </a:ln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 – </a:t>
            </a:r>
            <a:r>
              <a:rPr lang="ko-KR" altLang="en-US" dirty="0"/>
              <a:t>세션을 사용한 </a:t>
            </a:r>
            <a:r>
              <a:rPr lang="en-US" altLang="ko-KR" dirty="0"/>
              <a:t>DB </a:t>
            </a:r>
            <a:r>
              <a:rPr lang="ko-KR" altLang="en-US" dirty="0"/>
              <a:t>회원 인증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36286" y="1153053"/>
            <a:ext cx="8494713" cy="5544616"/>
          </a:xfrm>
          <a:prstGeom prst="rect">
            <a:avLst/>
          </a:prstGeom>
        </p:spPr>
        <p:txBody>
          <a:bodyPr vert="horz" lIns="0" tIns="45713" rIns="0" bIns="45713" rtlCol="0">
            <a:normAutofit/>
          </a:bodyPr>
          <a:lstStyle/>
          <a:p>
            <a:pPr marL="723900" lvl="1" indent="-266700">
              <a:buFont typeface="Wingdings" pitchFamily="2" charset="2"/>
              <a:buChar char="§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쿠키에서 실습한 내용으로 세션에 적용하기</a:t>
            </a:r>
            <a:endParaRPr lang="en-US" altLang="ko-KR" dirty="0"/>
          </a:p>
          <a:p>
            <a:pPr lvl="1"/>
            <a:r>
              <a:rPr lang="ko-KR" altLang="en-US" dirty="0"/>
              <a:t>각자의 </a:t>
            </a:r>
            <a:r>
              <a:rPr lang="en-US" altLang="ko-KR" dirty="0" err="1"/>
              <a:t>github</a:t>
            </a:r>
            <a:r>
              <a:rPr lang="ko-KR" altLang="en-US" dirty="0"/>
              <a:t>에 업로드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E8EB66-349D-4E47-9BF4-AA3DEE3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37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1E40A-7D61-4CE7-9FB3-F4A5BB9B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476672"/>
            <a:ext cx="7220990" cy="56852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201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74E54B-6E21-4F5B-869B-839A31C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38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A5315B-E388-4866-8F89-EB4800EA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548680"/>
            <a:ext cx="9984432" cy="50956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4407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AAC819-046E-4F0A-A013-D8EAFFBC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39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83968-33DD-422C-9F1E-FF2C4754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548680"/>
            <a:ext cx="6554115" cy="35819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9F6C53-7544-4149-869D-2A091445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437112"/>
            <a:ext cx="6649378" cy="149563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047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요청</a:t>
            </a:r>
            <a:r>
              <a:rPr lang="en-US" altLang="ko-KR" dirty="0"/>
              <a:t>(request)</a:t>
            </a:r>
            <a:r>
              <a:rPr lang="ko-KR" altLang="en-US" dirty="0"/>
              <a:t>의</a:t>
            </a:r>
            <a:r>
              <a:rPr lang="en-US" altLang="ko-KR" dirty="0"/>
              <a:t> HTTP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0250" y="1057835"/>
            <a:ext cx="10948358" cy="56119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웹 클라이언트는 미리 설정된 포트</a:t>
            </a:r>
            <a:r>
              <a:rPr lang="en-US" altLang="ko-KR" sz="2400" dirty="0"/>
              <a:t>(port)</a:t>
            </a:r>
            <a:r>
              <a:rPr lang="ko-KR" altLang="en-US" sz="2400" dirty="0"/>
              <a:t>로 연결 시도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연결되면 웹 클라이언트는 </a:t>
            </a:r>
            <a:r>
              <a:rPr lang="en-US" altLang="ko-KR" sz="2400" dirty="0"/>
              <a:t>HTTP</a:t>
            </a:r>
            <a:r>
              <a:rPr lang="ko-KR" altLang="en-US" sz="2400" dirty="0"/>
              <a:t>명령어</a:t>
            </a:r>
            <a:r>
              <a:rPr lang="en-US" altLang="ko-KR" sz="2400" dirty="0"/>
              <a:t>, </a:t>
            </a:r>
            <a:r>
              <a:rPr lang="ko-KR" altLang="en-US" sz="2400" dirty="0"/>
              <a:t>문서주소</a:t>
            </a:r>
            <a:r>
              <a:rPr lang="en-US" altLang="ko-KR" sz="2400" dirty="0"/>
              <a:t>, HTTP</a:t>
            </a:r>
            <a:r>
              <a:rPr lang="ko-KR" altLang="en-US" sz="2400" dirty="0"/>
              <a:t>버전 정보를 웹 서버에 전달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요청 라인 다음 줄에 헤더 정보</a:t>
            </a:r>
            <a:r>
              <a:rPr lang="en-US" altLang="ko-KR" sz="2400" dirty="0"/>
              <a:t>, </a:t>
            </a:r>
            <a:r>
              <a:rPr lang="ko-KR" altLang="en-US" sz="2400" dirty="0"/>
              <a:t>구성정보</a:t>
            </a:r>
            <a:r>
              <a:rPr lang="en-US" altLang="ko-KR" sz="2400" dirty="0"/>
              <a:t>, </a:t>
            </a:r>
            <a:r>
              <a:rPr lang="ko-KR" altLang="en-US" sz="2400" dirty="0"/>
              <a:t>받아들일 문서 포맷 등을 정보를 옵션으로 웹 서버에 전달</a:t>
            </a:r>
            <a:endParaRPr lang="en-US" altLang="ko-KR" sz="2400" dirty="0"/>
          </a:p>
          <a:p>
            <a:pPr lvl="1"/>
            <a:r>
              <a:rPr lang="ko-KR" altLang="en-US" sz="2000" dirty="0"/>
              <a:t>모든 헤더정보는 한 줄에 하나씩 기술되며 </a:t>
            </a:r>
            <a:r>
              <a:rPr lang="ko-KR" altLang="en-US" sz="2000" dirty="0" err="1"/>
              <a:t>헤더명과</a:t>
            </a:r>
            <a:r>
              <a:rPr lang="ko-KR" altLang="en-US" sz="2000" dirty="0"/>
              <a:t> 값</a:t>
            </a:r>
            <a:r>
              <a:rPr lang="en-US" altLang="ko-KR" sz="2000" dirty="0"/>
              <a:t>(key/value)</a:t>
            </a:r>
            <a:r>
              <a:rPr lang="ko-KR" altLang="en-US" sz="2000" dirty="0"/>
              <a:t>으로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끝에 공백라인을 추가해 헤더의 끝 표시</a:t>
            </a:r>
            <a:r>
              <a:rPr lang="en-US" altLang="ko-KR" sz="2000" dirty="0"/>
              <a:t>(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</a:rPr>
              <a:t>&lt;CRLF&gt;)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요청과 헤더정보를 보낸 다음 웹 클라이언트는 추가 정보를 보낼 수 있는데 보통 </a:t>
            </a:r>
            <a:r>
              <a:rPr lang="en-US" altLang="ko-KR" sz="2400" dirty="0"/>
              <a:t>POST </a:t>
            </a:r>
            <a:r>
              <a:rPr lang="ko-KR" altLang="en-US" sz="2400" dirty="0"/>
              <a:t>방법으로 웹 서버에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000101" y="5001861"/>
            <a:ext cx="7200800" cy="1631216"/>
          </a:xfrm>
          <a:prstGeom prst="rect">
            <a:avLst/>
          </a:prstGeom>
          <a:solidFill>
            <a:srgbClr val="D5FF81"/>
          </a:solidFill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&lt;method&gt;&lt;resource identifier&gt;&lt;HTTP version&gt;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[&lt;header&gt;:&lt;value&gt;]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……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[entity body]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18582" y="4950279"/>
            <a:ext cx="1267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요청라인</a:t>
            </a:r>
            <a:endParaRPr lang="en-US" altLang="ko-KR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686000" y="5218575"/>
            <a:ext cx="41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41995" y="5393849"/>
            <a:ext cx="1267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헤더</a:t>
            </a:r>
            <a:endParaRPr lang="en-US" altLang="ko-KR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709413" y="5558199"/>
            <a:ext cx="41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23838" y="6268742"/>
            <a:ext cx="2062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2000" dirty="0" err="1">
                <a:solidFill>
                  <a:srgbClr val="0000FF"/>
                </a:solidFill>
                <a:latin typeface="+mn-ea"/>
                <a:ea typeface="+mn-ea"/>
              </a:rPr>
              <a:t>엔티티</a:t>
            </a:r>
            <a:r>
              <a:rPr lang="ko-KR" altLang="en-US" sz="2000" dirty="0">
                <a:solidFill>
                  <a:srgbClr val="0000FF"/>
                </a:solidFill>
                <a:latin typeface="+mn-ea"/>
                <a:ea typeface="+mn-ea"/>
              </a:rPr>
              <a:t> 바디</a:t>
            </a:r>
            <a:endParaRPr lang="en-US" altLang="ko-KR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86000" y="6433092"/>
            <a:ext cx="41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36" y="110854"/>
            <a:ext cx="8928992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38919" y="6511063"/>
            <a:ext cx="453081" cy="365125"/>
          </a:xfrm>
        </p:spPr>
        <p:txBody>
          <a:bodyPr/>
          <a:lstStyle/>
          <a:p>
            <a:fld id="{6DEEAC69-6D97-43C5-B71B-2407BED487DE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603" y="1082485"/>
            <a:ext cx="8820472" cy="542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26611" y="1133227"/>
            <a:ext cx="7704856" cy="3600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26611" y="1525166"/>
            <a:ext cx="7704856" cy="15121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47492" y="1974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헤더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75483" y="1084635"/>
            <a:ext cx="2891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요청라인</a:t>
            </a:r>
            <a:r>
              <a:rPr lang="en-US" altLang="ko-KR" sz="1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(QueryString)</a:t>
            </a:r>
          </a:p>
          <a:p>
            <a:pPr lvl="0"/>
            <a:r>
              <a:rPr lang="ko-KR" altLang="en-US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key1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value1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key2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value</a:t>
            </a: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화살표 연결선 10"/>
          <p:cNvCxnSpPr>
            <a:endCxn id="6" idx="3"/>
          </p:cNvCxnSpPr>
          <p:nvPr/>
        </p:nvCxnSpPr>
        <p:spPr>
          <a:xfrm flipH="1" flipV="1">
            <a:off x="9131467" y="1313247"/>
            <a:ext cx="288032" cy="1324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9131467" y="2118575"/>
            <a:ext cx="288032" cy="1324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352" y="193517"/>
            <a:ext cx="7279173" cy="427872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POST </a:t>
            </a:r>
            <a:r>
              <a:rPr lang="ko-KR" altLang="en-US" b="1" dirty="0"/>
              <a:t>요청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49F2-3E04-4C67-A45A-2D7E4079E131}" type="slidenum">
              <a:rPr lang="en-US" altLang="ko-KR" smtClean="0"/>
              <a:pPr/>
              <a:t>6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472" y="836712"/>
            <a:ext cx="8280920" cy="58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343473" y="762853"/>
            <a:ext cx="7415153" cy="33876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3473" y="1122894"/>
            <a:ext cx="7415153" cy="176158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48329" y="15883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헤더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09614" y="7962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요청라인</a:t>
            </a:r>
            <a:endParaRPr lang="en-US" altLang="ko-KR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8832304" y="927020"/>
            <a:ext cx="288032" cy="1324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8832304" y="1732348"/>
            <a:ext cx="288032" cy="1324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368" y="3409317"/>
            <a:ext cx="228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key1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value1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key2</a:t>
            </a:r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value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14" idx="3"/>
          </p:cNvCxnSpPr>
          <p:nvPr/>
        </p:nvCxnSpPr>
        <p:spPr>
          <a:xfrm>
            <a:off x="1129353" y="3174293"/>
            <a:ext cx="21411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84BCFE-D105-41A7-97DE-4C920AABE2F4}"/>
              </a:ext>
            </a:extLst>
          </p:cNvPr>
          <p:cNvSpPr/>
          <p:nvPr/>
        </p:nvSpPr>
        <p:spPr>
          <a:xfrm>
            <a:off x="511876" y="3020404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r>
              <a:rPr lang="ko-KR" altLang="en-US" dirty="0"/>
              <a:t> 의</a:t>
            </a:r>
            <a:r>
              <a:rPr lang="en-US" altLang="ko-KR" dirty="0"/>
              <a:t> HTTP </a:t>
            </a:r>
            <a:r>
              <a:rPr lang="ko-KR" altLang="en-US" dirty="0"/>
              <a:t>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1424" y="1264637"/>
            <a:ext cx="10528798" cy="541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HTTP</a:t>
            </a:r>
            <a:r>
              <a:rPr lang="ko-KR" altLang="en-US" sz="2400" dirty="0"/>
              <a:t>버전</a:t>
            </a:r>
            <a:r>
              <a:rPr lang="en-US" altLang="ko-KR" sz="2400" dirty="0"/>
              <a:t>, </a:t>
            </a:r>
            <a:r>
              <a:rPr lang="ko-KR" altLang="en-US" sz="2400" dirty="0"/>
              <a:t>상태코드</a:t>
            </a:r>
            <a:r>
              <a:rPr lang="en-US" altLang="ko-KR" sz="2400" dirty="0"/>
              <a:t>, </a:t>
            </a:r>
            <a:r>
              <a:rPr lang="ko-KR" altLang="en-US" sz="2400" dirty="0"/>
              <a:t>설명으로 구성된 상태라인으로 응답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/>
              <a:t>상태코드는</a:t>
            </a:r>
            <a:r>
              <a:rPr lang="ko-KR" altLang="en-US" sz="2400" dirty="0"/>
              <a:t> 클라이언트의 요청에 따른 서버 결과를 표현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웹 서버는 자신과 요청된 문서에 대한 정보를 헤더를 통해 클라이언트에 전달</a:t>
            </a:r>
            <a:endParaRPr lang="en-US" altLang="ko-KR" sz="2400" dirty="0"/>
          </a:p>
          <a:p>
            <a:pPr lvl="1"/>
            <a:r>
              <a:rPr lang="ko-KR" altLang="en-US" sz="2000" dirty="0"/>
              <a:t>헤더 끝은 </a:t>
            </a:r>
            <a:r>
              <a:rPr lang="ko-KR" altLang="en-US" sz="2000" dirty="0" err="1"/>
              <a:t>공백라인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</a:rPr>
              <a:t> &lt;CRLF&gt; </a:t>
            </a:r>
            <a:r>
              <a:rPr lang="ko-KR" altLang="en-US" sz="2000" dirty="0"/>
              <a:t>로 표시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클라이언트의 요청이 성공적으로 수행되었다면 요청된 자료 전송</a:t>
            </a:r>
            <a:endParaRPr lang="en-US" altLang="ko-KR" sz="2400" dirty="0"/>
          </a:p>
          <a:p>
            <a:pPr lvl="1"/>
            <a:r>
              <a:rPr lang="ko-KR" altLang="en-US" sz="2000" dirty="0"/>
              <a:t>전송되는 자료는 파일 내용이거나 </a:t>
            </a:r>
            <a:r>
              <a:rPr lang="ko-KR" altLang="en-US" sz="2000" dirty="0" err="1"/>
              <a:t>서블릿</a:t>
            </a:r>
            <a:r>
              <a:rPr lang="en-US" altLang="ko-KR" sz="2000" dirty="0"/>
              <a:t>/JSP </a:t>
            </a:r>
            <a:r>
              <a:rPr lang="ko-KR" altLang="en-US" sz="2000" dirty="0"/>
              <a:t>프로그램의 응답이 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215682" y="4750112"/>
            <a:ext cx="6912767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&lt;HTTP version&gt;&lt;result code&gt;[&lt;explanation&gt;]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[&lt;header&gt;:&lt;value&gt;]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 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  <a:p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&lt;CRLF&gt;</a:t>
            </a: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[entity body]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36084" y="4673552"/>
            <a:ext cx="1267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2000" b="1" dirty="0" err="1">
                <a:solidFill>
                  <a:srgbClr val="0000FF"/>
                </a:solidFill>
                <a:latin typeface="+mn-ea"/>
                <a:ea typeface="+mn-ea"/>
              </a:rPr>
              <a:t>응답라인</a:t>
            </a:r>
            <a:endParaRPr lang="en-US" altLang="ko-KR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803502" y="4941848"/>
            <a:ext cx="41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559497" y="5117122"/>
            <a:ext cx="1267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r"/>
            <a:r>
              <a:rPr lang="ko-KR" altLang="en-US" sz="2000" b="1" dirty="0">
                <a:solidFill>
                  <a:srgbClr val="0000FF"/>
                </a:solidFill>
                <a:latin typeface="+mn-ea"/>
                <a:ea typeface="+mn-ea"/>
              </a:rPr>
              <a:t>헤더</a:t>
            </a:r>
            <a:endParaRPr lang="en-US" altLang="ko-KR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826915" y="5281472"/>
            <a:ext cx="412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27448" y="5906137"/>
            <a:ext cx="17281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ko-KR" altLang="en-US" sz="2000" b="1" err="1">
                <a:solidFill>
                  <a:srgbClr val="0000FF"/>
                </a:solidFill>
                <a:latin typeface="+mn-ea"/>
                <a:ea typeface="+mn-ea"/>
              </a:rPr>
              <a:t>엔티티</a:t>
            </a:r>
            <a:r>
              <a:rPr lang="ko-KR" altLang="en-US" sz="2000" b="1">
                <a:solidFill>
                  <a:srgbClr val="0000FF"/>
                </a:solidFill>
                <a:latin typeface="+mn-ea"/>
                <a:ea typeface="+mn-ea"/>
              </a:rPr>
              <a:t> 바디</a:t>
            </a:r>
            <a:endParaRPr lang="en-US" altLang="ko-KR" sz="2000" b="1">
              <a:solidFill>
                <a:srgbClr val="0000FF"/>
              </a:solidFill>
              <a:latin typeface="+mn-ea"/>
              <a:ea typeface="+mn-ea"/>
            </a:endParaRPr>
          </a:p>
          <a:p>
            <a:pPr marL="0" lvl="2"/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응답된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 html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포함</a:t>
            </a:r>
            <a:r>
              <a:rPr lang="en-US" altLang="ko-KR" sz="140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endParaRPr lang="en-US" altLang="ko-KR" sz="1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cxnSpLocks/>
            <a:stCxn id="10" idx="3"/>
          </p:cNvCxnSpPr>
          <p:nvPr/>
        </p:nvCxnSpPr>
        <p:spPr>
          <a:xfrm flipV="1">
            <a:off x="2855639" y="6156366"/>
            <a:ext cx="360041" cy="5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상태코드와 응답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AC69-6D97-43C5-B71B-2407BED487DE}" type="slidenum">
              <a:rPr lang="en-US" altLang="ko-KR" smtClean="0"/>
              <a:pPr/>
              <a:t>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74299"/>
              </p:ext>
            </p:extLst>
          </p:nvPr>
        </p:nvGraphicFramePr>
        <p:xfrm>
          <a:off x="1631504" y="1196752"/>
          <a:ext cx="79928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HTTP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상태코드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1xx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클라이언트로부터 일부분만 받았으니</a:t>
                      </a:r>
                    </a:p>
                    <a:p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나머지 요청정보를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2xx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에러 없이 전송함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3xx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경로변경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요청을 완전히 처리하기 위해 추가적 액션이 수행되어야 함을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4xx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클라이언트 에러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요청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실패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문법상</a:t>
                      </a:r>
                      <a:r>
                        <a:rPr lang="ko-KR" altLang="en-US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오류로 서버가 요청사항을 이해하지 못함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5xx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서버에러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정당한 요청을 서버가 처리하지 못함을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4665000"/>
            <a:ext cx="5040560" cy="207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9C08FF-B4FA-460D-9AFD-C3359C35BE33}"/>
              </a:ext>
            </a:extLst>
          </p:cNvPr>
          <p:cNvSpPr/>
          <p:nvPr/>
        </p:nvSpPr>
        <p:spPr>
          <a:xfrm>
            <a:off x="2711624" y="6021288"/>
            <a:ext cx="3384376" cy="57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9C4115-3952-43A1-A17E-3EBB3B4EF72E}"/>
              </a:ext>
            </a:extLst>
          </p:cNvPr>
          <p:cNvSpPr/>
          <p:nvPr/>
        </p:nvSpPr>
        <p:spPr>
          <a:xfrm>
            <a:off x="6083643" y="6092165"/>
            <a:ext cx="1728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ko-KR" altLang="en-US" sz="1400" b="1" err="1">
                <a:solidFill>
                  <a:srgbClr val="FF0000"/>
                </a:solidFill>
                <a:latin typeface="+mn-ea"/>
                <a:ea typeface="+mn-ea"/>
              </a:rPr>
              <a:t>엔티티</a:t>
            </a: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 바디</a:t>
            </a:r>
            <a:endParaRPr lang="en-US" altLang="ko-KR" sz="1400" b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98394-DB39-462F-8AAB-656E26F89150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908720"/>
            <a:ext cx="8743950" cy="5505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91344" y="188640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구글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개발자 도구 </a:t>
            </a:r>
            <a:r>
              <a:rPr lang="en-US" altLang="ko-KR" b="1" dirty="0">
                <a:latin typeface="+mn-ea"/>
                <a:ea typeface="+mn-ea"/>
              </a:rPr>
              <a:t>(F12 </a:t>
            </a:r>
            <a:r>
              <a:rPr lang="ko-KR" altLang="en-US" b="1" dirty="0">
                <a:latin typeface="+mn-ea"/>
                <a:ea typeface="+mn-ea"/>
              </a:rPr>
              <a:t>또는 </a:t>
            </a:r>
            <a:r>
              <a:rPr lang="en-US" altLang="ko-KR" b="1" dirty="0" err="1">
                <a:latin typeface="+mn-ea"/>
                <a:ea typeface="+mn-ea"/>
              </a:rPr>
              <a:t>Ctrl+Shift+</a:t>
            </a:r>
            <a:r>
              <a:rPr lang="en-US" altLang="ko-KR" b="1" err="1">
                <a:latin typeface="+mn-ea"/>
                <a:ea typeface="+mn-ea"/>
              </a:rPr>
              <a:t>i</a:t>
            </a:r>
            <a:r>
              <a:rPr lang="en-US" altLang="ko-KR" b="1">
                <a:latin typeface="+mn-ea"/>
                <a:ea typeface="+mn-ea"/>
              </a:rPr>
              <a:t>) </a:t>
            </a:r>
            <a:r>
              <a:rPr lang="ko-KR" altLang="en-US" b="1">
                <a:latin typeface="+mn-ea"/>
                <a:ea typeface="+mn-ea"/>
              </a:rPr>
              <a:t>살펴보기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757361"/>
      </p:ext>
    </p:extLst>
  </p:cSld>
  <p:clrMapOvr>
    <a:masterClrMapping/>
  </p:clrMapOvr>
</p:sld>
</file>

<file path=ppt/theme/theme1.xml><?xml version="1.0" encoding="utf-8"?>
<a:theme xmlns:a="http://schemas.openxmlformats.org/drawingml/2006/main" name="서식파일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B739506F-A1DA-4F98-8C97-E2A72A993536}" vid="{302649D4-8D13-47D6-9C1B-4C0F74D8516D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</Template>
  <TotalTime>9230</TotalTime>
  <Words>1928</Words>
  <Application>Microsoft Office PowerPoint</Application>
  <PresentationFormat>와이드스크린</PresentationFormat>
  <Paragraphs>415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39</vt:i4>
      </vt:variant>
    </vt:vector>
  </HeadingPairs>
  <TitlesOfParts>
    <vt:vector size="55" baseType="lpstr">
      <vt:lpstr>HY견고딕</vt:lpstr>
      <vt:lpstr>HY울릉도B</vt:lpstr>
      <vt:lpstr>굴림</vt:lpstr>
      <vt:lpstr>나눔고딕</vt:lpstr>
      <vt:lpstr>나눔손글씨 펜</vt:lpstr>
      <vt:lpstr>다음_SemiBold</vt:lpstr>
      <vt:lpstr>맑은 고딕</vt:lpstr>
      <vt:lpstr>한컴바탕</vt:lpstr>
      <vt:lpstr>Arial</vt:lpstr>
      <vt:lpstr>Euphemia</vt:lpstr>
      <vt:lpstr>Wingdings</vt:lpstr>
      <vt:lpstr>서식파일</vt:lpstr>
      <vt:lpstr>디자인 사용자 지정</vt:lpstr>
      <vt:lpstr>1_디자인 사용자 지정</vt:lpstr>
      <vt:lpstr>2_디자인 사용자 지정</vt:lpstr>
      <vt:lpstr>2020-1</vt:lpstr>
      <vt:lpstr>8장 쿠키, 세션과 로그인 </vt:lpstr>
      <vt:lpstr>이장의 목차</vt:lpstr>
      <vt:lpstr>HTTP란? </vt:lpstr>
      <vt:lpstr>요청(request)의 HTTP 포맷</vt:lpstr>
      <vt:lpstr>GET 요청 방식</vt:lpstr>
      <vt:lpstr>POST 요청 방식</vt:lpstr>
      <vt:lpstr>응답(Response) 의 HTTP 포맷</vt:lpstr>
      <vt:lpstr>상태코드와 응답 예</vt:lpstr>
      <vt:lpstr>PowerPoint 프레젠테이션</vt:lpstr>
      <vt:lpstr>HTTP 특성</vt:lpstr>
      <vt:lpstr>HTTP의 비연결성의 장단점</vt:lpstr>
      <vt:lpstr>[참조] hidden form</vt:lpstr>
      <vt:lpstr>쿠키와 세션 비교</vt:lpstr>
      <vt:lpstr>1. 쿠키(Cookie)</vt:lpstr>
      <vt:lpstr>1.쿠키(Cookie)</vt:lpstr>
      <vt:lpstr>쿠키 관련 메소드</vt:lpstr>
      <vt:lpstr>1.쿠키(Cookie)</vt:lpstr>
      <vt:lpstr>쿠키 저장 장소</vt:lpstr>
      <vt:lpstr>1.쿠키(Cookie)</vt:lpstr>
      <vt:lpstr>1.쿠키(Cookie)</vt:lpstr>
      <vt:lpstr>실습1 – 쿠키에 속성을 쓰고 읽기</vt:lpstr>
      <vt:lpstr>실습1 – 쿠키에 속성을 쓰고 읽기</vt:lpstr>
      <vt:lpstr>실습1 – 쿠키에 속성을 쓰고 읽기</vt:lpstr>
      <vt:lpstr>실습2 – 쿠키를 사용한 DB 회원 인증</vt:lpstr>
      <vt:lpstr>실습2</vt:lpstr>
      <vt:lpstr>PowerPoint 프레젠테이션</vt:lpstr>
      <vt:lpstr>로그인 폼</vt:lpstr>
      <vt:lpstr>쿠키 저장</vt:lpstr>
      <vt:lpstr>쿠키 읽어오기</vt:lpstr>
      <vt:lpstr>쿠키 무효화 </vt:lpstr>
      <vt:lpstr>2.세션(Session)</vt:lpstr>
      <vt:lpstr>2.세션(Session)</vt:lpstr>
      <vt:lpstr>2.세션(Session)</vt:lpstr>
      <vt:lpstr>2.세션(Session)</vt:lpstr>
      <vt:lpstr>실습 3– 세션을 사용한 DB 회원 인증</vt:lpstr>
      <vt:lpstr>과제 – 세션을 사용한 DB 회원 인증</vt:lpstr>
      <vt:lpstr>PowerPoint 프레젠테이션</vt:lpstr>
      <vt:lpstr>PowerPoint 프레젠테이션</vt:lpstr>
      <vt:lpstr>PowerPoint 프레젠테이션</vt:lpstr>
    </vt:vector>
  </TitlesOfParts>
  <Company>KKK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JSP개발환경설정</dc:title>
  <dc:creator>KIM</dc:creator>
  <cp:lastModifiedBy>jinso</cp:lastModifiedBy>
  <cp:revision>194</cp:revision>
  <dcterms:created xsi:type="dcterms:W3CDTF">2008-02-15T04:11:26Z</dcterms:created>
  <dcterms:modified xsi:type="dcterms:W3CDTF">2025-04-01T15:12:10Z</dcterms:modified>
</cp:coreProperties>
</file>