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23"/>
  </p:notesMasterIdLst>
  <p:sldIdLst>
    <p:sldId id="256" r:id="rId2"/>
    <p:sldId id="330" r:id="rId3"/>
    <p:sldId id="458" r:id="rId4"/>
    <p:sldId id="420" r:id="rId5"/>
    <p:sldId id="425" r:id="rId6"/>
    <p:sldId id="438" r:id="rId7"/>
    <p:sldId id="419" r:id="rId8"/>
    <p:sldId id="439" r:id="rId9"/>
    <p:sldId id="427" r:id="rId10"/>
    <p:sldId id="428" r:id="rId11"/>
    <p:sldId id="461" r:id="rId12"/>
    <p:sldId id="429" r:id="rId13"/>
    <p:sldId id="431" r:id="rId14"/>
    <p:sldId id="430" r:id="rId15"/>
    <p:sldId id="433" r:id="rId16"/>
    <p:sldId id="434" r:id="rId17"/>
    <p:sldId id="435" r:id="rId18"/>
    <p:sldId id="422" r:id="rId19"/>
    <p:sldId id="436" r:id="rId20"/>
    <p:sldId id="437" r:id="rId21"/>
    <p:sldId id="46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6" d="100"/>
          <a:sy n="86" d="100"/>
        </p:scale>
        <p:origin x="51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9FBD-3183-4611-BB3C-2548B8991953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19F21-93F6-4805-B68F-A74160CF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0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93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63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382" y="97967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9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46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3578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1451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19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40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84298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82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9336" y="116632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3352" y="1036419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46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m/signin?actionUrl=https://medium.com/_/vote/p/ea11a337945f&amp;operation=register&amp;redirect=https://medium.com/@js230023/jasper%EC%99%80-catalina-ea11a337945f&amp;source=post_actions_footer-----ea11a337945f---------------------clap_footer-----------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dk.java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01. JSP </a:t>
            </a:r>
            <a:r>
              <a:rPr lang="ko-KR" altLang="en-US" dirty="0"/>
              <a:t>프로그램의 동작 원리와 실행 환경 구축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15580" y="4005064"/>
            <a:ext cx="7560840" cy="1728192"/>
          </a:xfrm>
        </p:spPr>
        <p:txBody>
          <a:bodyPr/>
          <a:lstStyle/>
          <a:p>
            <a:r>
              <a:rPr lang="ko-KR" altLang="en-US" dirty="0"/>
              <a:t>컴퓨터정보과</a:t>
            </a:r>
            <a:endParaRPr lang="en-US" altLang="ko-KR" dirty="0"/>
          </a:p>
          <a:p>
            <a:r>
              <a:rPr lang="ko-KR" altLang="en-US" dirty="0"/>
              <a:t>김진숙</a:t>
            </a:r>
          </a:p>
        </p:txBody>
      </p:sp>
    </p:spTree>
    <p:extLst>
      <p:ext uri="{BB962C8B-B14F-4D97-AF65-F5344CB8AC3E}">
        <p14:creationId xmlns:p14="http://schemas.microsoft.com/office/powerpoint/2010/main" val="153827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2B4E234-2AC7-4C0A-9800-CA8A4930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235" y="4047953"/>
            <a:ext cx="5142821" cy="2653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9C5763-4C7F-4936-9EF6-806566D31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72" y="1772816"/>
            <a:ext cx="4946410" cy="35468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7364FE-42E1-44EB-81C9-C3DD2B5597DB}"/>
              </a:ext>
            </a:extLst>
          </p:cNvPr>
          <p:cNvCxnSpPr>
            <a:cxnSpLocks/>
          </p:cNvCxnSpPr>
          <p:nvPr/>
        </p:nvCxnSpPr>
        <p:spPr>
          <a:xfrm>
            <a:off x="2207568" y="3068960"/>
            <a:ext cx="0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B154B3D-DF1A-49D2-931F-7F5967D77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504" y="744372"/>
            <a:ext cx="5142821" cy="31194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BCEA1F-6FF4-442F-9984-983089D46082}"/>
              </a:ext>
            </a:extLst>
          </p:cNvPr>
          <p:cNvCxnSpPr>
            <a:cxnSpLocks/>
          </p:cNvCxnSpPr>
          <p:nvPr/>
        </p:nvCxnSpPr>
        <p:spPr>
          <a:xfrm flipH="1">
            <a:off x="6144764" y="3609020"/>
            <a:ext cx="2392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FEAE96-5644-406C-AA45-A1B6F84E4A56}"/>
              </a:ext>
            </a:extLst>
          </p:cNvPr>
          <p:cNvCxnSpPr>
            <a:cxnSpLocks/>
          </p:cNvCxnSpPr>
          <p:nvPr/>
        </p:nvCxnSpPr>
        <p:spPr>
          <a:xfrm>
            <a:off x="8548124" y="4141285"/>
            <a:ext cx="0" cy="2238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85DADA-85D2-4200-A19B-F96A28CA9D73}"/>
              </a:ext>
            </a:extLst>
          </p:cNvPr>
          <p:cNvSpPr/>
          <p:nvPr/>
        </p:nvSpPr>
        <p:spPr>
          <a:xfrm>
            <a:off x="5951984" y="4084911"/>
            <a:ext cx="1840418" cy="301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611AF4-C8D6-44E0-A997-BAA5E98D4E7F}"/>
              </a:ext>
            </a:extLst>
          </p:cNvPr>
          <p:cNvCxnSpPr>
            <a:cxnSpLocks/>
          </p:cNvCxnSpPr>
          <p:nvPr/>
        </p:nvCxnSpPr>
        <p:spPr>
          <a:xfrm>
            <a:off x="6983572" y="3863788"/>
            <a:ext cx="0" cy="215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366967-9AC3-4841-8B4F-F64E5ABB0201}"/>
              </a:ext>
            </a:extLst>
          </p:cNvPr>
          <p:cNvSpPr/>
          <p:nvPr/>
        </p:nvSpPr>
        <p:spPr>
          <a:xfrm>
            <a:off x="1447353" y="6131706"/>
            <a:ext cx="419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openjdk-17.0.2_windows-x64_bin.zip</a:t>
            </a:r>
          </a:p>
        </p:txBody>
      </p:sp>
    </p:spTree>
    <p:extLst>
      <p:ext uri="{BB962C8B-B14F-4D97-AF65-F5344CB8AC3E}">
        <p14:creationId xmlns:p14="http://schemas.microsoft.com/office/powerpoint/2010/main" val="241941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366967-9AC3-4841-8B4F-F64E5ABB0201}"/>
              </a:ext>
            </a:extLst>
          </p:cNvPr>
          <p:cNvSpPr/>
          <p:nvPr/>
        </p:nvSpPr>
        <p:spPr>
          <a:xfrm>
            <a:off x="7447316" y="5157499"/>
            <a:ext cx="419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openjdk-17.0.2_windows-x64_bin.zip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2DDC8E-CD5C-4616-AD31-A8E385066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1" y="1670274"/>
            <a:ext cx="3452178" cy="2896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B8B4A38-5872-4A5E-BFB7-1A479F54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818" y="1666233"/>
            <a:ext cx="3341776" cy="3021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325BD1-3C64-47F2-AFFD-50A9C1D59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686" y="1646310"/>
            <a:ext cx="3931295" cy="30668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7364FE-42E1-44EB-81C9-C3DD2B5597DB}"/>
              </a:ext>
            </a:extLst>
          </p:cNvPr>
          <p:cNvCxnSpPr>
            <a:cxnSpLocks/>
          </p:cNvCxnSpPr>
          <p:nvPr/>
        </p:nvCxnSpPr>
        <p:spPr>
          <a:xfrm>
            <a:off x="1847528" y="2902409"/>
            <a:ext cx="0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BCEA1F-6FF4-442F-9984-983089D46082}"/>
              </a:ext>
            </a:extLst>
          </p:cNvPr>
          <p:cNvCxnSpPr>
            <a:cxnSpLocks/>
          </p:cNvCxnSpPr>
          <p:nvPr/>
        </p:nvCxnSpPr>
        <p:spPr>
          <a:xfrm flipH="1">
            <a:off x="4223792" y="4489366"/>
            <a:ext cx="2392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FEAE96-5644-406C-AA45-A1B6F84E4A56}"/>
              </a:ext>
            </a:extLst>
          </p:cNvPr>
          <p:cNvCxnSpPr>
            <a:cxnSpLocks/>
          </p:cNvCxnSpPr>
          <p:nvPr/>
        </p:nvCxnSpPr>
        <p:spPr>
          <a:xfrm>
            <a:off x="10022011" y="1706070"/>
            <a:ext cx="0" cy="2238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85DADA-85D2-4200-A19B-F96A28CA9D73}"/>
              </a:ext>
            </a:extLst>
          </p:cNvPr>
          <p:cNvSpPr/>
          <p:nvPr/>
        </p:nvSpPr>
        <p:spPr>
          <a:xfrm>
            <a:off x="8624123" y="1910820"/>
            <a:ext cx="2333991" cy="190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10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드라이브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D </a:t>
            </a:r>
            <a:r>
              <a:rPr lang="ko-KR" altLang="en-US" dirty="0"/>
              <a:t>드라이브</a:t>
            </a:r>
            <a:r>
              <a:rPr lang="en-US" altLang="ko-KR" dirty="0"/>
              <a:t>) </a:t>
            </a:r>
            <a:r>
              <a:rPr lang="ko-KR" altLang="en-US" dirty="0"/>
              <a:t>루트에 </a:t>
            </a:r>
            <a:r>
              <a:rPr lang="en-US" altLang="ko-KR" dirty="0"/>
              <a:t>JSP </a:t>
            </a:r>
            <a:r>
              <a:rPr lang="ko-KR" altLang="en-US" dirty="0"/>
              <a:t>폴더를 생성</a:t>
            </a:r>
            <a:endParaRPr lang="en-US" altLang="ko-KR" dirty="0"/>
          </a:p>
          <a:p>
            <a:pPr lvl="2"/>
            <a:r>
              <a:rPr lang="ko-KR" altLang="en-US" dirty="0"/>
              <a:t>이곳에 </a:t>
            </a:r>
            <a:r>
              <a:rPr lang="en-US" altLang="ko-KR" dirty="0"/>
              <a:t>JSP </a:t>
            </a:r>
            <a:r>
              <a:rPr lang="ko-KR" altLang="en-US" dirty="0"/>
              <a:t>관련 프로그램들을 설치할 것임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폴더에 </a:t>
            </a:r>
            <a:r>
              <a:rPr lang="en-US" altLang="ko-KR" dirty="0"/>
              <a:t>JDK </a:t>
            </a:r>
            <a:r>
              <a:rPr lang="ko-KR" altLang="en-US" dirty="0"/>
              <a:t>압축 파일 해제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169" name="_x98750248" descr="EMB0001735052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852936"/>
            <a:ext cx="3744416" cy="36267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56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환경변수 설정 </a:t>
            </a:r>
            <a:r>
              <a:rPr lang="en-US" altLang="ko-KR" dirty="0"/>
              <a:t>: </a:t>
            </a:r>
            <a:r>
              <a:rPr lang="ko-KR" altLang="en-US" dirty="0"/>
              <a:t>두 가지 작업을 할 것임</a:t>
            </a:r>
            <a:endParaRPr lang="en-US" altLang="ko-KR" dirty="0"/>
          </a:p>
          <a:p>
            <a:pPr lvl="2" fontAlgn="base"/>
            <a:r>
              <a:rPr lang="ko-KR" altLang="en-US" dirty="0"/>
              <a:t>환경 변수 </a:t>
            </a:r>
            <a:r>
              <a:rPr lang="en-US" altLang="ko-KR" b="1" dirty="0">
                <a:solidFill>
                  <a:srgbClr val="0000CC"/>
                </a:solidFill>
              </a:rPr>
              <a:t>JAVA_HOME</a:t>
            </a:r>
            <a:r>
              <a:rPr lang="ko-KR" altLang="en-US" dirty="0"/>
              <a:t>을 새로 만들어 </a:t>
            </a:r>
            <a:r>
              <a:rPr lang="en-US" altLang="ko-KR" dirty="0"/>
              <a:t>JDK </a:t>
            </a:r>
            <a:r>
              <a:rPr lang="ko-KR" altLang="en-US" dirty="0"/>
              <a:t>폴더로 설정</a:t>
            </a:r>
          </a:p>
          <a:p>
            <a:pPr lvl="2" fontAlgn="base"/>
            <a:r>
              <a:rPr lang="en-US" altLang="ko-KR" b="1" dirty="0">
                <a:solidFill>
                  <a:srgbClr val="0000CC"/>
                </a:solidFill>
              </a:rPr>
              <a:t>Path</a:t>
            </a:r>
            <a:r>
              <a:rPr lang="en-US" altLang="ko-KR" dirty="0"/>
              <a:t> </a:t>
            </a:r>
            <a:r>
              <a:rPr lang="ko-KR" altLang="en-US" dirty="0"/>
              <a:t>환경 변수에 </a:t>
            </a:r>
            <a:r>
              <a:rPr lang="en-US" altLang="ko-KR" dirty="0"/>
              <a:t>JDK </a:t>
            </a:r>
            <a:r>
              <a:rPr lang="ko-KR" altLang="en-US" dirty="0"/>
              <a:t>폴더 아래 있는 </a:t>
            </a:r>
            <a:r>
              <a:rPr lang="en-US" altLang="ko-KR" dirty="0"/>
              <a:t>bin </a:t>
            </a:r>
            <a:r>
              <a:rPr lang="ko-KR" altLang="en-US" dirty="0"/>
              <a:t>폴더를 추가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_x328223544" descr="EMB0001735052f2">
            <a:extLst>
              <a:ext uri="{FF2B5EF4-FFF2-40B4-BE49-F238E27FC236}">
                <a16:creationId xmlns:a16="http://schemas.microsoft.com/office/drawing/2014/main" id="{BD5BEB37-6FCE-4B4A-BB41-D7832AB3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844033"/>
            <a:ext cx="3895157" cy="30250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328222752" descr="EMB0001735052f3">
            <a:extLst>
              <a:ext uri="{FF2B5EF4-FFF2-40B4-BE49-F238E27FC236}">
                <a16:creationId xmlns:a16="http://schemas.microsoft.com/office/drawing/2014/main" id="{15301AFE-0B7F-4561-B9F2-33D6E648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370" y="2841936"/>
            <a:ext cx="4275729" cy="38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9B9B47-19D9-40FA-82AD-01AF507AE50D}"/>
              </a:ext>
            </a:extLst>
          </p:cNvPr>
          <p:cNvSpPr/>
          <p:nvPr/>
        </p:nvSpPr>
        <p:spPr>
          <a:xfrm>
            <a:off x="2350944" y="5366529"/>
            <a:ext cx="2592928" cy="28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 fontAlgn="base"/>
            <a:r>
              <a:rPr lang="ko-KR" altLang="en-US" dirty="0"/>
              <a:t>환경 변수 </a:t>
            </a:r>
            <a:r>
              <a:rPr lang="en-US" altLang="ko-KR" b="1" dirty="0"/>
              <a:t>JAVA_HOME</a:t>
            </a:r>
            <a:r>
              <a:rPr lang="ko-KR" altLang="en-US" dirty="0"/>
              <a:t>을 새로 만들어 </a:t>
            </a:r>
            <a:r>
              <a:rPr lang="en-US" altLang="ko-KR" dirty="0"/>
              <a:t>JDK </a:t>
            </a:r>
            <a:r>
              <a:rPr lang="ko-KR" altLang="en-US" dirty="0"/>
              <a:t>폴더로 설정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9221" name="_x328222320" descr="EMB0001735052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" y="1988840"/>
            <a:ext cx="4608512" cy="43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_x329537032" descr="EMB0001735052f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68" y="1887058"/>
            <a:ext cx="5688632" cy="475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6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b="1" dirty="0"/>
              <a:t>Path</a:t>
            </a:r>
            <a:r>
              <a:rPr lang="en-US" altLang="ko-KR" dirty="0"/>
              <a:t> </a:t>
            </a:r>
            <a:r>
              <a:rPr lang="ko-KR" altLang="en-US" dirty="0"/>
              <a:t>환경 변수에 </a:t>
            </a:r>
            <a:r>
              <a:rPr lang="en-US" altLang="ko-KR" dirty="0"/>
              <a:t>JDK </a:t>
            </a:r>
            <a:r>
              <a:rPr lang="ko-KR" altLang="en-US" dirty="0"/>
              <a:t>폴더 아래 있는 </a:t>
            </a:r>
            <a:r>
              <a:rPr lang="en-US" altLang="ko-KR" dirty="0"/>
              <a:t>bin </a:t>
            </a:r>
            <a:r>
              <a:rPr lang="ko-KR" altLang="en-US" dirty="0"/>
              <a:t>폴더를 추가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11265" name="_x329536672" descr="EMB0001735052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064389"/>
            <a:ext cx="4841685" cy="457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329536456" descr="EMB0001735052f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55004"/>
            <a:ext cx="4812878" cy="46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561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톰캣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사이트 </a:t>
            </a:r>
            <a:r>
              <a:rPr lang="en-US" altLang="ko-KR" dirty="0"/>
              <a:t>http://tomcat.apache.org/ </a:t>
            </a:r>
            <a:r>
              <a:rPr lang="ko-KR" altLang="en-US" dirty="0"/>
              <a:t>에서 압축 파일 다운로드하여 압축 해제</a:t>
            </a:r>
            <a:endParaRPr lang="en-US" altLang="ko-KR" dirty="0"/>
          </a:p>
          <a:p>
            <a:pPr lvl="2"/>
            <a:r>
              <a:rPr lang="ko-KR" altLang="en-US" dirty="0"/>
              <a:t>개발용 </a:t>
            </a:r>
            <a:r>
              <a:rPr lang="ko-KR" altLang="en-US" dirty="0" err="1"/>
              <a:t>톰캣</a:t>
            </a:r>
            <a:r>
              <a:rPr lang="ko-KR" altLang="en-US" dirty="0"/>
              <a:t> 버전 </a:t>
            </a:r>
            <a:r>
              <a:rPr lang="en-US" altLang="ko-KR" dirty="0"/>
              <a:t>: apache-tomcat-9.0.58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AutoShape 4" descr="PIC592"/>
          <p:cNvSpPr>
            <a:spLocks noChangeAspect="1" noChangeArrowheads="1"/>
          </p:cNvSpPr>
          <p:nvPr/>
        </p:nvSpPr>
        <p:spPr bwMode="auto">
          <a:xfrm>
            <a:off x="5943600" y="3525693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8" name="AutoShape 5" descr="PIC594"/>
          <p:cNvSpPr>
            <a:spLocks noChangeAspect="1" noChangeArrowheads="1"/>
          </p:cNvSpPr>
          <p:nvPr/>
        </p:nvSpPr>
        <p:spPr bwMode="auto">
          <a:xfrm>
            <a:off x="5943600" y="3525693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" descr="PIC596"/>
          <p:cNvSpPr>
            <a:spLocks noChangeAspect="1" noChangeArrowheads="1"/>
          </p:cNvSpPr>
          <p:nvPr/>
        </p:nvSpPr>
        <p:spPr bwMode="auto">
          <a:xfrm>
            <a:off x="5943600" y="3525693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10" name="AutoShape 7" descr="PIC598"/>
          <p:cNvSpPr>
            <a:spLocks noChangeAspect="1" noChangeArrowheads="1"/>
          </p:cNvSpPr>
          <p:nvPr/>
        </p:nvSpPr>
        <p:spPr bwMode="auto">
          <a:xfrm>
            <a:off x="5943600" y="3525693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2491262"/>
            <a:ext cx="6408712" cy="425010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40936" y="6019789"/>
            <a:ext cx="2304256" cy="1588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11624" y="3680912"/>
            <a:ext cx="1008112" cy="149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40936" y="5808701"/>
            <a:ext cx="1728192" cy="204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88922" y="5436530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</a:rPr>
              <a:t>개발용 </a:t>
            </a:r>
            <a:r>
              <a:rPr lang="ko-KR" altLang="en-US" sz="1100" dirty="0" err="1">
                <a:solidFill>
                  <a:srgbClr val="FF0000"/>
                </a:solidFill>
                <a:latin typeface="+mn-ea"/>
                <a:ea typeface="+mn-ea"/>
              </a:rPr>
              <a:t>톰캣</a:t>
            </a:r>
            <a:endParaRPr lang="ko-KR" altLang="en-US" sz="11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6" name="직선 화살표 연결선 15"/>
          <p:cNvCxnSpPr>
            <a:cxnSpLocks/>
          </p:cNvCxnSpPr>
          <p:nvPr/>
        </p:nvCxnSpPr>
        <p:spPr>
          <a:xfrm>
            <a:off x="5853104" y="5587076"/>
            <a:ext cx="0" cy="212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24490" y="6384767"/>
            <a:ext cx="1401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</a:rPr>
              <a:t>웹 서비스용 </a:t>
            </a:r>
            <a:r>
              <a:rPr lang="ko-KR" altLang="en-US" sz="1100" dirty="0" err="1">
                <a:solidFill>
                  <a:srgbClr val="FF0000"/>
                </a:solidFill>
                <a:latin typeface="+mn-ea"/>
                <a:ea typeface="+mn-ea"/>
              </a:rPr>
              <a:t>톰캣</a:t>
            </a:r>
            <a:endParaRPr lang="ko-KR" altLang="en-US" sz="11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>
          <a:xfrm flipH="1" flipV="1">
            <a:off x="6645192" y="6178647"/>
            <a:ext cx="180204" cy="206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4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톰캣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톰캣</a:t>
            </a:r>
            <a:r>
              <a:rPr lang="ko-KR" altLang="en-US" dirty="0"/>
              <a:t> 설치 후 폴더 구조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3313" name="_x98756080" descr="EMB0001735052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276873"/>
            <a:ext cx="3024336" cy="351994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944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1.3 </a:t>
            </a:r>
            <a:r>
              <a:rPr lang="ko-KR" altLang="en-US" dirty="0"/>
              <a:t>실행 환경 테스트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프로그램 입력 및 저장 </a:t>
            </a:r>
            <a:endParaRPr lang="en-US" altLang="ko-KR" dirty="0"/>
          </a:p>
          <a:p>
            <a:pPr lvl="1"/>
            <a:r>
              <a:rPr lang="ko-KR" altLang="en-US" dirty="0"/>
              <a:t>아래 프로그램</a:t>
            </a:r>
            <a:r>
              <a:rPr lang="en-US" altLang="ko-KR" dirty="0"/>
              <a:t>을 </a:t>
            </a:r>
            <a:r>
              <a:rPr lang="ko-KR" altLang="en-US" dirty="0"/>
              <a:t>입력하고 </a:t>
            </a:r>
            <a:r>
              <a:rPr lang="en-US" altLang="ko-KR" dirty="0"/>
              <a:t>1-1.jsp라는 </a:t>
            </a:r>
            <a:r>
              <a:rPr lang="en-US" altLang="ko-KR" dirty="0" err="1"/>
              <a:t>이름으로</a:t>
            </a:r>
            <a:r>
              <a:rPr lang="en-US" altLang="ko-KR" dirty="0"/>
              <a:t> </a:t>
            </a:r>
            <a:r>
              <a:rPr lang="en-US" altLang="ko-KR" dirty="0" err="1"/>
              <a:t>저장</a:t>
            </a:r>
            <a:endParaRPr lang="en-US" altLang="ko-KR" dirty="0"/>
          </a:p>
          <a:p>
            <a:pPr lvl="1"/>
            <a:r>
              <a:rPr lang="en-US" altLang="ko-KR" dirty="0" err="1"/>
              <a:t>반드시</a:t>
            </a:r>
            <a:r>
              <a:rPr lang="en-US" altLang="ko-KR" dirty="0"/>
              <a:t> C:\jsp</a:t>
            </a:r>
            <a:r>
              <a:rPr lang="en-US" altLang="ko-KR"/>
              <a:t>\apache-tomcat-9.0.86\</a:t>
            </a:r>
            <a:r>
              <a:rPr lang="en-US" altLang="ko-KR" dirty="0"/>
              <a:t>webapps\ROOT에 </a:t>
            </a:r>
            <a:r>
              <a:rPr lang="en-US" altLang="ko-KR" dirty="0" err="1"/>
              <a:t>저장</a:t>
            </a:r>
            <a:r>
              <a:rPr lang="ko-KR" altLang="en-US" dirty="0"/>
              <a:t>할 것</a:t>
            </a:r>
            <a:endParaRPr lang="en-US" altLang="ko-KR" dirty="0"/>
          </a:p>
          <a:p>
            <a:pPr lvl="2"/>
            <a:r>
              <a:rPr lang="en-US" altLang="ko-KR" dirty="0" err="1"/>
              <a:t>다른</a:t>
            </a:r>
            <a:r>
              <a:rPr lang="en-US" altLang="ko-KR" dirty="0"/>
              <a:t> </a:t>
            </a:r>
            <a:r>
              <a:rPr lang="en-US" altLang="ko-KR" dirty="0" err="1"/>
              <a:t>폴더에</a:t>
            </a:r>
            <a:r>
              <a:rPr lang="en-US" altLang="ko-KR" dirty="0"/>
              <a:t> 이 </a:t>
            </a:r>
            <a:r>
              <a:rPr lang="en-US" altLang="ko-KR" dirty="0" err="1"/>
              <a:t>파일을</a:t>
            </a:r>
            <a:r>
              <a:rPr lang="en-US" altLang="ko-KR" dirty="0"/>
              <a:t> </a:t>
            </a:r>
            <a:r>
              <a:rPr lang="en-US" altLang="ko-KR" dirty="0" err="1"/>
              <a:t>저장하면</a:t>
            </a:r>
            <a:r>
              <a:rPr lang="en-US" altLang="ko-KR" dirty="0"/>
              <a:t> </a:t>
            </a:r>
            <a:r>
              <a:rPr lang="en-US" altLang="ko-KR" dirty="0" err="1"/>
              <a:t>톰캣이</a:t>
            </a:r>
            <a:r>
              <a:rPr lang="en-US" altLang="ko-KR" dirty="0"/>
              <a:t> </a:t>
            </a:r>
            <a:r>
              <a:rPr lang="en-US" altLang="ko-KR" dirty="0" err="1"/>
              <a:t>찾지</a:t>
            </a:r>
            <a:r>
              <a:rPr lang="en-US" altLang="ko-KR" dirty="0"/>
              <a:t> 못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2063552" y="3363668"/>
            <a:ext cx="7333828" cy="26607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1-1]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톰캣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시험용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프로그램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(1-1.jsp)</a:t>
            </a:r>
          </a:p>
          <a:p>
            <a:pPr fontAlgn="base">
              <a:lnSpc>
                <a:spcPct val="120000"/>
              </a:lnSpc>
            </a:pP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out.println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("Hello JSP");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4397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1.3 </a:t>
            </a:r>
            <a:r>
              <a:rPr lang="ko-KR" altLang="en-US" dirty="0"/>
              <a:t>실행 환경 테스트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톰캣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 fontAlgn="base"/>
            <a:r>
              <a:rPr lang="ko-KR" altLang="en-US" dirty="0"/>
              <a:t>윈도우 탐색기를 열고 </a:t>
            </a:r>
            <a:r>
              <a:rPr lang="ko-KR" altLang="en-US" dirty="0" err="1"/>
              <a:t>톰캣</a:t>
            </a:r>
            <a:r>
              <a:rPr lang="ko-KR" altLang="en-US" dirty="0"/>
              <a:t> 시작 파일을 더블클릭해서 실행</a:t>
            </a:r>
          </a:p>
          <a:p>
            <a:pPr lvl="2" fontAlgn="base"/>
            <a:r>
              <a:rPr lang="en-US" altLang="ko-KR" dirty="0"/>
              <a:t>C:\jsp</a:t>
            </a:r>
            <a:r>
              <a:rPr lang="en-US" altLang="ko-KR"/>
              <a:t>\apache-tomcat-9.0.86\</a:t>
            </a:r>
            <a:r>
              <a:rPr lang="en-US" altLang="ko-KR" dirty="0"/>
              <a:t>bin\startup.bat</a:t>
            </a:r>
          </a:p>
          <a:p>
            <a:pPr lvl="1" fontAlgn="base"/>
            <a:r>
              <a:rPr lang="ko-KR" altLang="en-US" dirty="0"/>
              <a:t>아래 창이 떠 있어야 </a:t>
            </a:r>
            <a:r>
              <a:rPr lang="ko-KR" altLang="en-US" dirty="0" err="1"/>
              <a:t>톰캣이</a:t>
            </a:r>
            <a:r>
              <a:rPr lang="ko-KR" altLang="en-US" dirty="0"/>
              <a:t> 동작 중인 상태임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14337" name="_x328827920" descr="EMB000173505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27" y="2780928"/>
            <a:ext cx="701251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28024" y="4293096"/>
            <a:ext cx="3800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코드가 깨질 경우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\bin\catalina.bat </a:t>
            </a:r>
            <a:r>
              <a:rPr lang="ko-KR" altLang="en-US" dirty="0"/>
              <a:t>파일 코드 수정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p.25</a:t>
            </a:r>
            <a:r>
              <a:rPr lang="ko-KR" altLang="en-US" dirty="0"/>
              <a:t>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set “JAVA_OPTS=%JAVA_OPTS% -</a:t>
            </a:r>
            <a:r>
              <a:rPr lang="en-US" altLang="ko-KR" dirty="0" err="1"/>
              <a:t>Duser.language</a:t>
            </a:r>
            <a:r>
              <a:rPr lang="en-US" altLang="ko-KR" dirty="0"/>
              <a:t>=</a:t>
            </a:r>
            <a:r>
              <a:rPr lang="en-US" altLang="ko-KR" dirty="0" err="1"/>
              <a:t>en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91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학습내용</a:t>
            </a:r>
          </a:p>
          <a:p>
            <a:pPr lvl="1" fontAlgn="base"/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JSP</a:t>
            </a:r>
          </a:p>
          <a:p>
            <a:pPr lvl="1" fontAlgn="base"/>
            <a:r>
              <a:rPr lang="en-US" altLang="ko-KR" dirty="0"/>
              <a:t>JSP </a:t>
            </a:r>
            <a:r>
              <a:rPr lang="ko-KR" altLang="en-US" dirty="0"/>
              <a:t>실행 환경 구축</a:t>
            </a:r>
          </a:p>
          <a:p>
            <a:pPr lvl="1" fontAlgn="base"/>
            <a:r>
              <a:rPr lang="ko-KR" altLang="en-US" dirty="0"/>
              <a:t>실행 환경 테스트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184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1.3 </a:t>
            </a:r>
            <a:r>
              <a:rPr lang="ko-KR" altLang="en-US" dirty="0"/>
              <a:t>실행 환경 테스트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테스트 프로그램 실행</a:t>
            </a:r>
            <a:endParaRPr lang="en-US" altLang="ko-KR" dirty="0"/>
          </a:p>
          <a:p>
            <a:pPr lvl="1" fontAlgn="base"/>
            <a:r>
              <a:rPr lang="ko-KR" altLang="en-US" dirty="0"/>
              <a:t>웹 브라우저를 열고 </a:t>
            </a:r>
            <a:r>
              <a:rPr lang="ko-KR" altLang="en-US" dirty="0" err="1"/>
              <a:t>주소창에</a:t>
            </a:r>
            <a:r>
              <a:rPr lang="ko-KR" altLang="en-US" dirty="0"/>
              <a:t> 다음과 같은 </a:t>
            </a:r>
            <a:r>
              <a:rPr lang="en-US" altLang="ko-KR" dirty="0"/>
              <a:t>URL</a:t>
            </a:r>
            <a:r>
              <a:rPr lang="ko-KR" altLang="en-US" dirty="0"/>
              <a:t>을 입력한 뒤 </a:t>
            </a:r>
            <a:r>
              <a:rPr lang="ko-KR" altLang="en-US" dirty="0" err="1"/>
              <a:t>엔터</a:t>
            </a:r>
            <a:endParaRPr lang="ko-KR" altLang="en-US" dirty="0"/>
          </a:p>
          <a:p>
            <a:pPr lvl="2" fontAlgn="base"/>
            <a:r>
              <a:rPr lang="en-US" altLang="ko-KR" b="1" dirty="0">
                <a:solidFill>
                  <a:schemeClr val="tx1"/>
                </a:solidFill>
              </a:rPr>
              <a:t>http://localhost:8080/1-1.jsp </a:t>
            </a:r>
            <a:endParaRPr lang="ko-KR" altLang="en-US" b="1" dirty="0">
              <a:solidFill>
                <a:schemeClr val="tx1"/>
              </a:solidFill>
            </a:endParaRPr>
          </a:p>
          <a:p>
            <a:pPr lvl="1" fontAlgn="base"/>
            <a:r>
              <a:rPr lang="ko-KR" altLang="en-US" dirty="0"/>
              <a:t>화면에 “</a:t>
            </a:r>
            <a:r>
              <a:rPr lang="en-US" altLang="ko-KR" dirty="0"/>
              <a:t>Hello JSP”</a:t>
            </a:r>
            <a:r>
              <a:rPr lang="ko-KR" altLang="en-US" dirty="0"/>
              <a:t>라는 글귀가 보이면</a:t>
            </a:r>
            <a:r>
              <a:rPr lang="en-US" altLang="ko-KR" dirty="0"/>
              <a:t>, </a:t>
            </a:r>
            <a:r>
              <a:rPr lang="ko-KR" altLang="en-US" dirty="0" err="1"/>
              <a:t>톰캣이</a:t>
            </a:r>
            <a:r>
              <a:rPr lang="ko-KR" altLang="en-US" dirty="0"/>
              <a:t> 정상적으로 잘 동작하는 것임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r>
              <a:rPr lang="en-US" altLang="ko-KR" dirty="0"/>
              <a:t>localhost </a:t>
            </a:r>
            <a:r>
              <a:rPr lang="ko-KR" altLang="en-US" dirty="0"/>
              <a:t>또는 </a:t>
            </a:r>
            <a:r>
              <a:rPr lang="en-US" altLang="ko-KR" dirty="0"/>
              <a:t>127.0.0.1</a:t>
            </a:r>
            <a:r>
              <a:rPr lang="ko-KR" altLang="en-US" dirty="0"/>
              <a:t>은 내가 사용하고 있는 컴퓨터</a:t>
            </a:r>
            <a:r>
              <a:rPr lang="en-US" altLang="ko-KR" dirty="0"/>
              <a:t>(</a:t>
            </a:r>
            <a:r>
              <a:rPr lang="ko-KR" altLang="en-US" dirty="0"/>
              <a:t>이 상황에서는 웹 브라우저가 실행되고 있는 컴퓨터</a:t>
            </a:r>
            <a:r>
              <a:rPr lang="en-US" altLang="ko-KR" dirty="0"/>
              <a:t>)</a:t>
            </a:r>
            <a:r>
              <a:rPr lang="ko-KR" altLang="en-US" dirty="0"/>
              <a:t>를 가리키는 특별한 </a:t>
            </a:r>
            <a:r>
              <a:rPr lang="ko-KR" altLang="en-US" dirty="0" err="1"/>
              <a:t>호스트명과</a:t>
            </a:r>
            <a:r>
              <a:rPr lang="ko-KR" altLang="en-US" dirty="0"/>
              <a:t>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 </a:t>
            </a:r>
            <a:endParaRPr lang="ko-KR" altLang="en-US" dirty="0"/>
          </a:p>
          <a:p>
            <a:pPr lvl="1" fontAlgn="base"/>
            <a:r>
              <a:rPr lang="en-US" altLang="ko-KR" dirty="0"/>
              <a:t>localhost</a:t>
            </a:r>
            <a:r>
              <a:rPr lang="ko-KR" altLang="en-US" dirty="0"/>
              <a:t>뒤에 있는 “</a:t>
            </a:r>
            <a:r>
              <a:rPr lang="en-US" altLang="ko-KR" dirty="0"/>
              <a:t>:8080”</a:t>
            </a:r>
            <a:r>
              <a:rPr lang="ko-KR" altLang="en-US" dirty="0"/>
              <a:t>은 </a:t>
            </a:r>
            <a:r>
              <a:rPr lang="en-US" altLang="ko-KR" dirty="0"/>
              <a:t>TCP/IP </a:t>
            </a:r>
            <a:r>
              <a:rPr lang="ko-KR" altLang="en-US" dirty="0"/>
              <a:t>포트 번호를 의미</a:t>
            </a:r>
            <a:endParaRPr lang="en-US" altLang="ko-KR" dirty="0"/>
          </a:p>
          <a:p>
            <a:pPr lvl="2" fontAlgn="base"/>
            <a:r>
              <a:rPr lang="ko-KR" altLang="en-US" dirty="0"/>
              <a:t>본래 웹</a:t>
            </a:r>
            <a:r>
              <a:rPr lang="en-US" altLang="ko-KR" dirty="0"/>
              <a:t>(HTTP </a:t>
            </a:r>
            <a:r>
              <a:rPr lang="ko-KR" altLang="en-US" dirty="0"/>
              <a:t>프로토콜</a:t>
            </a:r>
            <a:r>
              <a:rPr lang="en-US" altLang="ko-KR" dirty="0"/>
              <a:t>)</a:t>
            </a:r>
            <a:r>
              <a:rPr lang="ko-KR" altLang="en-US" dirty="0"/>
              <a:t>을 위한 포트 번호는 </a:t>
            </a:r>
            <a:r>
              <a:rPr lang="en-US" altLang="ko-KR" dirty="0"/>
              <a:t>80</a:t>
            </a:r>
            <a:r>
              <a:rPr lang="ko-KR" altLang="en-US" dirty="0"/>
              <a:t>이지만 </a:t>
            </a:r>
            <a:r>
              <a:rPr lang="ko-KR" altLang="en-US" dirty="0" err="1"/>
              <a:t>톰캣은</a:t>
            </a:r>
            <a:r>
              <a:rPr lang="ko-KR" altLang="en-US" dirty="0"/>
              <a:t> 디폴트 설정은 </a:t>
            </a:r>
            <a:r>
              <a:rPr lang="en-US" altLang="ko-KR" dirty="0"/>
              <a:t>8080</a:t>
            </a:r>
          </a:p>
          <a:p>
            <a:pPr lvl="2" fontAlgn="base"/>
            <a:r>
              <a:rPr lang="ko-KR" altLang="en-US" dirty="0"/>
              <a:t>만약 </a:t>
            </a:r>
            <a:r>
              <a:rPr lang="en-US" altLang="ko-KR" dirty="0"/>
              <a:t>URL</a:t>
            </a:r>
            <a:r>
              <a:rPr lang="ko-KR" altLang="en-US" dirty="0"/>
              <a:t>에 “</a:t>
            </a:r>
            <a:r>
              <a:rPr lang="en-US" altLang="ko-KR" dirty="0"/>
              <a:t>:8080”</a:t>
            </a:r>
            <a:r>
              <a:rPr lang="ko-KR" altLang="en-US" dirty="0"/>
              <a:t>을 따로 적지 않고 싶다면</a:t>
            </a:r>
            <a:r>
              <a:rPr lang="en-US" altLang="ko-KR" dirty="0"/>
              <a:t>, </a:t>
            </a:r>
            <a:r>
              <a:rPr lang="ko-KR" altLang="en-US" dirty="0" err="1"/>
              <a:t>톰캣의</a:t>
            </a:r>
            <a:r>
              <a:rPr lang="ko-KR" altLang="en-US" dirty="0"/>
              <a:t> 설정 파일을 수정하여 </a:t>
            </a:r>
            <a:r>
              <a:rPr lang="en-US" altLang="ko-KR" dirty="0"/>
              <a:t>80 </a:t>
            </a:r>
            <a:r>
              <a:rPr lang="ko-KR" altLang="en-US" dirty="0"/>
              <a:t>포트를 이용하도록 설정을 변경할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0963DC-59A6-430D-95AB-410F3394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780928"/>
            <a:ext cx="3456384" cy="83242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5066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C7741-8447-402C-9F02-6D0FA9B6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답변할 수 있겠지요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B0ED4-5242-4E5C-BD91-E79E4D22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 latinLnBrk="0">
              <a:buFont typeface="+mj-lt"/>
              <a:buAutoNum type="arabicPeriod"/>
            </a:pPr>
            <a:r>
              <a:rPr lang="ko-KR" altLang="en-US" sz="2000" dirty="0" err="1"/>
              <a:t>웹브라우저의</a:t>
            </a:r>
            <a:r>
              <a:rPr lang="ko-KR" altLang="en-US" sz="2000" dirty="0"/>
              <a:t> 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 요청이 처리되는 과정을 그리고 설명해 보시오</a:t>
            </a:r>
            <a:r>
              <a:rPr lang="en-US" altLang="ko-KR" sz="2000" dirty="0" smtClean="0"/>
              <a:t>.</a:t>
            </a:r>
          </a:p>
          <a:p>
            <a:pPr marL="914400" lvl="1" indent="-457200" fontAlgn="base" latinLnBrk="0">
              <a:buFont typeface="+mj-lt"/>
              <a:buAutoNum type="arabicPeriod"/>
            </a:pPr>
            <a:r>
              <a:rPr lang="ko-KR" altLang="en-US" sz="1600" dirty="0" smtClean="0"/>
              <a:t>브라우저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웹서버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컨테이너</a:t>
            </a:r>
            <a:r>
              <a:rPr lang="en-US" altLang="ko-KR" sz="1600" dirty="0" smtClean="0"/>
              <a:t>/JSP/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처리</a:t>
            </a:r>
            <a:r>
              <a:rPr lang="en-US" altLang="ko-KR" sz="1600" dirty="0" smtClean="0"/>
              <a:t>/HTML</a:t>
            </a:r>
            <a:r>
              <a:rPr lang="ko-KR" altLang="en-US" sz="1600" dirty="0" smtClean="0"/>
              <a:t>응답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브라우저</a:t>
            </a:r>
            <a:endParaRPr lang="ko-KR" altLang="en-US" sz="1600" dirty="0"/>
          </a:p>
          <a:p>
            <a:pPr marL="457200" indent="-457200" fontAlgn="base" latinLnBrk="0">
              <a:buFont typeface="+mj-lt"/>
              <a:buAutoNum type="arabicPeriod"/>
            </a:pPr>
            <a:r>
              <a:rPr lang="en-US" altLang="ko-KR" sz="2000" dirty="0"/>
              <a:t>JDK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톰캣의</a:t>
            </a:r>
            <a:r>
              <a:rPr lang="ko-KR" altLang="en-US" sz="2000" dirty="0"/>
              <a:t> 설치과정</a:t>
            </a:r>
            <a:r>
              <a:rPr lang="en-US" altLang="ko-KR" sz="2000" dirty="0"/>
              <a:t>(</a:t>
            </a:r>
            <a:r>
              <a:rPr lang="ko-KR" altLang="en-US" sz="2000" dirty="0"/>
              <a:t>환경설정 포함</a:t>
            </a:r>
            <a:r>
              <a:rPr lang="en-US" altLang="ko-KR" sz="2000" dirty="0"/>
              <a:t>)</a:t>
            </a:r>
            <a:r>
              <a:rPr lang="ko-KR" altLang="en-US" sz="2000" dirty="0"/>
              <a:t>을 간단히 설명해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914400" lvl="1" indent="-457200" fontAlgn="base" latinLnBrk="0">
              <a:buFont typeface="+mj-lt"/>
              <a:buAutoNum type="arabicPeriod"/>
            </a:pPr>
            <a:r>
              <a:rPr lang="en-US" altLang="ko-KR" sz="1600" dirty="0" smtClean="0"/>
              <a:t>JDK</a:t>
            </a:r>
            <a:r>
              <a:rPr lang="ko-KR" altLang="en-US" sz="1600" dirty="0" smtClean="0"/>
              <a:t>다운로드</a:t>
            </a:r>
            <a:r>
              <a:rPr lang="en-US" altLang="ko-KR" sz="1600" dirty="0" smtClean="0"/>
              <a:t>/JDK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환경변수 설정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설치 확인</a:t>
            </a:r>
            <a:endParaRPr lang="en-US" altLang="ko-KR" sz="1600" dirty="0"/>
          </a:p>
          <a:p>
            <a:pPr marL="457200" indent="-457200" fontAlgn="base" latinLnBrk="0">
              <a:buFont typeface="+mj-lt"/>
              <a:buAutoNum type="arabicPeriod"/>
            </a:pPr>
            <a:endParaRPr lang="en-US" altLang="ko-KR" sz="2000" dirty="0"/>
          </a:p>
          <a:p>
            <a:pPr marL="457200" indent="-457200" fontAlgn="base" latinLnBrk="0">
              <a:buFont typeface="+mj-lt"/>
              <a:buAutoNum type="arabicPeriod"/>
            </a:pPr>
            <a:endParaRPr lang="ko-KR" altLang="en-US" sz="2000" dirty="0"/>
          </a:p>
          <a:p>
            <a:pPr marL="457200" indent="-457200" fontAlgn="base" latinLnBrk="0">
              <a:buFont typeface="+mj-lt"/>
              <a:buAutoNum type="arabicPeriod"/>
            </a:pPr>
            <a:r>
              <a:rPr lang="ko-KR" altLang="en-US" sz="2000" dirty="0" err="1"/>
              <a:t>톰캣의</a:t>
            </a:r>
            <a:r>
              <a:rPr lang="ko-KR" altLang="en-US" sz="2000" dirty="0"/>
              <a:t> 실행 방법을 설명해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 err="1" smtClean="0"/>
              <a:t>톰캣</a:t>
            </a:r>
            <a:r>
              <a:rPr lang="ko-KR" altLang="en-US" sz="1600" dirty="0" smtClean="0"/>
              <a:t> 다운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압축 해제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환경변수 설정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톰캣</a:t>
            </a:r>
            <a:r>
              <a:rPr lang="ko-KR" altLang="en-US" sz="1600" smtClean="0"/>
              <a:t> 실행 환경 설정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ACC1F-A0E6-433A-9E98-D52038A7E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7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C7741-8447-402C-9F02-6D0FA9B6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단원이 끝나면 알게 되는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B0ED4-5242-4E5C-BD91-E79E4D22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 latinLnBrk="0">
              <a:buFont typeface="+mj-lt"/>
              <a:buAutoNum type="arabicPeriod"/>
            </a:pPr>
            <a:r>
              <a:rPr lang="ko-KR" altLang="en-US" sz="2000" dirty="0" err="1"/>
              <a:t>웹브라우저의</a:t>
            </a:r>
            <a:r>
              <a:rPr lang="ko-KR" altLang="en-US" sz="2000" dirty="0"/>
              <a:t> 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 요청이 처리되는 과정을 그리고 설명해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457200" indent="-457200" fontAlgn="base" latinLnBrk="0">
              <a:buFont typeface="+mj-lt"/>
              <a:buAutoNum type="arabicPeriod"/>
            </a:pPr>
            <a:endParaRPr lang="en-US" altLang="ko-KR" sz="2000" dirty="0"/>
          </a:p>
          <a:p>
            <a:pPr marL="457200" indent="-457200" fontAlgn="base" latinLnBrk="0">
              <a:buFont typeface="+mj-lt"/>
              <a:buAutoNum type="arabicPeriod"/>
            </a:pPr>
            <a:endParaRPr lang="en-US" altLang="ko-KR" sz="2000" dirty="0"/>
          </a:p>
          <a:p>
            <a:pPr marL="457200" indent="-457200" fontAlgn="base" latinLnBrk="0">
              <a:buFont typeface="+mj-lt"/>
              <a:buAutoNum type="arabicPeriod"/>
            </a:pPr>
            <a:endParaRPr lang="ko-KR" altLang="en-US" sz="2000" dirty="0"/>
          </a:p>
          <a:p>
            <a:pPr marL="457200" indent="-457200" fontAlgn="base" latinLnBrk="0">
              <a:buFont typeface="+mj-lt"/>
              <a:buAutoNum type="arabicPeriod"/>
            </a:pPr>
            <a:r>
              <a:rPr lang="en-US" altLang="ko-KR" sz="2000" dirty="0"/>
              <a:t>JDK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톰캣의</a:t>
            </a:r>
            <a:r>
              <a:rPr lang="ko-KR" altLang="en-US" sz="2000" dirty="0"/>
              <a:t> 설치과정</a:t>
            </a:r>
            <a:r>
              <a:rPr lang="en-US" altLang="ko-KR" sz="2000" dirty="0"/>
              <a:t>(</a:t>
            </a:r>
            <a:r>
              <a:rPr lang="ko-KR" altLang="en-US" sz="2000" dirty="0"/>
              <a:t>환경설정 포함</a:t>
            </a:r>
            <a:r>
              <a:rPr lang="en-US" altLang="ko-KR" sz="2000" dirty="0"/>
              <a:t>)</a:t>
            </a:r>
            <a:r>
              <a:rPr lang="ko-KR" altLang="en-US" sz="2000" dirty="0"/>
              <a:t>을 간단히 설명해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457200" indent="-457200" fontAlgn="base" latinLnBrk="0">
              <a:buFont typeface="+mj-lt"/>
              <a:buAutoNum type="arabicPeriod"/>
            </a:pPr>
            <a:endParaRPr lang="en-US" altLang="ko-KR" sz="2000" dirty="0"/>
          </a:p>
          <a:p>
            <a:pPr marL="457200" indent="-457200" fontAlgn="base" latinLnBrk="0">
              <a:buFont typeface="+mj-lt"/>
              <a:buAutoNum type="arabicPeriod"/>
            </a:pPr>
            <a:endParaRPr lang="en-US" altLang="ko-KR" sz="2000" dirty="0"/>
          </a:p>
          <a:p>
            <a:pPr marL="457200" indent="-457200" fontAlgn="base" latinLnBrk="0">
              <a:buFont typeface="+mj-lt"/>
              <a:buAutoNum type="arabicPeriod"/>
            </a:pPr>
            <a:endParaRPr lang="ko-KR" altLang="en-US" sz="2000" dirty="0"/>
          </a:p>
          <a:p>
            <a:pPr marL="457200" indent="-457200" fontAlgn="base" latinLnBrk="0">
              <a:buFont typeface="+mj-lt"/>
              <a:buAutoNum type="arabicPeriod"/>
            </a:pPr>
            <a:r>
              <a:rPr lang="ko-KR" altLang="en-US" sz="2000" dirty="0" err="1"/>
              <a:t>톰캣의</a:t>
            </a:r>
            <a:r>
              <a:rPr lang="ko-KR" altLang="en-US" sz="2000" dirty="0"/>
              <a:t> 실행 방법을 설명해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514350" indent="-514350">
              <a:buFont typeface="+mj-lt"/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ACC1F-A0E6-433A-9E98-D52038A7E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3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1.1 HTML</a:t>
            </a:r>
            <a:r>
              <a:rPr lang="ko-KR" altLang="en-US" dirty="0"/>
              <a:t>과 </a:t>
            </a:r>
            <a:r>
              <a:rPr lang="en-US" altLang="ko-KR" dirty="0"/>
              <a:t>JSP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b="1" dirty="0">
                <a:solidFill>
                  <a:srgbClr val="0000CC"/>
                </a:solidFill>
              </a:rPr>
              <a:t>HTML</a:t>
            </a:r>
            <a:r>
              <a:rPr lang="en-US" altLang="ko-KR" dirty="0"/>
              <a:t> </a:t>
            </a:r>
            <a:r>
              <a:rPr lang="ko-KR" altLang="en-US" dirty="0"/>
              <a:t>문서</a:t>
            </a:r>
            <a:r>
              <a:rPr lang="en-US" altLang="ko-KR" dirty="0"/>
              <a:t>(</a:t>
            </a:r>
            <a:r>
              <a:rPr lang="ko-KR" altLang="en-US" dirty="0"/>
              <a:t>정적 웹페이지</a:t>
            </a:r>
            <a:r>
              <a:rPr lang="en-US" altLang="ko-KR" dirty="0"/>
              <a:t>)</a:t>
            </a:r>
            <a:r>
              <a:rPr lang="ko-KR" altLang="en-US" dirty="0"/>
              <a:t>가 웹 브라우저에 표출되는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5" name="_x334810592" descr="EMB00016e8450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132856"/>
            <a:ext cx="9505056" cy="42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3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1.1 HTML</a:t>
            </a:r>
            <a:r>
              <a:rPr lang="ko-KR" altLang="en-US" dirty="0"/>
              <a:t>과 </a:t>
            </a:r>
            <a:r>
              <a:rPr lang="en-US" altLang="ko-KR" dirty="0"/>
              <a:t>JSP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b="1" dirty="0">
                <a:solidFill>
                  <a:srgbClr val="0000CC"/>
                </a:solidFill>
              </a:rPr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동적 웹페이지</a:t>
            </a:r>
            <a:r>
              <a:rPr lang="en-US" altLang="ko-KR" dirty="0"/>
              <a:t>)</a:t>
            </a:r>
            <a:r>
              <a:rPr lang="ko-KR" altLang="en-US" dirty="0"/>
              <a:t>의 처리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049" name="_x334810808" descr="EMB00016e8450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9" y="1716348"/>
            <a:ext cx="681613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52374" y="3588557"/>
            <a:ext cx="792088" cy="50405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960575" y="3660565"/>
            <a:ext cx="238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_x331339296" descr="EMB00016e8450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437" y="2888221"/>
            <a:ext cx="4906136" cy="15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자유형 10"/>
          <p:cNvSpPr/>
          <p:nvPr/>
        </p:nvSpPr>
        <p:spPr>
          <a:xfrm>
            <a:off x="6814868" y="4390845"/>
            <a:ext cx="4563374" cy="465827"/>
          </a:xfrm>
          <a:custGeom>
            <a:avLst/>
            <a:gdLst>
              <a:gd name="connsiteX0" fmla="*/ 4563374 w 4563374"/>
              <a:gd name="connsiteY0" fmla="*/ 0 h 465827"/>
              <a:gd name="connsiteX1" fmla="*/ 4563374 w 4563374"/>
              <a:gd name="connsiteY1" fmla="*/ 465827 h 465827"/>
              <a:gd name="connsiteX2" fmla="*/ 0 w 4563374"/>
              <a:gd name="connsiteY2" fmla="*/ 457200 h 46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3374" h="465827">
                <a:moveTo>
                  <a:pt x="4563374" y="0"/>
                </a:moveTo>
                <a:lnTo>
                  <a:pt x="4563374" y="465827"/>
                </a:lnTo>
                <a:lnTo>
                  <a:pt x="0" y="4572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B8F00-4BA3-4B6C-BD84-FAB44EEC5DF4}"/>
              </a:ext>
            </a:extLst>
          </p:cNvPr>
          <p:cNvSpPr txBox="1"/>
          <p:nvPr/>
        </p:nvSpPr>
        <p:spPr>
          <a:xfrm>
            <a:off x="983432" y="5085184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교재 </a:t>
            </a:r>
            <a:r>
              <a:rPr lang="en-US" altLang="ko-KR" b="1" dirty="0">
                <a:solidFill>
                  <a:srgbClr val="FF0000"/>
                </a:solidFill>
              </a:rPr>
              <a:t>p.15~16 </a:t>
            </a:r>
            <a:r>
              <a:rPr lang="ko-KR" altLang="en-US" b="1" dirty="0">
                <a:solidFill>
                  <a:srgbClr val="FF0000"/>
                </a:solidFill>
              </a:rPr>
              <a:t>참고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A1D80-5AB7-4E1F-9F18-7C6FE70569DA}"/>
              </a:ext>
            </a:extLst>
          </p:cNvPr>
          <p:cNvSpPr txBox="1"/>
          <p:nvPr/>
        </p:nvSpPr>
        <p:spPr>
          <a:xfrm>
            <a:off x="7067802" y="5290136"/>
            <a:ext cx="5101525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100" b="1"/>
              <a:t>구문분석</a:t>
            </a:r>
            <a:r>
              <a:rPr lang="en-US" altLang="ko-KR" sz="1100" b="1"/>
              <a:t>(parsing)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/>
              <a:t>a.Jsp </a:t>
            </a:r>
            <a:r>
              <a:rPr lang="ko-KR" altLang="en-US" sz="1100"/>
              <a:t>파일은 파싱을 통해 자바코드로 변환 </a:t>
            </a:r>
            <a:r>
              <a:rPr lang="en-US" altLang="ko-KR" sz="1100"/>
              <a:t>-&gt; a_jsp.java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100" b="1"/>
              <a:t>컴파일</a:t>
            </a:r>
            <a:r>
              <a:rPr lang="en-US" altLang="ko-KR" sz="1100" b="1"/>
              <a:t>(compile)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/>
              <a:t>a_jsp.java </a:t>
            </a:r>
            <a:r>
              <a:rPr lang="ko-KR" altLang="en-US" sz="1100"/>
              <a:t>파일은 컴파일을 통해 실행파일이 만들어짐 </a:t>
            </a:r>
            <a:r>
              <a:rPr lang="en-US" altLang="ko-KR" sz="1100"/>
              <a:t>-&gt; a_jsp.class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100" b="1"/>
              <a:t>실행</a:t>
            </a:r>
            <a:r>
              <a:rPr lang="ko-KR" altLang="en-US" sz="1100"/>
              <a:t> </a:t>
            </a:r>
            <a:endParaRPr lang="en-US" altLang="ko-KR" sz="11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/>
              <a:t>a_jsp.class </a:t>
            </a:r>
            <a:r>
              <a:rPr lang="ko-KR" altLang="en-US" sz="1100"/>
              <a:t>파일이 실행되어 </a:t>
            </a:r>
            <a:r>
              <a:rPr lang="en-US" altLang="ko-KR" sz="1100"/>
              <a:t>HTML </a:t>
            </a:r>
            <a:r>
              <a:rPr lang="ko-KR" altLang="en-US" sz="1100"/>
              <a:t>형태로 웹서버에 전달됨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330C1AB-F53F-4472-9847-4286EB7B2B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618564" y="3745113"/>
            <a:ext cx="1" cy="1545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52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처리과정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8643" y="892238"/>
            <a:ext cx="11434714" cy="5800165"/>
          </a:xfrm>
        </p:spPr>
        <p:txBody>
          <a:bodyPr>
            <a:normAutofit fontScale="92500" lnSpcReduction="10000"/>
          </a:bodyPr>
          <a:lstStyle/>
          <a:p>
            <a:pPr marL="449263" indent="-449263">
              <a:lnSpc>
                <a:spcPct val="110000"/>
              </a:lnSpc>
              <a:buNone/>
            </a:pPr>
            <a:r>
              <a:rPr lang="ko-KR" altLang="en-US" dirty="0"/>
              <a:t>①</a:t>
            </a:r>
            <a:r>
              <a:rPr lang="en-US" altLang="ko-KR" dirty="0"/>
              <a:t> </a:t>
            </a:r>
            <a:r>
              <a:rPr lang="ko-KR" altLang="en-US" dirty="0"/>
              <a:t>웹 브라우저에서 </a:t>
            </a:r>
            <a:r>
              <a:rPr lang="ko-KR" altLang="en-US" dirty="0" err="1"/>
              <a:t>주소창에</a:t>
            </a:r>
            <a:r>
              <a:rPr lang="ko-KR" altLang="en-US" dirty="0"/>
              <a:t> </a:t>
            </a:r>
            <a:r>
              <a:rPr lang="en-US" altLang="ko-KR" b="1" dirty="0"/>
              <a:t>http://abc.net/a.jsp </a:t>
            </a:r>
            <a:r>
              <a:rPr lang="ko-KR" altLang="en-US" dirty="0"/>
              <a:t>를 입력하면 브라우저는 이를 분석하여 </a:t>
            </a:r>
            <a:r>
              <a:rPr lang="ko-KR" altLang="en-US" dirty="0" err="1"/>
              <a:t>웹서버의</a:t>
            </a:r>
            <a:r>
              <a:rPr lang="ko-KR" altLang="en-US" dirty="0"/>
              <a:t> 주소와 요청할 문서의 이름 파악</a:t>
            </a:r>
            <a:endParaRPr lang="en-US" altLang="ko-KR" dirty="0"/>
          </a:p>
          <a:p>
            <a:pPr marL="449263" indent="-449263">
              <a:buNone/>
            </a:pPr>
            <a:r>
              <a:rPr lang="en-US" altLang="ko-KR" dirty="0"/>
              <a:t>② </a:t>
            </a:r>
            <a:r>
              <a:rPr lang="ko-KR" altLang="en-US" dirty="0"/>
              <a:t>웹 브라우저는 </a:t>
            </a:r>
            <a:r>
              <a:rPr lang="en-US" altLang="ko-KR" dirty="0"/>
              <a:t>abc.net </a:t>
            </a:r>
            <a:r>
              <a:rPr lang="ko-KR" altLang="en-US" dirty="0"/>
              <a:t>서버에게 </a:t>
            </a:r>
            <a:r>
              <a:rPr lang="en-US" altLang="ko-KR" dirty="0" err="1"/>
              <a:t>a.jsp</a:t>
            </a:r>
            <a:r>
              <a:rPr lang="en-US" altLang="ko-KR" dirty="0"/>
              <a:t> </a:t>
            </a:r>
            <a:r>
              <a:rPr lang="ko-KR" altLang="en-US" dirty="0"/>
              <a:t>파일을 요청</a:t>
            </a:r>
          </a:p>
          <a:p>
            <a:pPr marL="0" indent="0">
              <a:buNone/>
            </a:pPr>
            <a:r>
              <a:rPr lang="ko-KR" altLang="en-US" dirty="0"/>
              <a:t>③ 웹 서버는 </a:t>
            </a:r>
            <a:r>
              <a:rPr lang="en-US" altLang="ko-KR" dirty="0"/>
              <a:t>JSP</a:t>
            </a:r>
            <a:r>
              <a:rPr lang="ko-KR" altLang="en-US" dirty="0"/>
              <a:t>에 대한 요청을 수신한 후 </a:t>
            </a:r>
            <a:r>
              <a:rPr lang="en-US" altLang="ko-KR" dirty="0"/>
              <a:t>.</a:t>
            </a:r>
            <a:r>
              <a:rPr lang="en-US" altLang="ko-KR" dirty="0" err="1"/>
              <a:t>jsp</a:t>
            </a:r>
            <a:r>
              <a:rPr lang="ko-KR" altLang="en-US" dirty="0"/>
              <a:t>임으로 </a:t>
            </a:r>
            <a:r>
              <a:rPr lang="en-US" altLang="ko-KR" dirty="0"/>
              <a:t>WAS</a:t>
            </a:r>
            <a:r>
              <a:rPr lang="ko-KR" altLang="en-US" dirty="0"/>
              <a:t>에게 전달</a:t>
            </a:r>
          </a:p>
          <a:p>
            <a:pPr marL="0" indent="0">
              <a:buNone/>
            </a:pPr>
            <a:r>
              <a:rPr lang="ko-KR" altLang="en-US" dirty="0"/>
              <a:t>④ 파일을 읽어서 실행</a:t>
            </a:r>
          </a:p>
          <a:p>
            <a:pPr lvl="1"/>
            <a:r>
              <a:rPr lang="en-US" altLang="ko-KR" dirty="0"/>
              <a:t>WAS</a:t>
            </a:r>
            <a:r>
              <a:rPr lang="ko-KR" altLang="en-US" dirty="0"/>
              <a:t>는 해당 파일을 </a:t>
            </a:r>
            <a:r>
              <a:rPr lang="ko-KR" altLang="en-US" dirty="0" err="1"/>
              <a:t>서블릿</a:t>
            </a:r>
            <a:r>
              <a:rPr lang="en-US" altLang="ko-KR" dirty="0"/>
              <a:t>(.java</a:t>
            </a:r>
            <a:r>
              <a:rPr lang="ko-KR" altLang="en-US" dirty="0"/>
              <a:t>파일 생성</a:t>
            </a:r>
            <a:r>
              <a:rPr lang="en-US" altLang="ko-KR" dirty="0"/>
              <a:t>)</a:t>
            </a:r>
            <a:r>
              <a:rPr lang="ko-KR" altLang="en-US" dirty="0"/>
              <a:t>으로 변환하는 </a:t>
            </a:r>
            <a:r>
              <a:rPr lang="ko-KR" altLang="en-US" dirty="0" err="1"/>
              <a:t>파싱</a:t>
            </a:r>
            <a:r>
              <a:rPr lang="en-US" altLang="ko-KR" dirty="0"/>
              <a:t>(parsing:</a:t>
            </a:r>
            <a:r>
              <a:rPr lang="ko-KR" altLang="en-US" dirty="0"/>
              <a:t>구문분석 및 변환</a:t>
            </a:r>
            <a:r>
              <a:rPr lang="en-US" altLang="ko-KR" dirty="0"/>
              <a:t>) </a:t>
            </a:r>
            <a:r>
              <a:rPr lang="ko-KR" altLang="en-US" dirty="0"/>
              <a:t>과정을 실행 해 </a:t>
            </a:r>
            <a:r>
              <a:rPr lang="ko-KR" altLang="en-US" dirty="0" err="1">
                <a:solidFill>
                  <a:srgbClr val="0000FF"/>
                </a:solidFill>
              </a:rPr>
              <a:t>서블릿</a:t>
            </a:r>
            <a:r>
              <a:rPr lang="ko-KR" altLang="en-US" dirty="0">
                <a:solidFill>
                  <a:srgbClr val="0000FF"/>
                </a:solidFill>
              </a:rPr>
              <a:t> 파일 생성</a:t>
            </a:r>
            <a:r>
              <a:rPr lang="en-US" altLang="ko-KR" dirty="0"/>
              <a:t>(xxx_jsp.java)</a:t>
            </a:r>
          </a:p>
          <a:p>
            <a:pPr lvl="2"/>
            <a:r>
              <a:rPr lang="ko-KR" altLang="en-US" dirty="0"/>
              <a:t>해당 </a:t>
            </a:r>
            <a:r>
              <a:rPr lang="en-US" altLang="ko-KR" dirty="0"/>
              <a:t>JSP</a:t>
            </a:r>
            <a:r>
              <a:rPr lang="ko-KR" altLang="en-US" dirty="0"/>
              <a:t>페이지가 처음 요청된 것일 경우 이 과정 처리</a:t>
            </a:r>
          </a:p>
          <a:p>
            <a:pPr lvl="2"/>
            <a:r>
              <a:rPr lang="ko-KR" altLang="en-US" dirty="0"/>
              <a:t>이전에 요청되었던 페이지는 다시 </a:t>
            </a:r>
            <a:r>
              <a:rPr lang="ko-KR" altLang="en-US" dirty="0" err="1"/>
              <a:t>파싱할</a:t>
            </a:r>
            <a:r>
              <a:rPr lang="ko-KR" altLang="en-US" dirty="0"/>
              <a:t> 필요가 없으므로 바로 실행 단계로 이동</a:t>
            </a:r>
            <a:endParaRPr lang="en-US" altLang="ko-KR" dirty="0"/>
          </a:p>
          <a:p>
            <a:pPr lvl="1"/>
            <a:r>
              <a:rPr lang="ko-KR" altLang="en-US" dirty="0" err="1"/>
              <a:t>서블릿은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컴파일</a:t>
            </a:r>
            <a:r>
              <a:rPr lang="en-US" altLang="ko-KR" dirty="0"/>
              <a:t>(</a:t>
            </a:r>
            <a:r>
              <a:rPr lang="en-US" altLang="ko-KR" dirty="0" err="1"/>
              <a:t>xxx_jsp.class</a:t>
            </a:r>
            <a:r>
              <a:rPr lang="en-US" altLang="ko-KR" dirty="0"/>
              <a:t> </a:t>
            </a:r>
            <a:r>
              <a:rPr lang="ko-KR" altLang="en-US" dirty="0"/>
              <a:t>파일 생성</a:t>
            </a:r>
            <a:r>
              <a:rPr lang="en-US" altLang="ko-KR" dirty="0"/>
              <a:t>)</a:t>
            </a:r>
            <a:r>
              <a:rPr lang="ko-KR" altLang="en-US" dirty="0"/>
              <a:t>됨</a:t>
            </a:r>
            <a:endParaRPr lang="en-US" altLang="ko-KR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페이지가 최초로 호출된 때만 실시</a:t>
            </a:r>
          </a:p>
          <a:p>
            <a:pPr lvl="1"/>
            <a:r>
              <a:rPr lang="ko-KR" altLang="en-US" dirty="0"/>
              <a:t>클래스 파일은 메모리에 로딩되어 </a:t>
            </a:r>
            <a:r>
              <a:rPr lang="ko-KR" altLang="en-US" dirty="0">
                <a:solidFill>
                  <a:srgbClr val="0000FF"/>
                </a:solidFill>
              </a:rPr>
              <a:t>실행</a:t>
            </a:r>
            <a:r>
              <a:rPr lang="ko-KR" altLang="en-US" dirty="0"/>
              <a:t>됨</a:t>
            </a:r>
          </a:p>
          <a:p>
            <a:pPr marL="449263" indent="-449263">
              <a:buNone/>
            </a:pPr>
            <a:r>
              <a:rPr lang="ko-KR" altLang="en-US" dirty="0"/>
              <a:t>⑤ 실행결과</a:t>
            </a:r>
            <a:r>
              <a:rPr lang="en-US" altLang="ko-KR" dirty="0"/>
              <a:t>(HTML)</a:t>
            </a:r>
            <a:r>
              <a:rPr lang="ko-KR" altLang="en-US" dirty="0"/>
              <a:t>는 </a:t>
            </a:r>
            <a:r>
              <a:rPr lang="ko-KR" altLang="en-US" dirty="0" err="1"/>
              <a:t>웹서버에</a:t>
            </a:r>
            <a:r>
              <a:rPr lang="ko-KR" altLang="en-US" dirty="0"/>
              <a:t> 넘겨지고 </a:t>
            </a:r>
            <a:r>
              <a:rPr lang="ko-KR" altLang="en-US" dirty="0" err="1"/>
              <a:t>웹서버는</a:t>
            </a:r>
            <a:r>
              <a:rPr lang="ko-KR" altLang="en-US" dirty="0"/>
              <a:t> 웹 브라우저에게</a:t>
            </a:r>
            <a:r>
              <a:rPr lang="en-US" altLang="ko-KR" dirty="0"/>
              <a:t> </a:t>
            </a:r>
            <a:r>
              <a:rPr lang="ko-KR" altLang="en-US" dirty="0"/>
              <a:t>전송</a:t>
            </a:r>
            <a:endParaRPr lang="en-US" altLang="ko-KR" dirty="0"/>
          </a:p>
          <a:p>
            <a:pPr marL="449263" indent="-449263">
              <a:buNone/>
            </a:pPr>
            <a:r>
              <a:rPr lang="ko-KR" altLang="ko-KR" dirty="0"/>
              <a:t>⑥</a:t>
            </a:r>
            <a:r>
              <a:rPr lang="ko-KR" altLang="en-US" dirty="0"/>
              <a:t> 웹 브라우저는 전송된 </a:t>
            </a:r>
            <a:r>
              <a:rPr lang="en-US" altLang="ko-KR" dirty="0"/>
              <a:t>HTML</a:t>
            </a:r>
            <a:r>
              <a:rPr lang="ko-KR" altLang="en-US" dirty="0"/>
              <a:t>을 해석하여 화면에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41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35360" y="936252"/>
            <a:ext cx="11521280" cy="5733108"/>
          </a:xfrm>
        </p:spPr>
        <p:txBody>
          <a:bodyPr>
            <a:norm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실행 환경</a:t>
            </a:r>
            <a:endParaRPr lang="en-US" altLang="ko-KR" dirty="0"/>
          </a:p>
          <a:p>
            <a:pPr lvl="1"/>
            <a:r>
              <a:rPr lang="ko-KR" altLang="en-US" b="1" dirty="0" err="1"/>
              <a:t>톰캣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웹 서버 </a:t>
            </a:r>
            <a:r>
              <a:rPr lang="en-US" altLang="ko-KR" dirty="0"/>
              <a:t>+ </a:t>
            </a:r>
            <a:r>
              <a:rPr lang="ko-KR" altLang="en-US" err="1"/>
              <a:t>서블릿</a:t>
            </a:r>
            <a:r>
              <a:rPr lang="ko-KR" altLang="en-US"/>
              <a:t> 컨테이너</a:t>
            </a:r>
            <a:r>
              <a:rPr lang="en-US" altLang="ko-KR"/>
              <a:t>(WAS)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097" name="_x334809800" descr="EMB00016e8450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910551"/>
            <a:ext cx="7459434" cy="485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355154" y="2348880"/>
            <a:ext cx="2592288" cy="2376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15480" y="2204864"/>
            <a:ext cx="1944216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64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</a:rPr>
              <a:t>[</a:t>
            </a:r>
            <a:r>
              <a:rPr lang="ko-KR" altLang="en-US" dirty="0">
                <a:effectLst/>
              </a:rPr>
              <a:t>참고</a:t>
            </a:r>
            <a:r>
              <a:rPr lang="en-US" altLang="ko-KR" dirty="0">
                <a:effectLst/>
              </a:rPr>
              <a:t>] Jasper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>
                <a:effectLst/>
              </a:rPr>
              <a:t>Catalina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Jasper</a:t>
            </a:r>
          </a:p>
          <a:p>
            <a:pPr lvl="1"/>
            <a:r>
              <a:rPr lang="en-US" altLang="ko-KR" dirty="0"/>
              <a:t>Jasper</a:t>
            </a:r>
            <a:r>
              <a:rPr lang="ko-KR" altLang="en-US" dirty="0"/>
              <a:t>는 </a:t>
            </a:r>
            <a:r>
              <a:rPr lang="en-US" altLang="ko-KR" dirty="0"/>
              <a:t>Tomcat</a:t>
            </a:r>
            <a:r>
              <a:rPr lang="ko-KR" altLang="en-US" dirty="0"/>
              <a:t>의 </a:t>
            </a:r>
            <a:r>
              <a:rPr lang="en-US" altLang="ko-KR" b="1" dirty="0"/>
              <a:t>JSP </a:t>
            </a:r>
            <a:r>
              <a:rPr lang="ko-KR" altLang="en-US" b="1" dirty="0"/>
              <a:t>엔진</a:t>
            </a:r>
            <a:endParaRPr lang="en-US" altLang="ko-KR" b="1" dirty="0"/>
          </a:p>
          <a:p>
            <a:pPr lvl="1"/>
            <a:r>
              <a:rPr lang="en-US" altLang="ko-KR" dirty="0"/>
              <a:t>Jasper</a:t>
            </a:r>
            <a:r>
              <a:rPr lang="ko-KR" altLang="en-US" dirty="0"/>
              <a:t>는 </a:t>
            </a:r>
            <a:r>
              <a:rPr lang="en-US" altLang="ko-KR" dirty="0"/>
              <a:t>JSP </a:t>
            </a:r>
            <a:r>
              <a:rPr lang="ko-KR" altLang="en-US" dirty="0"/>
              <a:t>파일을 구문 분석하여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(Catalina</a:t>
            </a:r>
            <a:r>
              <a:rPr lang="ko-KR" altLang="en-US" dirty="0"/>
              <a:t>에서 처리 할 수 ​​있음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en-US" altLang="ko-KR" dirty="0"/>
              <a:t>Java </a:t>
            </a:r>
            <a:r>
              <a:rPr lang="ko-KR" altLang="en-US" dirty="0"/>
              <a:t>코드로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r>
              <a:rPr lang="en-US" altLang="ko-KR" dirty="0"/>
              <a:t>Catalina</a:t>
            </a:r>
          </a:p>
          <a:p>
            <a:pPr lvl="1"/>
            <a:r>
              <a:rPr lang="en-US" altLang="ko-KR" dirty="0"/>
              <a:t>Catalina</a:t>
            </a:r>
            <a:r>
              <a:rPr lang="ko-KR" altLang="en-US" dirty="0"/>
              <a:t>는 </a:t>
            </a:r>
            <a:r>
              <a:rPr lang="en-US" altLang="ko-KR" dirty="0"/>
              <a:t>Tomcat</a:t>
            </a:r>
            <a:r>
              <a:rPr lang="ko-KR" altLang="en-US" dirty="0"/>
              <a:t>의 </a:t>
            </a:r>
            <a:r>
              <a:rPr lang="ko-KR" altLang="en-US" b="1" dirty="0" err="1"/>
              <a:t>서블릿</a:t>
            </a:r>
            <a:r>
              <a:rPr lang="ko-KR" altLang="en-US" b="1" dirty="0"/>
              <a:t> 컨테이너 엔진</a:t>
            </a:r>
            <a:endParaRPr lang="en-US" altLang="ko-KR" b="1" dirty="0"/>
          </a:p>
          <a:p>
            <a:r>
              <a:rPr lang="en-US" altLang="ko-KR" dirty="0"/>
              <a:t>Coyote</a:t>
            </a:r>
          </a:p>
          <a:p>
            <a:pPr lvl="1"/>
            <a:r>
              <a:rPr lang="ko-KR" altLang="en-US" dirty="0" err="1"/>
              <a:t>톰캣에</a:t>
            </a:r>
            <a:r>
              <a:rPr lang="ko-KR" altLang="en-US" dirty="0"/>
              <a:t> </a:t>
            </a:r>
            <a:r>
              <a:rPr lang="en-US" altLang="ko-KR" dirty="0"/>
              <a:t>TCP</a:t>
            </a:r>
            <a:r>
              <a:rPr lang="ko-KR" altLang="en-US" dirty="0"/>
              <a:t>를 통한 프로토콜 지원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" name="Rectangle 5">
            <a:hlinkClick r:id="rId2"/>
          </p:cNvPr>
          <p:cNvSpPr>
            <a:spLocks noChangeArrowheads="1"/>
          </p:cNvSpPr>
          <p:nvPr/>
        </p:nvSpPr>
        <p:spPr bwMode="auto">
          <a:xfrm>
            <a:off x="152400" y="152400"/>
            <a:ext cx="4318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" y="152400"/>
            <a:ext cx="4318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edium-content-sans-serif-font"/>
              </a:rPr>
              <a:t/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edium-content-sans-serif-font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468" y="4963077"/>
            <a:ext cx="511256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Coyote</a:t>
            </a:r>
            <a:r>
              <a:rPr lang="ko-KR" altLang="en-US" dirty="0"/>
              <a:t>가 </a:t>
            </a:r>
            <a:r>
              <a:rPr lang="en-US" altLang="ko-KR" dirty="0"/>
              <a:t>HTTP</a:t>
            </a:r>
            <a:r>
              <a:rPr lang="ko-KR" altLang="en-US" dirty="0"/>
              <a:t>요청을 받으면 </a:t>
            </a:r>
            <a:r>
              <a:rPr lang="en-US" altLang="ko-KR" b="1" dirty="0"/>
              <a:t>Catalina</a:t>
            </a:r>
            <a:r>
              <a:rPr lang="en-US" altLang="ko-KR" dirty="0"/>
              <a:t>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컨테이너는 요청 중에서 </a:t>
            </a:r>
            <a:r>
              <a:rPr lang="en-US" altLang="ko-KR" dirty="0"/>
              <a:t>java</a:t>
            </a:r>
            <a:r>
              <a:rPr lang="ko-KR" altLang="en-US" dirty="0"/>
              <a:t>웹 어플리케이션을 해석하는데</a:t>
            </a:r>
            <a:r>
              <a:rPr lang="en-US" altLang="ko-KR" dirty="0"/>
              <a:t>, </a:t>
            </a:r>
            <a:r>
              <a:rPr lang="ko-KR" altLang="en-US" dirty="0" err="1"/>
              <a:t>그중에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ko-KR" altLang="en-US" dirty="0"/>
              <a:t>에 관한 요청일 때 </a:t>
            </a:r>
            <a:r>
              <a:rPr lang="en-US" altLang="ko-KR" b="1" dirty="0"/>
              <a:t>Jasper</a:t>
            </a:r>
            <a:r>
              <a:rPr lang="ko-KR" altLang="en-US" dirty="0"/>
              <a:t>가 담당해서 처리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76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83298" y="936252"/>
            <a:ext cx="11689366" cy="5733108"/>
          </a:xfrm>
        </p:spPr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/>
              <a:t>OpenJDK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ko-KR" altLang="en-US" dirty="0"/>
              <a:t>오라클 </a:t>
            </a:r>
            <a:r>
              <a:rPr lang="en-US" altLang="ko-KR" dirty="0"/>
              <a:t>JDK</a:t>
            </a:r>
            <a:r>
              <a:rPr lang="ko-KR" altLang="en-US" dirty="0"/>
              <a:t>와 </a:t>
            </a:r>
            <a:r>
              <a:rPr lang="en-US" altLang="ko-KR" dirty="0" err="1"/>
              <a:t>OpenJDK</a:t>
            </a:r>
            <a:r>
              <a:rPr lang="ko-KR" altLang="en-US" dirty="0"/>
              <a:t>는 둘 다 오라클에 의해 관리</a:t>
            </a:r>
            <a:endParaRPr lang="en-US" altLang="ko-KR" dirty="0"/>
          </a:p>
          <a:p>
            <a:pPr lvl="2"/>
            <a:r>
              <a:rPr lang="en-US" altLang="ko-KR" dirty="0" err="1"/>
              <a:t>OpenJDK</a:t>
            </a:r>
            <a:r>
              <a:rPr lang="ko-KR" altLang="en-US" dirty="0"/>
              <a:t>는 순수한 자바 규격만 구현한 </a:t>
            </a:r>
            <a:r>
              <a:rPr lang="en-US" altLang="ko-KR" dirty="0"/>
              <a:t>JDK</a:t>
            </a:r>
            <a:r>
              <a:rPr lang="ko-KR" altLang="en-US" dirty="0"/>
              <a:t>의 기준</a:t>
            </a:r>
            <a:endParaRPr lang="en-US" altLang="ko-KR" dirty="0"/>
          </a:p>
          <a:p>
            <a:pPr lvl="2"/>
            <a:r>
              <a:rPr lang="ko-KR" altLang="en-US" dirty="0"/>
              <a:t>오라클 </a:t>
            </a:r>
            <a:r>
              <a:rPr lang="en-US" altLang="ko-KR" dirty="0"/>
              <a:t>JDK</a:t>
            </a:r>
            <a:r>
              <a:rPr lang="ko-KR" altLang="en-US" dirty="0"/>
              <a:t>는 여기에 몇 가지 기능이 추가된 것</a:t>
            </a:r>
            <a:endParaRPr lang="en-US" altLang="ko-KR" dirty="0"/>
          </a:p>
          <a:p>
            <a:pPr lvl="2"/>
            <a:r>
              <a:rPr lang="en-US" altLang="ko-KR" dirty="0" err="1"/>
              <a:t>OpenJDK</a:t>
            </a:r>
            <a:r>
              <a:rPr lang="en-US" altLang="ko-KR" dirty="0"/>
              <a:t> </a:t>
            </a:r>
            <a:r>
              <a:rPr lang="ko-KR" altLang="en-US" dirty="0"/>
              <a:t>웹 사이트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https://jdk.java.net/</a:t>
            </a:r>
            <a:r>
              <a:rPr lang="en-US" altLang="ko-KR" dirty="0"/>
              <a:t>)</a:t>
            </a:r>
            <a:r>
              <a:rPr lang="ko-KR" altLang="en-US" dirty="0"/>
              <a:t>에서 압축 파일 다운로드하여 압축 해제</a:t>
            </a:r>
            <a:endParaRPr lang="en-US" altLang="ko-KR" dirty="0"/>
          </a:p>
          <a:p>
            <a:pPr lvl="3"/>
            <a:r>
              <a:rPr lang="ko-KR" altLang="en-US"/>
              <a:t>버전은 </a:t>
            </a:r>
            <a:r>
              <a:rPr lang="en-US" altLang="ko-KR"/>
              <a:t>17.0.2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3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652228"/>
      </p:ext>
    </p:extLst>
  </p:cSld>
  <p:clrMapOvr>
    <a:masterClrMapping/>
  </p:clrMapOvr>
</p:sld>
</file>

<file path=ppt/theme/theme1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2020-1</Template>
  <TotalTime>6957</TotalTime>
  <Words>901</Words>
  <Application>Microsoft Office PowerPoint</Application>
  <PresentationFormat>와이드스크린</PresentationFormat>
  <Paragraphs>165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D2Coding</vt:lpstr>
      <vt:lpstr>medium-content-sans-serif-font</vt:lpstr>
      <vt:lpstr>맑은 고딕</vt:lpstr>
      <vt:lpstr>Arial</vt:lpstr>
      <vt:lpstr>Consolas</vt:lpstr>
      <vt:lpstr>2020-1</vt:lpstr>
      <vt:lpstr>01. JSP 프로그램의 동작 원리와 실행 환경 구축</vt:lpstr>
      <vt:lpstr>학습내용</vt:lpstr>
      <vt:lpstr>이 단원이 끝나면 알게 되는 것</vt:lpstr>
      <vt:lpstr>1.1 HTML과 JSP</vt:lpstr>
      <vt:lpstr>1.1 HTML과 JSP</vt:lpstr>
      <vt:lpstr>JSP 처리과정</vt:lpstr>
      <vt:lpstr>1.2 JSP 실행 환경 구축</vt:lpstr>
      <vt:lpstr>[참고] Jasper와 Catalina</vt:lpstr>
      <vt:lpstr>1.2 JSP 실행 환경 구축</vt:lpstr>
      <vt:lpstr>1.2 JSP 실행 환경 구축</vt:lpstr>
      <vt:lpstr>1.2 JSP 실행 환경 구축</vt:lpstr>
      <vt:lpstr>1.2 JSP 실행 환경 구축</vt:lpstr>
      <vt:lpstr>1.2 JSP 실행 환경 구축</vt:lpstr>
      <vt:lpstr>1.2 JSP 실행 환경 구축</vt:lpstr>
      <vt:lpstr>1.2 JSP 실행 환경 구축</vt:lpstr>
      <vt:lpstr>1.2 JSP 실행 환경 구축</vt:lpstr>
      <vt:lpstr>1.2 JSP 실행 환경 구축</vt:lpstr>
      <vt:lpstr>1.3 실행 환경 테스트</vt:lpstr>
      <vt:lpstr>1.3 실행 환경 테스트</vt:lpstr>
      <vt:lpstr>1.3 실행 환경 테스트</vt:lpstr>
      <vt:lpstr>답변할 수 있겠지요?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JSP 프로그램의 동작 원리와 실행 환경 구축</dc:title>
  <dc:creator>jinsook</dc:creator>
  <cp:lastModifiedBy>user</cp:lastModifiedBy>
  <cp:revision>34</cp:revision>
  <dcterms:created xsi:type="dcterms:W3CDTF">2021-03-08T05:05:42Z</dcterms:created>
  <dcterms:modified xsi:type="dcterms:W3CDTF">2025-03-25T17:08:14Z</dcterms:modified>
</cp:coreProperties>
</file>