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3" r:id="rId1"/>
    <p:sldMasterId id="2147484005" r:id="rId2"/>
  </p:sldMasterIdLst>
  <p:notesMasterIdLst>
    <p:notesMasterId r:id="rId29"/>
  </p:notesMasterIdLst>
  <p:sldIdLst>
    <p:sldId id="256" r:id="rId3"/>
    <p:sldId id="330" r:id="rId4"/>
    <p:sldId id="465" r:id="rId5"/>
    <p:sldId id="452" r:id="rId6"/>
    <p:sldId id="420" r:id="rId7"/>
    <p:sldId id="438" r:id="rId8"/>
    <p:sldId id="439" r:id="rId9"/>
    <p:sldId id="441" r:id="rId10"/>
    <p:sldId id="459" r:id="rId11"/>
    <p:sldId id="460" r:id="rId12"/>
    <p:sldId id="461" r:id="rId13"/>
    <p:sldId id="464" r:id="rId14"/>
    <p:sldId id="463" r:id="rId15"/>
    <p:sldId id="440" r:id="rId16"/>
    <p:sldId id="442" r:id="rId17"/>
    <p:sldId id="425" r:id="rId18"/>
    <p:sldId id="443" r:id="rId19"/>
    <p:sldId id="426" r:id="rId20"/>
    <p:sldId id="444" r:id="rId21"/>
    <p:sldId id="445" r:id="rId22"/>
    <p:sldId id="419" r:id="rId23"/>
    <p:sldId id="447" r:id="rId24"/>
    <p:sldId id="448" r:id="rId25"/>
    <p:sldId id="449" r:id="rId26"/>
    <p:sldId id="450" r:id="rId27"/>
    <p:sldId id="467" r:id="rId28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006600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90" autoAdjust="0"/>
    <p:restoredTop sz="94660"/>
  </p:normalViewPr>
  <p:slideViewPr>
    <p:cSldViewPr>
      <p:cViewPr varScale="1">
        <p:scale>
          <a:sx n="96" d="100"/>
          <a:sy n="96" d="100"/>
        </p:scale>
        <p:origin x="90" y="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5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575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0886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88529-ABE4-40AD-8768-23231B917785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56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382" y="97967"/>
            <a:ext cx="11822266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057835"/>
            <a:ext cx="11434714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3" y="6492275"/>
            <a:ext cx="453081" cy="365125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8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802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4444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20621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4345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631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7731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509" y="173710"/>
            <a:ext cx="11822267" cy="738745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5" cy="561190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722445" y="6492277"/>
            <a:ext cx="453081" cy="365125"/>
          </a:xfrm>
        </p:spPr>
        <p:txBody>
          <a:bodyPr/>
          <a:lstStyle/>
          <a:p>
            <a:fld id="{FF76CC31-A3AA-4AB5-9C0F-CE21594866D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447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81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581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53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08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796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53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697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70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11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339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5991" y="117300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73466" y="940036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8" y="6492877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BD02-E1B2-45F3-A5E2-692CC52C4263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5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55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19336" y="116632"/>
            <a:ext cx="11929216" cy="686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63352" y="1036419"/>
            <a:ext cx="11801741" cy="577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776817" y="6492875"/>
            <a:ext cx="415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4504" y="64992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766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C%9B%B9_%EC%84%9C%EB%B2%8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ko.wikipedia.org/wiki/%EC%9B%B9_%EB%B8%8C%EB%9D%BC%EC%9A%B0%EC%A0%80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000"/>
              <a:t>2</a:t>
            </a:r>
            <a:r>
              <a:rPr lang="ko-KR" altLang="en-US" sz="6000"/>
              <a:t>장</a:t>
            </a:r>
            <a:r>
              <a:rPr lang="en-US" altLang="ko-KR" sz="6000"/>
              <a:t>. JSP </a:t>
            </a:r>
            <a:r>
              <a:rPr lang="ko-KR" altLang="en-US" sz="6000"/>
              <a:t>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86104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2400">
                <a:latin typeface="+mn-ea"/>
              </a:rPr>
              <a:t>컴퓨터정보과</a:t>
            </a:r>
            <a:endParaRPr lang="en-US" altLang="ko-KR" sz="2400">
              <a:latin typeface="+mn-ea"/>
            </a:endParaRPr>
          </a:p>
          <a:p>
            <a:r>
              <a:rPr lang="ko-KR" altLang="en-US" sz="2400">
                <a:latin typeface="+mn-ea"/>
              </a:rPr>
              <a:t>김진숙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- </a:t>
            </a:r>
            <a:r>
              <a:rPr lang="en-US" altLang="ko-KR" err="1"/>
              <a:t>pageDirective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사용할 속성</a:t>
            </a:r>
            <a:endParaRPr lang="en-US" altLang="ko-KR"/>
          </a:p>
          <a:p>
            <a:pPr lvl="1"/>
            <a:r>
              <a:rPr lang="en-US" altLang="ko-KR"/>
              <a:t>info</a:t>
            </a:r>
          </a:p>
          <a:p>
            <a:pPr lvl="1"/>
            <a:r>
              <a:rPr lang="en-US" altLang="ko-KR"/>
              <a:t>import</a:t>
            </a:r>
          </a:p>
          <a:p>
            <a:pPr lvl="1"/>
            <a:r>
              <a:rPr lang="en-US" altLang="ko-KR" err="1"/>
              <a:t>trimDirectiveWhitespaces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6745-7C0E-4995-822F-2A151A43A75C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212976"/>
            <a:ext cx="47815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89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156392"/>
            <a:ext cx="9984432" cy="642918"/>
          </a:xfrm>
        </p:spPr>
        <p:txBody>
          <a:bodyPr>
            <a:normAutofit/>
          </a:bodyPr>
          <a:lstStyle/>
          <a:p>
            <a:r>
              <a:rPr lang="en-US" altLang="ko-KR"/>
              <a:t>2.1 JSP </a:t>
            </a:r>
            <a:r>
              <a:rPr lang="ko-KR" altLang="en-US"/>
              <a:t>프로그램의 기본 형태</a:t>
            </a: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3391" y="1085772"/>
            <a:ext cx="11099053" cy="5308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/>
              <a:t>2. include </a:t>
            </a:r>
            <a:r>
              <a:rPr lang="ko-KR" altLang="en-US" b="1"/>
              <a:t>지시자</a:t>
            </a:r>
            <a:endParaRPr lang="en-US" altLang="ko-KR" b="1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/>
              <a:t>한 페이지 내에 다른 페이지를 삽입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공통적으로 포함하는 내용을 가진 파일을 해당 </a:t>
            </a:r>
            <a:r>
              <a:rPr lang="en-US" altLang="ko-KR"/>
              <a:t>JSP </a:t>
            </a:r>
            <a:r>
              <a:rPr lang="ko-KR" altLang="en-US"/>
              <a:t>페이지 내에 삽입하도록 하는 것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include </a:t>
            </a:r>
            <a:r>
              <a:rPr lang="ko-KR" altLang="en-US" err="1"/>
              <a:t>디렉티브</a:t>
            </a:r>
            <a:r>
              <a:rPr lang="ko-KR" altLang="en-US"/>
              <a:t> 사용법</a:t>
            </a:r>
          </a:p>
          <a:p>
            <a:pPr lvl="2">
              <a:lnSpc>
                <a:spcPct val="120000"/>
              </a:lnSpc>
            </a:pPr>
            <a:r>
              <a:rPr lang="en-US" altLang="ko-KR" b="1">
                <a:solidFill>
                  <a:srgbClr val="0000FF"/>
                </a:solidFill>
              </a:rPr>
              <a:t>&lt;%@ include file=“</a:t>
            </a:r>
            <a:r>
              <a:rPr lang="ko-KR" altLang="en-US" b="1">
                <a:solidFill>
                  <a:srgbClr val="0000FF"/>
                </a:solidFill>
              </a:rPr>
              <a:t>포함될 파일의 </a:t>
            </a:r>
            <a:r>
              <a:rPr lang="en-US" altLang="ko-KR" b="1">
                <a:solidFill>
                  <a:srgbClr val="0000FF"/>
                </a:solidFill>
              </a:rPr>
              <a:t>URL"%&gt; </a:t>
            </a:r>
            <a:endParaRPr lang="ko-KR" altLang="en-US" b="1">
              <a:solidFill>
                <a:srgbClr val="0000FF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 altLang="ko-KR"/>
              <a:t>include </a:t>
            </a:r>
            <a:r>
              <a:rPr lang="ko-KR" altLang="en-US" err="1"/>
              <a:t>디렉티브는</a:t>
            </a:r>
            <a:r>
              <a:rPr lang="ko-KR" altLang="en-US"/>
              <a:t> 주로 </a:t>
            </a:r>
            <a:r>
              <a:rPr lang="ko-KR" altLang="en-US" b="1">
                <a:solidFill>
                  <a:srgbClr val="FF0000"/>
                </a:solidFill>
              </a:rPr>
              <a:t>조각 코드</a:t>
            </a:r>
            <a:r>
              <a:rPr lang="ko-KR" altLang="en-US"/>
              <a:t>를 삽입할 때 사용</a:t>
            </a:r>
            <a:endParaRPr lang="en-US" altLang="ko-KR"/>
          </a:p>
          <a:p>
            <a:pPr lvl="1">
              <a:lnSpc>
                <a:spcPct val="120000"/>
              </a:lnSpc>
            </a:pPr>
            <a:endParaRPr lang="ko-KR" altLang="en-US"/>
          </a:p>
          <a:p>
            <a:pPr lvl="1">
              <a:lnSpc>
                <a:spcPct val="120000"/>
              </a:lnSpc>
            </a:pPr>
            <a:endParaRPr lang="en-US" altLang="ko-KR" b="1">
              <a:solidFill>
                <a:srgbClr val="0000FF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6745-7C0E-4995-822F-2A151A43A75C}" type="slidenum">
              <a:rPr lang="en-US" altLang="ko-KR" smtClean="0"/>
              <a:pPr/>
              <a:t>11</a:t>
            </a:fld>
            <a:endParaRPr lang="en-US" altLang="ko-KR"/>
          </a:p>
        </p:txBody>
      </p:sp>
      <p:sp>
        <p:nvSpPr>
          <p:cNvPr id="32772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32773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32774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32775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215211" y="775446"/>
            <a:ext cx="11434715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marL="685800" lvl="2" indent="0" fontAlgn="base"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n-US" altLang="ko-KR"/>
          </a:p>
        </p:txBody>
      </p:sp>
    </p:spTree>
    <p:extLst>
      <p:ext uri="{BB962C8B-B14F-4D97-AF65-F5344CB8AC3E}">
        <p14:creationId xmlns:p14="http://schemas.microsoft.com/office/powerpoint/2010/main" val="3439766882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156392"/>
            <a:ext cx="9984432" cy="642918"/>
          </a:xfrm>
        </p:spPr>
        <p:txBody>
          <a:bodyPr>
            <a:normAutofit/>
          </a:bodyPr>
          <a:lstStyle/>
          <a:p>
            <a:r>
              <a:rPr lang="en-US" altLang="ko-KR"/>
              <a:t>2.1 JSP </a:t>
            </a:r>
            <a:r>
              <a:rPr lang="ko-KR" altLang="en-US"/>
              <a:t>프로그램의 기본 형태</a:t>
            </a:r>
            <a:endParaRPr lang="en-US" altLang="ko-KR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23391" y="1085772"/>
            <a:ext cx="11099053" cy="5308617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/>
              <a:t>2. include </a:t>
            </a:r>
            <a:r>
              <a:rPr lang="ko-KR" altLang="en-US" b="1"/>
              <a:t>지시자</a:t>
            </a:r>
            <a:r>
              <a:rPr lang="en-US" altLang="ko-KR" b="1"/>
              <a:t>(</a:t>
            </a:r>
            <a:r>
              <a:rPr lang="ko-KR" altLang="en-US" b="1"/>
              <a:t>계속</a:t>
            </a:r>
            <a:r>
              <a:rPr lang="en-US" altLang="ko-KR" b="1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b="1"/>
              <a:t> </a:t>
            </a:r>
            <a:r>
              <a:rPr lang="en-US" altLang="ko-KR"/>
              <a:t>include </a:t>
            </a:r>
            <a:r>
              <a:rPr lang="ko-KR" altLang="en-US" err="1"/>
              <a:t>디렉티브의</a:t>
            </a:r>
            <a:r>
              <a:rPr lang="ko-KR" altLang="en-US"/>
              <a:t> 처리 과정은 </a:t>
            </a:r>
            <a:r>
              <a:rPr lang="ko-KR" altLang="en-US" b="1">
                <a:solidFill>
                  <a:srgbClr val="0000FF"/>
                </a:solidFill>
              </a:rPr>
              <a:t>정적</a:t>
            </a:r>
            <a:r>
              <a:rPr lang="en-US" altLang="ko-KR" b="1">
                <a:solidFill>
                  <a:srgbClr val="0000FF"/>
                </a:solidFill>
              </a:rPr>
              <a:t>(static)</a:t>
            </a:r>
            <a:endParaRPr lang="ko-KR" altLang="en-US" b="1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</a:pPr>
            <a:r>
              <a:rPr lang="en-US" altLang="ko-KR"/>
              <a:t>include </a:t>
            </a:r>
            <a:r>
              <a:rPr lang="ko-KR" altLang="en-US" err="1"/>
              <a:t>지시자를</a:t>
            </a:r>
            <a:r>
              <a:rPr lang="ko-KR" altLang="en-US"/>
              <a:t> 사용한 </a:t>
            </a:r>
            <a:r>
              <a:rPr lang="en-US" altLang="ko-KR"/>
              <a:t>JSP </a:t>
            </a:r>
            <a:r>
              <a:rPr lang="ko-KR" altLang="en-US"/>
              <a:t>페이지가 컴파일 되는 과정에서 </a:t>
            </a:r>
            <a:r>
              <a:rPr lang="en-US" altLang="ko-KR"/>
              <a:t>include </a:t>
            </a:r>
            <a:r>
              <a:rPr lang="ko-KR" altLang="en-US"/>
              <a:t>되는 </a:t>
            </a:r>
            <a:r>
              <a:rPr lang="en-US" altLang="ko-KR"/>
              <a:t>JSP</a:t>
            </a:r>
            <a:r>
              <a:rPr lang="ko-KR" altLang="en-US"/>
              <a:t>페이지의 소스 내용을 그대로 포함해서 </a:t>
            </a:r>
            <a:r>
              <a:rPr lang="ko-KR" altLang="en-US" err="1"/>
              <a:t>컴파일됨</a:t>
            </a:r>
            <a:endParaRPr lang="ko-KR" altLang="en-US"/>
          </a:p>
          <a:p>
            <a:pPr lvl="2">
              <a:lnSpc>
                <a:spcPct val="120000"/>
              </a:lnSpc>
            </a:pPr>
            <a:r>
              <a:rPr lang="ko-KR" altLang="en-US"/>
              <a:t>복사 </a:t>
            </a:r>
            <a:r>
              <a:rPr lang="en-US" altLang="ko-KR"/>
              <a:t>&amp; </a:t>
            </a:r>
            <a:r>
              <a:rPr lang="ko-KR" altLang="en-US" err="1"/>
              <a:t>붙여넣기</a:t>
            </a:r>
            <a:r>
              <a:rPr lang="ko-KR" altLang="en-US"/>
              <a:t> 방식으로 두 개의 파일이 하나의 파일로 구성된 후 같이 변환되고 컴파일</a:t>
            </a:r>
          </a:p>
          <a:p>
            <a:pPr>
              <a:lnSpc>
                <a:spcPct val="120000"/>
              </a:lnSpc>
            </a:pPr>
            <a:endParaRPr lang="en-US" altLang="ko-KR" b="1">
              <a:solidFill>
                <a:srgbClr val="0000FF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6745-7C0E-4995-822F-2A151A43A75C}" type="slidenum">
              <a:rPr lang="en-US" altLang="ko-KR" smtClean="0"/>
              <a:pPr/>
              <a:t>12</a:t>
            </a:fld>
            <a:endParaRPr lang="en-US" altLang="ko-KR"/>
          </a:p>
        </p:txBody>
      </p:sp>
      <p:sp>
        <p:nvSpPr>
          <p:cNvPr id="32772" name="AutoShape 4" descr="PIC59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32773" name="AutoShape 5" descr="PIC594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32774" name="AutoShape 6" descr="PIC596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32775" name="AutoShape 7" descr="PIC598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215211" y="775446"/>
            <a:ext cx="11434715" cy="561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lvl="2" fontAlgn="base">
              <a:spcAft>
                <a:spcPts val="0"/>
              </a:spcAft>
            </a:pPr>
            <a:endParaRPr kumimoji="0" lang="en-US" altLang="ko-KR"/>
          </a:p>
          <a:p>
            <a:pPr marL="685800" lvl="2" indent="0" fontAlgn="base">
              <a:spcAft>
                <a:spcPts val="0"/>
              </a:spcAft>
              <a:buFont typeface="Arial" panose="020B0604020202020204" pitchFamily="34" charset="0"/>
              <a:buNone/>
            </a:pPr>
            <a:endParaRPr kumimoji="0" lang="en-US" altLang="ko-KR"/>
          </a:p>
        </p:txBody>
      </p:sp>
      <p:pic>
        <p:nvPicPr>
          <p:cNvPr id="11" name="Picture 9" descr="그림4-2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47728" y="3390041"/>
            <a:ext cx="4520730" cy="3128504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30884412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- </a:t>
            </a:r>
            <a:r>
              <a:rPr lang="en-US" altLang="ko-KR" err="1"/>
              <a:t>includeDirective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err="1"/>
              <a:t>includeDirective.jsp</a:t>
            </a:r>
            <a:r>
              <a:rPr lang="en-US" altLang="ko-KR"/>
              <a:t> </a:t>
            </a:r>
            <a:r>
              <a:rPr lang="ko-KR" altLang="en-US"/>
              <a:t>에서 아래 </a:t>
            </a:r>
            <a:r>
              <a:rPr lang="en-US" altLang="ko-KR"/>
              <a:t>3</a:t>
            </a:r>
            <a:r>
              <a:rPr lang="ko-KR" altLang="en-US"/>
              <a:t>개의 파일을 </a:t>
            </a:r>
            <a:r>
              <a:rPr lang="en-US" altLang="ko-KR"/>
              <a:t>include </a:t>
            </a:r>
            <a:r>
              <a:rPr lang="ko-KR" altLang="en-US"/>
              <a:t>하여 실행</a:t>
            </a:r>
            <a:endParaRPr lang="en-US" altLang="ko-KR"/>
          </a:p>
          <a:p>
            <a:pPr lvl="1"/>
            <a:r>
              <a:rPr lang="en-US" altLang="ko-KR" err="1"/>
              <a:t>top.jsp</a:t>
            </a:r>
            <a:endParaRPr lang="en-US" altLang="ko-KR"/>
          </a:p>
          <a:p>
            <a:pPr lvl="1"/>
            <a:r>
              <a:rPr lang="en-US" altLang="ko-KR" err="1"/>
              <a:t>pageDirective.jsp</a:t>
            </a:r>
            <a:endParaRPr lang="en-US" altLang="ko-KR"/>
          </a:p>
          <a:p>
            <a:pPr lvl="1"/>
            <a:r>
              <a:rPr lang="en-US" altLang="ko-KR" err="1"/>
              <a:t>bottom.jsp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96745-7C0E-4995-822F-2A151A43A75C}" type="slidenum">
              <a:rPr lang="en-US" altLang="ko-KR" smtClean="0"/>
              <a:pPr/>
              <a:t>13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26" y="1751805"/>
            <a:ext cx="4781550" cy="39814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511824" y="2708921"/>
            <a:ext cx="468052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11824" y="3526506"/>
            <a:ext cx="4680520" cy="1486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511824" y="5157191"/>
            <a:ext cx="4680520" cy="432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01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2.1 JSP </a:t>
            </a:r>
            <a:r>
              <a:rPr lang="ko-KR" altLang="en-US"/>
              <a:t>프로그램의 기본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8577" y="912455"/>
            <a:ext cx="11434715" cy="561190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/>
              <a:t>3. </a:t>
            </a:r>
            <a:r>
              <a:rPr lang="ko-KR" altLang="en-US" b="1" err="1"/>
              <a:t>스크립틀릿</a:t>
            </a:r>
            <a:r>
              <a:rPr lang="en-US" altLang="ko-KR" b="1"/>
              <a:t>(</a:t>
            </a:r>
            <a:r>
              <a:rPr lang="en-US" altLang="ko-KR" b="1" err="1"/>
              <a:t>Scriptlet</a:t>
            </a:r>
            <a:r>
              <a:rPr lang="en-US" altLang="ko-KR" b="1"/>
              <a:t>)</a:t>
            </a:r>
          </a:p>
          <a:p>
            <a:pPr fontAlgn="base"/>
            <a:endParaRPr lang="en-US" altLang="ko-KR"/>
          </a:p>
          <a:p>
            <a:pPr marL="857250" lvl="2" indent="0" fontAlgn="base">
              <a:buNone/>
            </a:pPr>
            <a:r>
              <a:rPr lang="en-US" altLang="ko-KR"/>
              <a:t> </a:t>
            </a:r>
            <a:r>
              <a:rPr lang="en-US" altLang="ko-KR" sz="1800"/>
              <a:t>12: </a:t>
            </a:r>
            <a:r>
              <a:rPr lang="en-US" altLang="ko-KR" sz="1800" b="1">
                <a:solidFill>
                  <a:srgbClr val="0000FF"/>
                </a:solidFill>
              </a:rPr>
              <a:t>&lt;%</a:t>
            </a:r>
          </a:p>
          <a:p>
            <a:pPr marL="857250" lvl="2" indent="0" fontAlgn="base">
              <a:buNone/>
            </a:pPr>
            <a:r>
              <a:rPr lang="en-US" altLang="ko-KR" sz="1800"/>
              <a:t> 13:     </a:t>
            </a:r>
            <a:r>
              <a:rPr lang="en-US" altLang="ko-KR" sz="1800" err="1"/>
              <a:t>out.println</a:t>
            </a:r>
            <a:r>
              <a:rPr lang="en-US" altLang="ko-KR" sz="1800"/>
              <a:t>("</a:t>
            </a:r>
            <a:r>
              <a:rPr lang="ko-KR" altLang="en-US" sz="1800"/>
              <a:t>오늘 날짜 </a:t>
            </a:r>
            <a:r>
              <a:rPr lang="en-US" altLang="ko-KR" sz="1800"/>
              <a:t>: " + </a:t>
            </a:r>
            <a:r>
              <a:rPr lang="en-US" altLang="ko-KR" sz="1800" err="1"/>
              <a:t>LocalDate.now</a:t>
            </a:r>
            <a:r>
              <a:rPr lang="en-US" altLang="ko-KR" sz="1800"/>
              <a:t>() + "&lt;</a:t>
            </a:r>
            <a:r>
              <a:rPr lang="en-US" altLang="ko-KR" sz="1800" err="1"/>
              <a:t>br</a:t>
            </a:r>
            <a:r>
              <a:rPr lang="en-US" altLang="ko-KR" sz="1800"/>
              <a:t>&gt;");</a:t>
            </a:r>
          </a:p>
          <a:p>
            <a:pPr marL="857250" lvl="2" indent="0" fontAlgn="base">
              <a:buNone/>
            </a:pPr>
            <a:r>
              <a:rPr lang="en-US" altLang="ko-KR" sz="1800"/>
              <a:t> 14:     </a:t>
            </a:r>
            <a:r>
              <a:rPr lang="en-US" altLang="ko-KR" sz="1800" err="1"/>
              <a:t>out.println</a:t>
            </a:r>
            <a:r>
              <a:rPr lang="en-US" altLang="ko-KR" sz="1800"/>
              <a:t>("</a:t>
            </a:r>
            <a:r>
              <a:rPr lang="ko-KR" altLang="en-US" sz="1800"/>
              <a:t>현재 시간 </a:t>
            </a:r>
            <a:r>
              <a:rPr lang="en-US" altLang="ko-KR" sz="1800"/>
              <a:t>: " + </a:t>
            </a:r>
            <a:r>
              <a:rPr lang="en-US" altLang="ko-KR" sz="1800" err="1"/>
              <a:t>LocalTime.now</a:t>
            </a:r>
            <a:r>
              <a:rPr lang="en-US" altLang="ko-KR" sz="1800"/>
              <a:t>());</a:t>
            </a:r>
          </a:p>
          <a:p>
            <a:pPr marL="857250" lvl="2" indent="0" fontAlgn="base">
              <a:buNone/>
            </a:pPr>
            <a:r>
              <a:rPr lang="en-US" altLang="ko-KR" sz="1800"/>
              <a:t> 15: </a:t>
            </a:r>
            <a:r>
              <a:rPr lang="en-US" altLang="ko-KR" sz="1800" b="1">
                <a:solidFill>
                  <a:srgbClr val="0000FF"/>
                </a:solidFill>
              </a:rPr>
              <a:t>%&gt;</a:t>
            </a:r>
          </a:p>
          <a:p>
            <a:pPr fontAlgn="base"/>
            <a:endParaRPr lang="en-US" altLang="ko-KR"/>
          </a:p>
          <a:p>
            <a:pPr lvl="2" fontAlgn="base">
              <a:lnSpc>
                <a:spcPct val="150000"/>
              </a:lnSpc>
            </a:pPr>
            <a:r>
              <a:rPr lang="ko-KR" altLang="en-US" sz="2000"/>
              <a:t>자바 코드를 </a:t>
            </a:r>
            <a:r>
              <a:rPr lang="en-US" altLang="ko-KR" sz="2000"/>
              <a:t>&lt;% ... %&gt; </a:t>
            </a:r>
            <a:r>
              <a:rPr lang="ko-KR" altLang="en-US" sz="2000"/>
              <a:t>사이에 적어놓은 것을 </a:t>
            </a:r>
            <a:r>
              <a:rPr lang="ko-KR" altLang="en-US" sz="2000" err="1"/>
              <a:t>스크립틀릿이라고</a:t>
            </a:r>
            <a:r>
              <a:rPr lang="ko-KR" altLang="en-US" sz="2000"/>
              <a:t> 부름</a:t>
            </a:r>
            <a:endParaRPr lang="en-US" altLang="ko-KR" sz="2000"/>
          </a:p>
          <a:p>
            <a:pPr lvl="2" fontAlgn="base">
              <a:lnSpc>
                <a:spcPct val="150000"/>
              </a:lnSpc>
            </a:pPr>
            <a:r>
              <a:rPr lang="ko-KR" altLang="en-US" sz="2000"/>
              <a:t>콘솔에 문자열을 출력할 때에는 </a:t>
            </a:r>
            <a:r>
              <a:rPr lang="en-US" altLang="ko-KR" sz="2000" err="1"/>
              <a:t>System.out.print</a:t>
            </a:r>
            <a:r>
              <a:rPr lang="en-US" altLang="ko-KR" sz="2000"/>
              <a:t>()</a:t>
            </a:r>
            <a:r>
              <a:rPr lang="ko-KR" altLang="en-US" sz="2000"/>
              <a:t>나 </a:t>
            </a:r>
            <a:r>
              <a:rPr lang="en-US" altLang="ko-KR" sz="2000" err="1"/>
              <a:t>System.out.println</a:t>
            </a:r>
            <a:r>
              <a:rPr lang="en-US" altLang="ko-KR" sz="2000"/>
              <a:t>()</a:t>
            </a:r>
            <a:r>
              <a:rPr lang="ko-KR" altLang="en-US" sz="2000"/>
              <a:t>를 쓰지만</a:t>
            </a:r>
            <a:r>
              <a:rPr lang="en-US" altLang="ko-KR" sz="2000"/>
              <a:t>, </a:t>
            </a:r>
            <a:br>
              <a:rPr lang="en-US" altLang="ko-KR" sz="2000"/>
            </a:br>
            <a:r>
              <a:rPr lang="ko-KR" altLang="en-US" sz="2000"/>
              <a:t>웹 브라우저에 출력을 하기 위해서는 </a:t>
            </a:r>
            <a:r>
              <a:rPr lang="en-US" altLang="ko-KR" sz="2000" err="1"/>
              <a:t>out.print</a:t>
            </a:r>
            <a:r>
              <a:rPr lang="en-US" altLang="ko-KR" sz="2000"/>
              <a:t>()</a:t>
            </a:r>
            <a:r>
              <a:rPr lang="ko-KR" altLang="en-US" sz="2000"/>
              <a:t>나 </a:t>
            </a:r>
            <a:r>
              <a:rPr lang="en-US" altLang="ko-KR" sz="2000" err="1"/>
              <a:t>out.println</a:t>
            </a:r>
            <a:r>
              <a:rPr lang="en-US" altLang="ko-KR" sz="2000"/>
              <a:t>()</a:t>
            </a:r>
            <a:r>
              <a:rPr lang="ko-KR" altLang="en-US" sz="2000"/>
              <a:t>을 사용</a:t>
            </a:r>
            <a:endParaRPr lang="en-US" altLang="ko-KR" sz="20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11787" y="666109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59496" y="1844824"/>
            <a:ext cx="7200800" cy="1584176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2.1 JSP </a:t>
            </a:r>
            <a:r>
              <a:rPr lang="ko-KR" altLang="en-US"/>
              <a:t>프로그램의 기본 형태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235460" y="1217861"/>
            <a:ext cx="9721080" cy="526297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2-2] 2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개의 </a:t>
            </a:r>
            <a:r>
              <a:rPr lang="ko-KR" altLang="en-US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스크립틀릿이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있는 프로그램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(2-2.jsp)</a:t>
            </a:r>
          </a:p>
          <a:p>
            <a:pPr fontAlgn="base">
              <a:lnSpc>
                <a:spcPct val="120000"/>
              </a:lnSpc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java.time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&lt;title&gt;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테스트 페이지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&lt;/title&gt;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오늘 날짜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LocalDate.now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6816080" y="4005064"/>
            <a:ext cx="4045307" cy="216059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시간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&lt;%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LocalTime.now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7646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2.2 JSP </a:t>
            </a:r>
            <a:r>
              <a:rPr lang="ko-KR" altLang="en-US"/>
              <a:t>프로그램의 저장 위치와 실행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935832"/>
            <a:ext cx="10864552" cy="5707345"/>
          </a:xfrm>
        </p:spPr>
        <p:txBody>
          <a:bodyPr anchor="t">
            <a:normAutofit fontScale="77500" lnSpcReduction="20000"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3100"/>
              <a:t>JSP</a:t>
            </a:r>
            <a:r>
              <a:rPr lang="ko-KR" altLang="en-US" sz="3100"/>
              <a:t>는 </a:t>
            </a:r>
            <a:r>
              <a:rPr lang="en-US" altLang="ko-KR" sz="3100"/>
              <a:t>HTML</a:t>
            </a:r>
            <a:r>
              <a:rPr lang="ko-KR" altLang="en-US" sz="3100"/>
              <a:t>처럼</a:t>
            </a:r>
            <a:r>
              <a:rPr lang="en-US" altLang="ko-KR" sz="3100"/>
              <a:t> </a:t>
            </a:r>
            <a:r>
              <a:rPr lang="ko-KR" altLang="en-US" sz="3100"/>
              <a:t>아이콘 더블 클릭</a:t>
            </a:r>
            <a:r>
              <a:rPr lang="en-US" altLang="ko-KR" sz="3100"/>
              <a:t>/</a:t>
            </a:r>
            <a:r>
              <a:rPr lang="ko-KR" altLang="en-US" sz="3100"/>
              <a:t>웹 브라우저 위에 </a:t>
            </a:r>
            <a:r>
              <a:rPr lang="ko-KR" altLang="en-US" sz="3100" err="1"/>
              <a:t>드래깅해서</a:t>
            </a:r>
            <a:r>
              <a:rPr lang="ko-KR" altLang="en-US" sz="3100"/>
              <a:t> 실행 안됨</a:t>
            </a:r>
            <a:endParaRPr lang="en-US" altLang="ko-KR" sz="3100"/>
          </a:p>
          <a:p>
            <a:pPr lvl="1" fontAlgn="base">
              <a:lnSpc>
                <a:spcPct val="150000"/>
              </a:lnSpc>
            </a:pPr>
            <a:r>
              <a:rPr lang="en-US" altLang="ko-KR" sz="2600" b="1">
                <a:solidFill>
                  <a:srgbClr val="FF0000"/>
                </a:solidFill>
              </a:rPr>
              <a:t>JSP </a:t>
            </a:r>
            <a:r>
              <a:rPr lang="ko-KR" altLang="en-US" sz="2600" b="1">
                <a:solidFill>
                  <a:srgbClr val="FF0000"/>
                </a:solidFill>
              </a:rPr>
              <a:t>파일은</a:t>
            </a:r>
            <a:r>
              <a:rPr lang="en-US" altLang="ko-KR" sz="2600" b="1">
                <a:solidFill>
                  <a:srgbClr val="FF0000"/>
                </a:solidFill>
              </a:rPr>
              <a:t> </a:t>
            </a:r>
            <a:r>
              <a:rPr lang="ko-KR" altLang="en-US" sz="2600" b="1" err="1">
                <a:solidFill>
                  <a:srgbClr val="FF0000"/>
                </a:solidFill>
              </a:rPr>
              <a:t>톰캣이</a:t>
            </a:r>
            <a:r>
              <a:rPr lang="ko-KR" altLang="en-US" sz="2600" b="1">
                <a:solidFill>
                  <a:srgbClr val="FF0000"/>
                </a:solidFill>
              </a:rPr>
              <a:t> 해석해야만 실행 결과를 얻을 수 있음</a:t>
            </a:r>
            <a:endParaRPr lang="en-US" altLang="ko-KR" sz="2600" b="1">
              <a:solidFill>
                <a:srgbClr val="FF0000"/>
              </a:solidFill>
            </a:endParaRPr>
          </a:p>
          <a:p>
            <a:pPr lvl="1" fontAlgn="base">
              <a:lnSpc>
                <a:spcPct val="150000"/>
              </a:lnSpc>
            </a:pPr>
            <a:r>
              <a:rPr lang="ko-KR" altLang="en-US" sz="2600"/>
              <a:t>적절한 위치에 저장하고</a:t>
            </a:r>
            <a:r>
              <a:rPr lang="en-US" altLang="ko-KR" sz="2600"/>
              <a:t>, </a:t>
            </a:r>
            <a:r>
              <a:rPr lang="ko-KR" altLang="en-US" sz="2600"/>
              <a:t>그에 맞는 </a:t>
            </a:r>
            <a:r>
              <a:rPr lang="en-US" altLang="ko-KR" sz="2600"/>
              <a:t>URL</a:t>
            </a:r>
            <a:r>
              <a:rPr lang="ko-KR" altLang="en-US" sz="2600"/>
              <a:t>를 브라우저 </a:t>
            </a:r>
            <a:r>
              <a:rPr lang="ko-KR" altLang="en-US" sz="2600" err="1"/>
              <a:t>주소창에</a:t>
            </a:r>
            <a:r>
              <a:rPr lang="ko-KR" altLang="en-US" sz="2600"/>
              <a:t> 입력해야만 정상적인 실행 </a:t>
            </a:r>
            <a:endParaRPr lang="en-US" altLang="ko-KR" sz="2600"/>
          </a:p>
          <a:p>
            <a:pPr lvl="1" fontAlgn="base">
              <a:lnSpc>
                <a:spcPct val="150000"/>
              </a:lnSpc>
            </a:pPr>
            <a:r>
              <a:rPr lang="en-US" altLang="ko-KR" sz="2600"/>
              <a:t>JSP </a:t>
            </a:r>
            <a:r>
              <a:rPr lang="ko-KR" altLang="en-US" sz="2600"/>
              <a:t>프로그램은 </a:t>
            </a:r>
            <a:r>
              <a:rPr lang="ko-KR" altLang="en-US" sz="2600" b="1" err="1"/>
              <a:t>톰캣의</a:t>
            </a:r>
            <a:r>
              <a:rPr lang="ko-KR" altLang="en-US" sz="2600" b="1"/>
              <a:t> 애플리케이션 베이스</a:t>
            </a:r>
            <a:r>
              <a:rPr lang="en-US" altLang="ko-KR" sz="2600" b="1"/>
              <a:t>(Application Base) </a:t>
            </a:r>
            <a:r>
              <a:rPr lang="ko-KR" altLang="en-US" sz="2600" b="1"/>
              <a:t>폴더의 하위 폴더에 저장</a:t>
            </a:r>
            <a:r>
              <a:rPr lang="ko-KR" altLang="en-US" sz="2600"/>
              <a:t>해야 함</a:t>
            </a:r>
            <a:endParaRPr lang="en-US" altLang="ko-KR"/>
          </a:p>
          <a:p>
            <a:pPr fontAlgn="base">
              <a:lnSpc>
                <a:spcPct val="150000"/>
              </a:lnSpc>
            </a:pPr>
            <a:r>
              <a:rPr lang="ko-KR" altLang="en-US" b="1"/>
              <a:t>애플리케이션 베이스</a:t>
            </a:r>
            <a:r>
              <a:rPr lang="en-US" altLang="ko-KR"/>
              <a:t>(Application Base) </a:t>
            </a:r>
            <a:r>
              <a:rPr lang="ko-KR" altLang="en-US"/>
              <a:t>폴더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r>
              <a:rPr lang="ko-KR" altLang="en-US" err="1"/>
              <a:t>톰캣이</a:t>
            </a:r>
            <a:r>
              <a:rPr lang="ko-KR" altLang="en-US"/>
              <a:t> 설치된 폴더 아래에 있는 </a:t>
            </a:r>
            <a:r>
              <a:rPr lang="en-US" altLang="ko-KR" b="1" err="1">
                <a:solidFill>
                  <a:srgbClr val="0000FF"/>
                </a:solidFill>
              </a:rPr>
              <a:t>webapps</a:t>
            </a:r>
            <a:r>
              <a:rPr lang="en-US" altLang="ko-KR"/>
              <a:t> </a:t>
            </a:r>
            <a:r>
              <a:rPr lang="ko-KR" altLang="en-US"/>
              <a:t>폴더 </a:t>
            </a:r>
            <a:r>
              <a:rPr lang="en-US" altLang="ko-KR"/>
              <a:t>: C:\BACKEND\apache-tomcat-9.0.86\webapps</a:t>
            </a:r>
            <a:endParaRPr lang="ko-KR" altLang="en-US"/>
          </a:p>
          <a:p>
            <a:pPr lvl="1" fontAlgn="base">
              <a:lnSpc>
                <a:spcPct val="150000"/>
              </a:lnSpc>
            </a:pPr>
            <a:r>
              <a:rPr lang="ko-KR" altLang="en-US"/>
              <a:t>하지만 이 폴더에 바로 </a:t>
            </a:r>
            <a:r>
              <a:rPr lang="en-US" altLang="ko-KR" err="1"/>
              <a:t>jsp</a:t>
            </a:r>
            <a:r>
              <a:rPr lang="en-US" altLang="ko-KR"/>
              <a:t> </a:t>
            </a:r>
            <a:r>
              <a:rPr lang="ko-KR" altLang="en-US"/>
              <a:t>파일을 넣으면 안 됨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r>
              <a:rPr lang="ko-KR" altLang="en-US"/>
              <a:t>이 폴더는 </a:t>
            </a:r>
            <a:r>
              <a:rPr lang="ko-KR" altLang="en-US" err="1"/>
              <a:t>톰캣이</a:t>
            </a:r>
            <a:r>
              <a:rPr lang="ko-KR" altLang="en-US"/>
              <a:t> 관리하는 웹 애플리케이션을 모아두는 </a:t>
            </a:r>
            <a:r>
              <a:rPr lang="ko-KR" altLang="en-US" b="1">
                <a:solidFill>
                  <a:srgbClr val="0000FF"/>
                </a:solidFill>
              </a:rPr>
              <a:t>루트 폴더</a:t>
            </a:r>
            <a:r>
              <a:rPr lang="ko-KR" altLang="en-US"/>
              <a:t>의 역할을 할 뿐</a:t>
            </a:r>
            <a:endParaRPr lang="en-US" altLang="ko-KR"/>
          </a:p>
          <a:p>
            <a:pPr lvl="2" fontAlgn="base">
              <a:lnSpc>
                <a:spcPct val="150000"/>
              </a:lnSpc>
            </a:pPr>
            <a:r>
              <a:rPr lang="ko-KR" altLang="en-US"/>
              <a:t>웹 애플리케이션 </a:t>
            </a:r>
            <a:r>
              <a:rPr lang="en-US" altLang="ko-KR"/>
              <a:t>: </a:t>
            </a:r>
            <a:r>
              <a:rPr lang="ko-KR" altLang="en-US"/>
              <a:t>하나의 웹 사이트를 구성하는 프로그램 덩어리</a:t>
            </a:r>
            <a:endParaRPr lang="en-US" altLang="ko-KR"/>
          </a:p>
          <a:p>
            <a:pPr lvl="2" fontAlgn="base">
              <a:lnSpc>
                <a:spcPct val="150000"/>
              </a:lnSpc>
            </a:pP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하나의 서버에서 인트라넷</a:t>
            </a:r>
            <a:r>
              <a:rPr lang="en-US" altLang="ko-KR"/>
              <a:t>,</a:t>
            </a:r>
            <a:r>
              <a:rPr lang="ko-KR" altLang="en-US"/>
              <a:t> 쇼핑몰</a:t>
            </a:r>
            <a:r>
              <a:rPr lang="en-US" altLang="ko-KR"/>
              <a:t>, </a:t>
            </a:r>
            <a:r>
              <a:rPr lang="ko-KR" altLang="en-US"/>
              <a:t>두 개의 웹 애플리케이션을 관리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04276" y="6643177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2.2 JSP </a:t>
            </a:r>
            <a:r>
              <a:rPr lang="ko-KR" altLang="en-US"/>
              <a:t>프로그램의 저장 위치와 실행 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378642" y="971757"/>
            <a:ext cx="11434715" cy="5611906"/>
          </a:xfrm>
        </p:spPr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파일이 위치한 폴더와 이를 실행하기 위한 </a:t>
            </a:r>
            <a:r>
              <a:rPr lang="en-US" altLang="ko-KR"/>
              <a:t>URL</a:t>
            </a:r>
            <a:r>
              <a:rPr lang="ko-KR" altLang="en-US"/>
              <a:t>의 관계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804276" y="6642965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2049" name="_x188799184" descr="EMB00004b24539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79" y="1556792"/>
            <a:ext cx="9452705" cy="496855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BEB013B-1ADC-45DE-8276-D402DD3ADB69}"/>
              </a:ext>
            </a:extLst>
          </p:cNvPr>
          <p:cNvSpPr/>
          <p:nvPr/>
        </p:nvSpPr>
        <p:spPr>
          <a:xfrm>
            <a:off x="4367808" y="1556792"/>
            <a:ext cx="2736304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93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2.3 </a:t>
            </a:r>
            <a:r>
              <a:rPr lang="ko-KR" altLang="en-US"/>
              <a:t>주석</a:t>
            </a:r>
            <a:r>
              <a:rPr lang="en-US" altLang="ko-KR"/>
              <a:t>(Comment)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/>
              <a:t>자바의 여러 줄 주석</a:t>
            </a:r>
            <a:r>
              <a:rPr lang="en-US" altLang="ko-KR"/>
              <a:t>(/*...*/)</a:t>
            </a:r>
            <a:r>
              <a:rPr lang="ko-KR" altLang="en-US"/>
              <a:t>과 한 줄 주석</a:t>
            </a:r>
            <a:r>
              <a:rPr lang="en-US" altLang="ko-KR"/>
              <a:t>(//...)</a:t>
            </a:r>
            <a:r>
              <a:rPr lang="ko-KR" altLang="en-US"/>
              <a:t>은 </a:t>
            </a:r>
            <a:r>
              <a:rPr lang="ko-KR" altLang="en-US" err="1"/>
              <a:t>스크립틀릿</a:t>
            </a:r>
            <a:r>
              <a:rPr lang="ko-KR" altLang="en-US"/>
              <a:t> 영역에서 똑같이 사용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r>
              <a:rPr lang="ko-KR" altLang="en-US"/>
              <a:t>이들 주석은 자바 영역</a:t>
            </a:r>
            <a:r>
              <a:rPr lang="en-US" altLang="ko-KR"/>
              <a:t>(</a:t>
            </a:r>
            <a:r>
              <a:rPr lang="ko-KR" altLang="en-US" err="1"/>
              <a:t>스크립틀릿</a:t>
            </a:r>
            <a:r>
              <a:rPr lang="en-US" altLang="ko-KR"/>
              <a:t>)</a:t>
            </a:r>
            <a:r>
              <a:rPr lang="ko-KR" altLang="en-US"/>
              <a:t>에서만 주석으로 인식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r>
              <a:rPr lang="en-US" altLang="ko-KR"/>
              <a:t>HTML </a:t>
            </a:r>
            <a:r>
              <a:rPr lang="ko-KR" altLang="en-US"/>
              <a:t>영역에서 이들 주석을 사용하면 일반 텍스트로 인식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endParaRPr lang="ko-KR" altLang="en-US"/>
          </a:p>
          <a:p>
            <a:pPr fontAlgn="base">
              <a:lnSpc>
                <a:spcPct val="150000"/>
              </a:lnSpc>
            </a:pPr>
            <a:r>
              <a:rPr lang="en-US" altLang="ko-KR"/>
              <a:t>HTML </a:t>
            </a:r>
            <a:r>
              <a:rPr lang="ko-KR" altLang="en-US"/>
              <a:t>영역에서 주석 사용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r>
              <a:rPr lang="en-US" altLang="ko-KR"/>
              <a:t>&lt;!-- ... --&gt; </a:t>
            </a:r>
            <a:r>
              <a:rPr lang="ko-KR" altLang="en-US"/>
              <a:t>형태의 </a:t>
            </a:r>
            <a:r>
              <a:rPr lang="en-US" altLang="ko-KR"/>
              <a:t>HTML </a:t>
            </a:r>
            <a:r>
              <a:rPr lang="ko-KR" altLang="en-US"/>
              <a:t>주석을 사용하거나</a:t>
            </a:r>
            <a:r>
              <a:rPr lang="en-US" altLang="ko-KR"/>
              <a:t>,</a:t>
            </a:r>
          </a:p>
          <a:p>
            <a:pPr lvl="1" fontAlgn="base">
              <a:lnSpc>
                <a:spcPct val="150000"/>
              </a:lnSpc>
            </a:pPr>
            <a:r>
              <a:rPr lang="en-US" altLang="ko-KR"/>
              <a:t>&lt;%-- ... --%&gt; </a:t>
            </a:r>
            <a:r>
              <a:rPr lang="ko-KR" altLang="en-US"/>
              <a:t>형태의 </a:t>
            </a:r>
            <a:r>
              <a:rPr lang="en-US" altLang="ko-KR"/>
              <a:t>JSP </a:t>
            </a:r>
            <a:r>
              <a:rPr lang="ko-KR" altLang="en-US"/>
              <a:t>주석을 사용</a:t>
            </a:r>
          </a:p>
          <a:p>
            <a:pPr fontAlgn="base" latinLnBrk="0">
              <a:lnSpc>
                <a:spcPct val="150000"/>
              </a:lnSpc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2.3 </a:t>
            </a:r>
            <a:r>
              <a:rPr lang="ko-KR" altLang="en-US"/>
              <a:t>주석</a:t>
            </a:r>
            <a:r>
              <a:rPr lang="en-US" altLang="ko-KR"/>
              <a:t>(Comment)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574032" y="1147576"/>
            <a:ext cx="8712968" cy="55215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2-3]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주석을 추가한 프로그램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(2-3.jsp)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java.time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&lt;title&gt;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테스트 페이지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&lt;/title&gt;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/*                                                    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    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여러 줄 주석 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                                         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    Java 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코드 시작                                        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16:     */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	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오늘 날짜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" +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LocalDate.now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+ "&lt;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시간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" +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LocalTime.now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// 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한 줄 주석 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Java 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코드 끝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20: %&gt;</a:t>
            </a:r>
          </a:p>
        </p:txBody>
      </p:sp>
    </p:spTree>
    <p:extLst>
      <p:ext uri="{BB962C8B-B14F-4D97-AF65-F5344CB8AC3E}">
        <p14:creationId xmlns:p14="http://schemas.microsoft.com/office/powerpoint/2010/main" val="31261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이번 장에서 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/>
              <a:t>JSP </a:t>
            </a:r>
            <a:r>
              <a:rPr lang="ko-KR" altLang="en-US"/>
              <a:t>프로그램을 위한 기본적인 사항들</a:t>
            </a:r>
          </a:p>
          <a:p>
            <a:pPr fontAlgn="base"/>
            <a:endParaRPr lang="en-US" altLang="ko-KR"/>
          </a:p>
          <a:p>
            <a:pPr fontAlgn="base"/>
            <a:r>
              <a:rPr lang="ko-KR" altLang="en-US"/>
              <a:t>학습내용</a:t>
            </a:r>
          </a:p>
          <a:p>
            <a:pPr lvl="1" fontAlgn="base"/>
            <a:r>
              <a:rPr lang="en-US" altLang="ko-KR"/>
              <a:t>JSP </a:t>
            </a:r>
            <a:r>
              <a:rPr lang="ko-KR" altLang="en-US"/>
              <a:t>프로그램의 기본 형태</a:t>
            </a:r>
          </a:p>
          <a:p>
            <a:pPr lvl="1" fontAlgn="base"/>
            <a:r>
              <a:rPr lang="en-US" altLang="ko-KR"/>
              <a:t>JSP </a:t>
            </a:r>
            <a:r>
              <a:rPr lang="ko-KR" altLang="en-US"/>
              <a:t>프로그램의 저장 위치와 실행 방법</a:t>
            </a:r>
          </a:p>
          <a:p>
            <a:pPr lvl="1" fontAlgn="base"/>
            <a:r>
              <a:rPr lang="ko-KR" altLang="en-US"/>
              <a:t>주석</a:t>
            </a:r>
            <a:r>
              <a:rPr lang="en-US" altLang="ko-KR"/>
              <a:t>(Comment)</a:t>
            </a:r>
          </a:p>
          <a:p>
            <a:pPr lvl="1" fontAlgn="base"/>
            <a:r>
              <a:rPr lang="ko-KR" altLang="en-US"/>
              <a:t>화면 출력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2.3 </a:t>
            </a:r>
            <a:r>
              <a:rPr lang="ko-KR" altLang="en-US"/>
              <a:t>주석</a:t>
            </a:r>
            <a:r>
              <a:rPr lang="en-US" altLang="ko-KR"/>
              <a:t>(Comment)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775520" y="1196752"/>
            <a:ext cx="7992888" cy="47459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 /* HTML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영역에서는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23:     JSP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의 주석이 *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/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 //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일반 텍스트로 인식됩니다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25: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26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 &lt;!--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27:      HTML 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영역에서는 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HTML 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주석을 사용하세요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28:      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 주석은 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소스보기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  <a:r>
              <a:rPr lang="ko-KR" altLang="en-US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를 하면 보입니다</a:t>
            </a: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29:  --&gt;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30: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31:  </a:t>
            </a: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&lt;%--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32:      HTML </a:t>
            </a:r>
            <a:r>
              <a:rPr lang="ko-KR" altLang="en-US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영역에서 </a:t>
            </a: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JSP </a:t>
            </a:r>
            <a:r>
              <a:rPr lang="ko-KR" altLang="en-US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주석을 사용할 수도 있습니다</a:t>
            </a: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33:      </a:t>
            </a:r>
            <a:r>
              <a:rPr lang="ko-KR" altLang="en-US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 주석은 </a:t>
            </a: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  <a:r>
              <a:rPr lang="ko-KR" altLang="en-US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소스보기</a:t>
            </a: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</a:t>
            </a:r>
            <a:r>
              <a:rPr lang="ko-KR" altLang="en-US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를 해도 보이지 않습니다</a:t>
            </a: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34:      </a:t>
            </a:r>
            <a:r>
              <a:rPr lang="ko-KR" altLang="en-US" sz="1400" b="1" err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톰캣이</a:t>
            </a:r>
            <a:r>
              <a:rPr lang="ko-KR" altLang="en-US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이 프로그램을 처리할 때 삭제하기 때문입니다</a:t>
            </a: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b="1">
                <a:solidFill>
                  <a:srgbClr val="0066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35:  --%&gt;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36: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37: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38: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8024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2.4 </a:t>
            </a:r>
            <a:r>
              <a:rPr lang="ko-KR" altLang="en-US"/>
              <a:t>화면 출력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434715" cy="5107469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>
                <a:latin typeface="+mn-ea"/>
              </a:rPr>
              <a:t>JSP</a:t>
            </a:r>
            <a:r>
              <a:rPr lang="ko-KR" altLang="en-US">
                <a:latin typeface="+mn-ea"/>
              </a:rPr>
              <a:t>에서는 화면 출력을 위해 </a:t>
            </a:r>
            <a:r>
              <a:rPr lang="en-US" altLang="ko-KR" b="1" err="1">
                <a:latin typeface="+mn-ea"/>
              </a:rPr>
              <a:t>out</a:t>
            </a:r>
            <a:r>
              <a:rPr lang="en-US" altLang="ko-KR" err="1">
                <a:latin typeface="+mn-ea"/>
              </a:rPr>
              <a:t>.print</a:t>
            </a:r>
            <a:r>
              <a:rPr lang="en-US" altLang="ko-KR">
                <a:latin typeface="+mn-ea"/>
              </a:rPr>
              <a:t>() </a:t>
            </a:r>
            <a:r>
              <a:rPr lang="ko-KR" altLang="en-US">
                <a:latin typeface="+mn-ea"/>
              </a:rPr>
              <a:t>또는 </a:t>
            </a:r>
            <a:r>
              <a:rPr lang="en-US" altLang="ko-KR" b="1" err="1">
                <a:latin typeface="+mn-ea"/>
              </a:rPr>
              <a:t>out</a:t>
            </a:r>
            <a:r>
              <a:rPr lang="en-US" altLang="ko-KR" err="1">
                <a:latin typeface="+mn-ea"/>
              </a:rPr>
              <a:t>.println</a:t>
            </a:r>
            <a:r>
              <a:rPr lang="en-US" altLang="ko-KR">
                <a:latin typeface="+mn-ea"/>
              </a:rPr>
              <a:t>()</a:t>
            </a:r>
            <a:r>
              <a:rPr lang="ko-KR" altLang="en-US">
                <a:latin typeface="+mn-ea"/>
              </a:rPr>
              <a:t>을 이용</a:t>
            </a:r>
            <a:endParaRPr lang="en-US" altLang="ko-KR">
              <a:latin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en-US" altLang="ko-KR" err="1">
                <a:latin typeface="+mn-ea"/>
              </a:rPr>
              <a:t>System.out.print</a:t>
            </a:r>
            <a:r>
              <a:rPr lang="en-US" altLang="ko-KR">
                <a:latin typeface="+mn-ea"/>
              </a:rPr>
              <a:t>() </a:t>
            </a:r>
            <a:r>
              <a:rPr lang="ko-KR" altLang="en-US">
                <a:latin typeface="+mn-ea"/>
              </a:rPr>
              <a:t>또는 </a:t>
            </a:r>
            <a:r>
              <a:rPr lang="en-US" altLang="ko-KR" err="1">
                <a:latin typeface="+mn-ea"/>
              </a:rPr>
              <a:t>System.out.println</a:t>
            </a:r>
            <a:r>
              <a:rPr lang="en-US" altLang="ko-KR">
                <a:latin typeface="+mn-ea"/>
              </a:rPr>
              <a:t>()</a:t>
            </a:r>
            <a:r>
              <a:rPr lang="ko-KR" altLang="en-US">
                <a:latin typeface="+mn-ea"/>
              </a:rPr>
              <a:t>과 같이 괄호 안에 출력하고 싶은 내용을 넣으면 됨</a:t>
            </a:r>
            <a:endParaRPr lang="en-US" altLang="ko-KR">
              <a:latin typeface="+mn-ea"/>
            </a:endParaRPr>
          </a:p>
          <a:p>
            <a:pPr lvl="1" fontAlgn="base">
              <a:lnSpc>
                <a:spcPct val="150000"/>
              </a:lnSpc>
            </a:pPr>
            <a:endParaRPr lang="en-US" altLang="ko-KR">
              <a:latin typeface="+mn-ea"/>
            </a:endParaRPr>
          </a:p>
          <a:p>
            <a:pPr fontAlgn="base">
              <a:lnSpc>
                <a:spcPct val="150000"/>
              </a:lnSpc>
            </a:pPr>
            <a:r>
              <a:rPr lang="ko-KR" altLang="en-US">
                <a:latin typeface="+mn-ea"/>
              </a:rPr>
              <a:t>콘솔이 아니라 웹 브라우저 위에 출력되기 때문에 주의해야 할 점</a:t>
            </a:r>
            <a:endParaRPr lang="en-US" altLang="ko-KR">
              <a:latin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ko-KR" altLang="en-US">
                <a:latin typeface="+mn-ea"/>
              </a:rPr>
              <a:t>연속된 공백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연속된 </a:t>
            </a:r>
            <a:r>
              <a:rPr lang="ko-KR" altLang="en-US" err="1">
                <a:latin typeface="+mn-ea"/>
              </a:rPr>
              <a:t>개행</a:t>
            </a:r>
            <a:r>
              <a:rPr lang="ko-KR" altLang="en-US">
                <a:latin typeface="+mn-ea"/>
              </a:rPr>
              <a:t> 문자</a:t>
            </a:r>
            <a:r>
              <a:rPr lang="en-US" altLang="ko-KR">
                <a:latin typeface="+mn-ea"/>
              </a:rPr>
              <a:t>, </a:t>
            </a:r>
            <a:r>
              <a:rPr lang="ko-KR" altLang="en-US">
                <a:latin typeface="+mn-ea"/>
              </a:rPr>
              <a:t>또는 공백과 </a:t>
            </a:r>
            <a:r>
              <a:rPr lang="ko-KR" altLang="en-US" err="1">
                <a:latin typeface="+mn-ea"/>
              </a:rPr>
              <a:t>개행</a:t>
            </a:r>
            <a:r>
              <a:rPr lang="ko-KR" altLang="en-US">
                <a:latin typeface="+mn-ea"/>
              </a:rPr>
              <a:t> 문자들이 연속으로 섞여 있을 때는 </a:t>
            </a:r>
            <a:r>
              <a:rPr lang="ko-KR" altLang="en-US" b="1">
                <a:latin typeface="+mn-ea"/>
              </a:rPr>
              <a:t>공백 하나로만 화면에 출력</a:t>
            </a:r>
            <a:r>
              <a:rPr lang="ko-KR" altLang="en-US">
                <a:latin typeface="+mn-ea"/>
              </a:rPr>
              <a:t>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  <a:p>
            <a:pPr lvl="1" fontAlgn="base">
              <a:lnSpc>
                <a:spcPct val="150000"/>
              </a:lnSpc>
            </a:pPr>
            <a:r>
              <a:rPr lang="ko-KR" altLang="en-US">
                <a:latin typeface="+mn-ea"/>
              </a:rPr>
              <a:t>줄의 시작부터 나오는 공백은 출력하지 않고 무시한다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2.4 </a:t>
            </a:r>
            <a:r>
              <a:rPr lang="ko-KR" altLang="en-US"/>
              <a:t>화면 출력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703512" y="889044"/>
            <a:ext cx="9505056" cy="57800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&lt;%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println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이나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\n </a:t>
            </a:r>
            <a:r>
              <a:rPr lang="ko-KR" altLang="en-US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개행문자를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사용했다고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줄이 넘어가지 않습니다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줄을 넘기려면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태그를 사용해야 합니다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18: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연속된 공백은             공백 한 개로 출력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19: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        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줄 시작부터 나오는 공백들은 무시됨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&gt;&lt;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20: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21:    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out.println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("&amp;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;&amp;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;&amp;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;&amp;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;&amp;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;&amp;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nbsp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의도적인 공백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");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22: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23: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24: &lt;/html&gt;</a:t>
            </a:r>
          </a:p>
          <a:p>
            <a:pPr fontAlgn="base">
              <a:lnSpc>
                <a:spcPct val="120000"/>
              </a:lnSpc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실행 결과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]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println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이나 </a:t>
            </a:r>
            <a:r>
              <a:rPr lang="ko-KR" altLang="en-US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개행문자를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사용했다고 줄이 넘어가지 않습니다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줄을 넘기려면 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태그를 사용해야 합니다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</a:t>
            </a:r>
          </a:p>
          <a:p>
            <a:pPr fontAlgn="base">
              <a:lnSpc>
                <a:spcPct val="120000"/>
              </a:lnSpc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연속된 공백은 공백 한 개로 출력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줄 시작부터 나오는 공백들은 무시됨</a:t>
            </a:r>
          </a:p>
          <a:p>
            <a:pPr fontAlgn="base">
              <a:lnSpc>
                <a:spcPct val="120000"/>
              </a:lnSpc>
            </a:pP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의도적인 공백 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6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2.4 </a:t>
            </a:r>
            <a:r>
              <a:rPr lang="ko-KR" altLang="en-US"/>
              <a:t>화면 출력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3073" name="_x189239944" descr="EMB00004b2453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24744"/>
            <a:ext cx="7272808" cy="476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76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2.4 </a:t>
            </a:r>
            <a:r>
              <a:rPr lang="ko-KR" altLang="en-US"/>
              <a:t>화면 출력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7072" y="1057835"/>
            <a:ext cx="11617704" cy="5467510"/>
          </a:xfrm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spcAft>
                <a:spcPts val="1200"/>
              </a:spcAft>
            </a:pPr>
            <a:r>
              <a:rPr lang="ko-KR" altLang="en-US" b="1"/>
              <a:t>표현식</a:t>
            </a:r>
            <a:r>
              <a:rPr lang="en-US" altLang="ko-KR" b="1"/>
              <a:t>(expression) : </a:t>
            </a:r>
            <a:r>
              <a:rPr lang="en-US" altLang="ko-KR" b="1">
                <a:solidFill>
                  <a:srgbClr val="0000FF"/>
                </a:solidFill>
              </a:rPr>
              <a:t>&lt;%= ... %&gt;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r>
              <a:rPr lang="en-US" altLang="ko-KR"/>
              <a:t>JSP</a:t>
            </a:r>
            <a:r>
              <a:rPr lang="ko-KR" altLang="en-US"/>
              <a:t>를 이용해서 </a:t>
            </a:r>
            <a:r>
              <a:rPr lang="ko-KR" altLang="en-US" b="1">
                <a:solidFill>
                  <a:srgbClr val="0000FF"/>
                </a:solidFill>
              </a:rPr>
              <a:t>값 하나만 출력</a:t>
            </a:r>
            <a:r>
              <a:rPr lang="ko-KR" altLang="en-US"/>
              <a:t>하고 싶은 경우에 유용하게 사용된다</a:t>
            </a:r>
            <a:r>
              <a:rPr lang="en-US" altLang="ko-KR"/>
              <a:t>.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ko-KR" altLang="en-US" err="1"/>
              <a:t>변수값</a:t>
            </a:r>
            <a:r>
              <a:rPr lang="en-US" altLang="ko-KR"/>
              <a:t>, </a:t>
            </a:r>
            <a:r>
              <a:rPr lang="ko-KR" altLang="en-US" noProof="1"/>
              <a:t>메소드</a:t>
            </a:r>
            <a:r>
              <a:rPr lang="ko-KR" altLang="en-US"/>
              <a:t> 결과값 출력</a:t>
            </a:r>
            <a:endParaRPr lang="en-US" altLang="ko-KR"/>
          </a:p>
          <a:p>
            <a:pPr lvl="2" algn="just">
              <a:spcBef>
                <a:spcPts val="0"/>
              </a:spcBef>
              <a:spcAft>
                <a:spcPts val="1200"/>
              </a:spcAft>
            </a:pPr>
            <a:r>
              <a:rPr lang="ko-KR" altLang="en-US" err="1"/>
              <a:t>스크립트릿</a:t>
            </a:r>
            <a:r>
              <a:rPr lang="ko-KR" altLang="en-US"/>
              <a:t> 내에서 표현식 사용 불가능</a:t>
            </a:r>
            <a:endParaRPr lang="en-US" altLang="ko-KR"/>
          </a:p>
          <a:p>
            <a:pPr lvl="2" algn="just">
              <a:spcBef>
                <a:spcPts val="0"/>
              </a:spcBef>
              <a:spcAft>
                <a:spcPts val="1200"/>
              </a:spcAft>
            </a:pPr>
            <a:r>
              <a:rPr lang="ko-KR" altLang="en-US" err="1"/>
              <a:t>스크립트릿</a:t>
            </a:r>
            <a:r>
              <a:rPr lang="ko-KR" altLang="en-US"/>
              <a:t> 내에서 출력할 부분은 내장 객체인 </a:t>
            </a:r>
            <a:r>
              <a:rPr lang="en-US" altLang="ko-KR"/>
              <a:t>out</a:t>
            </a:r>
            <a:r>
              <a:rPr lang="ko-KR" altLang="en-US"/>
              <a:t>객체의 </a:t>
            </a:r>
            <a:r>
              <a:rPr lang="en-US" altLang="ko-KR"/>
              <a:t>print()</a:t>
            </a:r>
            <a:r>
              <a:rPr lang="ko-KR" altLang="en-US"/>
              <a:t>또는 </a:t>
            </a:r>
            <a:r>
              <a:rPr lang="en-US" altLang="ko-KR" err="1"/>
              <a:t>println</a:t>
            </a:r>
            <a:r>
              <a:rPr lang="en-US" altLang="ko-KR"/>
              <a:t>() </a:t>
            </a:r>
            <a:r>
              <a:rPr lang="ko-KR" altLang="en-US"/>
              <a:t>메소드를 사용</a:t>
            </a:r>
            <a:endParaRPr lang="en-US" altLang="ko-KR"/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ko-KR" altLang="en-US"/>
              <a:t>표현식내에서는</a:t>
            </a:r>
            <a:r>
              <a:rPr lang="ko-KR" altLang="en-US">
                <a:latin typeface="Times New Roman"/>
              </a:rPr>
              <a:t> </a:t>
            </a:r>
            <a:r>
              <a:rPr lang="ko-KR" altLang="en-US"/>
              <a:t> </a:t>
            </a:r>
            <a:r>
              <a:rPr lang="ko-KR" altLang="en-US" b="1">
                <a:solidFill>
                  <a:srgbClr val="FF0000"/>
                </a:solidFill>
              </a:rPr>
              <a:t>세미콜론</a:t>
            </a:r>
            <a:r>
              <a:rPr lang="en-US" altLang="ko-KR" b="1">
                <a:solidFill>
                  <a:srgbClr val="FF0000"/>
                </a:solidFill>
              </a:rPr>
              <a:t>(;)</a:t>
            </a:r>
            <a:r>
              <a:rPr lang="ko-KR" altLang="en-US" b="1">
                <a:solidFill>
                  <a:srgbClr val="FF0000"/>
                </a:solidFill>
              </a:rPr>
              <a:t> 생략</a:t>
            </a:r>
            <a:endParaRPr lang="en-US" altLang="ko-KR" b="1">
              <a:solidFill>
                <a:srgbClr val="FF0000"/>
              </a:solidFill>
            </a:endParaRPr>
          </a:p>
          <a:p>
            <a:pPr lvl="2" algn="just">
              <a:spcBef>
                <a:spcPts val="0"/>
              </a:spcBef>
              <a:spcAft>
                <a:spcPts val="1200"/>
              </a:spcAft>
            </a:pPr>
            <a:r>
              <a:rPr lang="en-US" altLang="ko-KR"/>
              <a:t>JSP</a:t>
            </a:r>
            <a:r>
              <a:rPr lang="ko-KR" altLang="en-US"/>
              <a:t>페이지가 </a:t>
            </a:r>
            <a:r>
              <a:rPr lang="ko-KR" altLang="en-US" noProof="1"/>
              <a:t>서블릿으로</a:t>
            </a:r>
            <a:r>
              <a:rPr lang="ko-KR" altLang="en-US"/>
              <a:t> 변환될 때 표현식 부분은 </a:t>
            </a:r>
            <a:r>
              <a:rPr lang="en-US" altLang="ko-KR" noProof="1"/>
              <a:t>out.write</a:t>
            </a:r>
            <a:r>
              <a:rPr lang="en-US" altLang="ko-KR"/>
              <a:t>(); </a:t>
            </a:r>
            <a:r>
              <a:rPr lang="ko-KR" altLang="en-US" err="1"/>
              <a:t>메소드로</a:t>
            </a:r>
            <a:r>
              <a:rPr lang="ko-KR" altLang="en-US">
                <a:latin typeface="Times New Roman"/>
              </a:rPr>
              <a:t> </a:t>
            </a:r>
            <a:r>
              <a:rPr lang="ko-KR" altLang="en-US"/>
              <a:t> 변환되어 자동적으로</a:t>
            </a:r>
            <a:r>
              <a:rPr lang="ko-KR" altLang="en-US">
                <a:latin typeface="Times New Roman"/>
              </a:rPr>
              <a:t> </a:t>
            </a:r>
            <a:r>
              <a:rPr lang="ko-KR" altLang="en-US"/>
              <a:t> 세미콜론이 붙여지기 때문</a:t>
            </a:r>
            <a:r>
              <a:rPr lang="en-US" altLang="ko-KR"/>
              <a:t> </a:t>
            </a:r>
          </a:p>
          <a:p>
            <a:pPr lvl="1" algn="just">
              <a:spcBef>
                <a:spcPts val="0"/>
              </a:spcBef>
              <a:spcAft>
                <a:spcPts val="1200"/>
              </a:spcAft>
            </a:pPr>
            <a:r>
              <a:rPr lang="ko-KR" altLang="en-US"/>
              <a:t>표현식의 일반적인 문법 </a:t>
            </a:r>
          </a:p>
          <a:p>
            <a:pPr lvl="2" algn="just">
              <a:spcBef>
                <a:spcPts val="0"/>
              </a:spcBef>
              <a:spcAft>
                <a:spcPts val="1200"/>
              </a:spcAft>
            </a:pPr>
            <a:r>
              <a:rPr lang="en-US" altLang="ko-KR"/>
              <a:t>&lt;%=</a:t>
            </a:r>
            <a:r>
              <a:rPr lang="ko-KR" altLang="en-US"/>
              <a:t>문장</a:t>
            </a:r>
            <a:r>
              <a:rPr lang="en-US" altLang="ko-KR"/>
              <a:t>%&gt; </a:t>
            </a:r>
          </a:p>
          <a:p>
            <a:pPr lvl="2" algn="just">
              <a:spcBef>
                <a:spcPts val="0"/>
              </a:spcBef>
              <a:spcAft>
                <a:spcPts val="1200"/>
              </a:spcAft>
            </a:pPr>
            <a:r>
              <a:rPr lang="en-US" altLang="ko-KR"/>
              <a:t>&lt;%=name[</a:t>
            </a:r>
            <a:r>
              <a:rPr lang="en-US" altLang="ko-KR" err="1"/>
              <a:t>i</a:t>
            </a:r>
            <a:r>
              <a:rPr lang="en-US" altLang="ko-KR"/>
              <a:t>]%&gt;</a:t>
            </a:r>
          </a:p>
          <a:p>
            <a:pPr lvl="1" fontAlgn="base">
              <a:spcBef>
                <a:spcPts val="0"/>
              </a:spcBef>
              <a:spcAft>
                <a:spcPts val="1200"/>
              </a:spcAft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70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2.4 </a:t>
            </a:r>
            <a:r>
              <a:rPr lang="ko-KR" altLang="en-US"/>
              <a:t>화면 출력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2049182" y="832373"/>
            <a:ext cx="8871353" cy="57061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2-5]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표현식의 사용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(2-5.jsp)</a:t>
            </a:r>
          </a:p>
          <a:p>
            <a:pPr fontAlgn="base">
              <a:lnSpc>
                <a:spcPct val="120000"/>
              </a:lnSpc>
            </a:pPr>
            <a:endParaRPr lang="en-US" altLang="ko-KR" sz="16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1: &lt;%@ page language="java" </a:t>
            </a:r>
            <a:r>
              <a:rPr lang="en-US" altLang="ko-KR" sz="16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2:     </a:t>
            </a:r>
            <a:r>
              <a:rPr lang="en-US" altLang="ko-KR" sz="16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3: &lt;%@ page import="</a:t>
            </a:r>
            <a:r>
              <a:rPr lang="en-US" altLang="ko-KR" sz="16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java.time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4:    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5: &lt;!DOCTYPE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6: &lt;html&gt;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7: &lt;head&gt;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8:     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9:     &lt;title&gt;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테스트 페이지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&lt;/title&gt;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10: 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11: 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12: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13: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오늘 날짜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</a:t>
            </a:r>
            <a:r>
              <a:rPr lang="en-US" altLang="ko-KR" sz="16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&lt;%= </a:t>
            </a:r>
            <a:r>
              <a:rPr lang="en-US" altLang="ko-KR" sz="1600" b="1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LocalDate.now</a:t>
            </a:r>
            <a:r>
              <a:rPr lang="en-US" altLang="ko-KR" sz="16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%&gt;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</a:t>
            </a:r>
            <a:r>
              <a:rPr lang="en-US" altLang="ko-KR" sz="16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14: </a:t>
            </a:r>
            <a:r>
              <a:rPr lang="ko-KR" altLang="en-US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시간 </a:t>
            </a: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</a:t>
            </a:r>
            <a:r>
              <a:rPr lang="en-US" altLang="ko-KR" sz="16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&lt;%= </a:t>
            </a:r>
            <a:r>
              <a:rPr lang="en-US" altLang="ko-KR" sz="1600" b="1" err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LocalTime.now</a:t>
            </a:r>
            <a:r>
              <a:rPr lang="en-US" altLang="ko-KR" sz="1600" b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15: 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16: 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6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17: 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53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답변할 수 있겠지요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C5199AD-CC28-46FF-96C5-0536426BC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7835"/>
            <a:ext cx="11434714" cy="5611906"/>
          </a:xfrm>
        </p:spPr>
        <p:txBody>
          <a:bodyPr>
            <a:norm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sz="1800" err="1">
                <a:latin typeface="+mj-lt"/>
              </a:rPr>
              <a:t>스크립틀릿</a:t>
            </a:r>
            <a:r>
              <a:rPr lang="en-US" altLang="ko-KR" sz="1800">
                <a:latin typeface="+mj-lt"/>
              </a:rPr>
              <a:t>(JSP </a:t>
            </a:r>
            <a:r>
              <a:rPr lang="ko-KR" altLang="en-US" sz="1800">
                <a:latin typeface="+mj-lt"/>
              </a:rPr>
              <a:t>프로그램 안에 있는 자바 코드</a:t>
            </a:r>
            <a:r>
              <a:rPr lang="en-US" altLang="ko-KR" sz="1800">
                <a:latin typeface="+mj-lt"/>
              </a:rPr>
              <a:t>)</a:t>
            </a:r>
            <a:r>
              <a:rPr lang="ko-KR" altLang="en-US" sz="1800">
                <a:latin typeface="+mj-lt"/>
              </a:rPr>
              <a:t>의 시작과 끝은 어떻게 표시하는지</a:t>
            </a:r>
            <a:r>
              <a:rPr lang="en-US" altLang="ko-KR" sz="1800">
                <a:latin typeface="+mj-lt"/>
              </a:rPr>
              <a:t>, </a:t>
            </a:r>
            <a:r>
              <a:rPr lang="ko-KR" altLang="en-US" sz="1800">
                <a:latin typeface="+mj-lt"/>
              </a:rPr>
              <a:t>또 페이지 지시자의 시작과 끝은 어떻게 표시하는지 </a:t>
            </a:r>
            <a:r>
              <a:rPr lang="ko-KR" altLang="en-US" sz="1800" err="1">
                <a:latin typeface="+mj-lt"/>
              </a:rPr>
              <a:t>적어보시오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800" err="1">
                <a:latin typeface="+mj-lt"/>
              </a:rPr>
              <a:t>톰캣의</a:t>
            </a:r>
            <a:r>
              <a:rPr lang="ko-KR" altLang="en-US" sz="1800">
                <a:latin typeface="+mj-lt"/>
              </a:rPr>
              <a:t> 웹 애플리케이션 베이스 폴더</a:t>
            </a:r>
            <a:r>
              <a:rPr lang="en-US" altLang="ko-KR" sz="1800">
                <a:latin typeface="+mj-lt"/>
              </a:rPr>
              <a:t>(</a:t>
            </a:r>
            <a:r>
              <a:rPr lang="en-US" altLang="ko-KR" sz="1800" err="1">
                <a:latin typeface="+mj-lt"/>
              </a:rPr>
              <a:t>webapps</a:t>
            </a:r>
            <a:r>
              <a:rPr lang="en-US" altLang="ko-KR" sz="1800">
                <a:latin typeface="+mj-lt"/>
              </a:rPr>
              <a:t>)</a:t>
            </a:r>
            <a:r>
              <a:rPr lang="ko-KR" altLang="en-US" sz="1800">
                <a:latin typeface="+mj-lt"/>
              </a:rPr>
              <a:t>에 </a:t>
            </a:r>
            <a:r>
              <a:rPr lang="en-US" altLang="ko-KR" sz="1800">
                <a:latin typeface="+mj-lt"/>
              </a:rPr>
              <a:t>test</a:t>
            </a:r>
            <a:r>
              <a:rPr lang="ko-KR" altLang="en-US" sz="1800">
                <a:latin typeface="+mj-lt"/>
              </a:rPr>
              <a:t>라는 프로젝트를 만들고</a:t>
            </a:r>
            <a:r>
              <a:rPr lang="en-US" altLang="ko-KR" sz="1800">
                <a:latin typeface="+mj-lt"/>
              </a:rPr>
              <a:t>, practice </a:t>
            </a:r>
            <a:r>
              <a:rPr lang="ko-KR" altLang="en-US" sz="1800">
                <a:latin typeface="+mj-lt"/>
              </a:rPr>
              <a:t>폴더에 </a:t>
            </a:r>
            <a:r>
              <a:rPr lang="en-US" altLang="ko-KR" sz="1800">
                <a:latin typeface="+mj-lt"/>
              </a:rPr>
              <a:t>2-1.jsp</a:t>
            </a:r>
            <a:r>
              <a:rPr lang="ko-KR" altLang="en-US" sz="1800">
                <a:latin typeface="+mj-lt"/>
              </a:rPr>
              <a:t> 파일을 실행시키기 위해 웹 브라우저의 주소창에 써넣어야 하는 </a:t>
            </a:r>
            <a:r>
              <a:rPr lang="en-US" altLang="ko-KR" sz="1800">
                <a:latin typeface="+mj-lt"/>
              </a:rPr>
              <a:t>URL</a:t>
            </a:r>
            <a:r>
              <a:rPr lang="ko-KR" altLang="en-US" sz="1800">
                <a:latin typeface="+mj-lt"/>
              </a:rPr>
              <a:t>을 </a:t>
            </a:r>
            <a:r>
              <a:rPr lang="ko-KR" altLang="en-US" sz="1800" err="1">
                <a:latin typeface="+mj-lt"/>
              </a:rPr>
              <a:t>적어보시오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800">
                <a:latin typeface="+mj-lt"/>
              </a:rPr>
              <a:t>주석에 대한 다음 질문에 </a:t>
            </a:r>
            <a:r>
              <a:rPr lang="ko-KR" altLang="en-US" sz="1800" err="1">
                <a:latin typeface="+mj-lt"/>
              </a:rPr>
              <a:t>답해보시오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① 한 줄 주석의 시작 표시는</a:t>
            </a:r>
            <a:r>
              <a:rPr lang="en-US" altLang="ko-KR" sz="1400">
                <a:latin typeface="+mj-lt"/>
              </a:rPr>
              <a:t>? (                        )</a:t>
            </a:r>
            <a:endParaRPr lang="ko-KR" altLang="en-US" sz="14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② 여러 줄 주석의 시작과 끝 표시는</a:t>
            </a:r>
            <a:r>
              <a:rPr lang="en-US" altLang="ko-KR" sz="1400">
                <a:latin typeface="+mj-lt"/>
              </a:rPr>
              <a:t>? (                          )</a:t>
            </a:r>
            <a:endParaRPr lang="ko-KR" altLang="en-US" sz="14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③ </a:t>
            </a:r>
            <a:r>
              <a:rPr lang="en-US" altLang="ko-KR" sz="1400">
                <a:latin typeface="+mj-lt"/>
              </a:rPr>
              <a:t>JSP </a:t>
            </a:r>
            <a:r>
              <a:rPr lang="ko-KR" altLang="en-US" sz="1400">
                <a:latin typeface="+mj-lt"/>
              </a:rPr>
              <a:t>주석의 시작과 끝 표시는</a:t>
            </a:r>
            <a:r>
              <a:rPr lang="en-US" altLang="ko-KR" sz="1400">
                <a:latin typeface="+mj-lt"/>
              </a:rPr>
              <a:t>? (                                )</a:t>
            </a:r>
            <a:endParaRPr lang="ko-KR" altLang="en-US" sz="14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④ </a:t>
            </a:r>
            <a:r>
              <a:rPr lang="en-US" altLang="ko-KR" sz="1400">
                <a:latin typeface="+mj-lt"/>
              </a:rPr>
              <a:t>HTML </a:t>
            </a:r>
            <a:r>
              <a:rPr lang="ko-KR" altLang="en-US" sz="1400">
                <a:latin typeface="+mj-lt"/>
              </a:rPr>
              <a:t>주석의 시작과 끝 표시는</a:t>
            </a:r>
            <a:r>
              <a:rPr lang="en-US" altLang="ko-KR" sz="1400">
                <a:latin typeface="+mj-lt"/>
              </a:rPr>
              <a:t>? (                                 )</a:t>
            </a:r>
            <a:endParaRPr lang="ko-KR" altLang="en-US" sz="1400">
              <a:latin typeface="+mj-lt"/>
            </a:endParaRPr>
          </a:p>
          <a:p>
            <a:pPr marL="342900" indent="-342900" fontAlgn="base">
              <a:buFont typeface="+mj-lt"/>
              <a:buAutoNum type="arabicPeriod" startAt="4"/>
            </a:pPr>
            <a:r>
              <a:rPr lang="ko-KR" altLang="en-US" sz="1800">
                <a:latin typeface="+mj-lt"/>
              </a:rPr>
              <a:t>다음과 같은 출력을 만드는 </a:t>
            </a:r>
            <a:r>
              <a:rPr lang="en-US" altLang="ko-KR" sz="1800">
                <a:latin typeface="+mj-lt"/>
              </a:rPr>
              <a:t>JSP </a:t>
            </a:r>
            <a:r>
              <a:rPr lang="ko-KR" altLang="en-US" sz="1800">
                <a:latin typeface="+mj-lt"/>
              </a:rPr>
              <a:t>프로그램을 </a:t>
            </a:r>
            <a:r>
              <a:rPr lang="ko-KR" altLang="en-US" sz="1800" err="1">
                <a:latin typeface="+mj-lt"/>
              </a:rPr>
              <a:t>작성하시오</a:t>
            </a:r>
            <a:r>
              <a:rPr lang="en-US" altLang="ko-KR" sz="1800">
                <a:latin typeface="+mj-lt"/>
              </a:rPr>
              <a:t>. </a:t>
            </a:r>
            <a:r>
              <a:rPr lang="ko-KR" altLang="en-US" sz="1800">
                <a:latin typeface="+mj-lt"/>
              </a:rPr>
              <a:t>단 마지막 두 줄의 계산 결과</a:t>
            </a:r>
            <a:r>
              <a:rPr lang="en-US" altLang="ko-KR" sz="1800">
                <a:latin typeface="+mj-lt"/>
              </a:rPr>
              <a:t>(35, 250)</a:t>
            </a:r>
            <a:r>
              <a:rPr lang="ko-KR" altLang="en-US" sz="1800">
                <a:latin typeface="+mj-lt"/>
              </a:rPr>
              <a:t>는 소스 코드에 직접 써넣지 말고 프로그램이 계산하여 출력하도록 하되</a:t>
            </a:r>
            <a:r>
              <a:rPr lang="en-US" altLang="ko-KR" sz="1800">
                <a:latin typeface="+mj-lt"/>
              </a:rPr>
              <a:t>, </a:t>
            </a:r>
            <a:r>
              <a:rPr lang="ko-KR" altLang="en-US" sz="1800">
                <a:latin typeface="+mj-lt"/>
              </a:rPr>
              <a:t>표현식 </a:t>
            </a:r>
            <a:r>
              <a:rPr lang="en-US" altLang="ko-KR" sz="1800">
                <a:latin typeface="+mj-lt"/>
              </a:rPr>
              <a:t>&lt;%= %&gt;</a:t>
            </a:r>
            <a:r>
              <a:rPr lang="ko-KR" altLang="en-US" sz="1800">
                <a:latin typeface="+mj-lt"/>
              </a:rPr>
              <a:t>을 </a:t>
            </a:r>
            <a:r>
              <a:rPr lang="ko-KR" altLang="en-US" sz="1800" err="1">
                <a:latin typeface="+mj-lt"/>
              </a:rPr>
              <a:t>사용하시오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endParaRPr lang="ko-KR" altLang="en-US" sz="1800">
              <a:latin typeface="+mj-lt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CAC50D1-D9BA-4E81-8D6B-12A47186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380750"/>
              </p:ext>
            </p:extLst>
          </p:nvPr>
        </p:nvGraphicFramePr>
        <p:xfrm>
          <a:off x="3143672" y="5013176"/>
          <a:ext cx="4032448" cy="1361250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1596965502"/>
                    </a:ext>
                  </a:extLst>
                </a:gridCol>
              </a:tblGrid>
              <a:tr h="12245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공백을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5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개 찍고 이 문장이 시작됩니다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이 문장은 중간에 공백이     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5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개 있습니다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25 + 10 = 35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25 * 10 = 250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1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80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 단원이 끝나면 알게 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ko-KR" altLang="en-US" sz="1800" err="1">
                <a:latin typeface="+mj-lt"/>
              </a:rPr>
              <a:t>스크립틀릿</a:t>
            </a:r>
            <a:r>
              <a:rPr lang="en-US" altLang="ko-KR" sz="1800">
                <a:latin typeface="+mj-lt"/>
              </a:rPr>
              <a:t>(JSP </a:t>
            </a:r>
            <a:r>
              <a:rPr lang="ko-KR" altLang="en-US" sz="1800">
                <a:latin typeface="+mj-lt"/>
              </a:rPr>
              <a:t>프로그램 안에 있는 자바 코드</a:t>
            </a:r>
            <a:r>
              <a:rPr lang="en-US" altLang="ko-KR" sz="1800">
                <a:latin typeface="+mj-lt"/>
              </a:rPr>
              <a:t>)</a:t>
            </a:r>
            <a:r>
              <a:rPr lang="ko-KR" altLang="en-US" sz="1800">
                <a:latin typeface="+mj-lt"/>
              </a:rPr>
              <a:t>의 시작과 끝은 어떻게 표시하는지</a:t>
            </a:r>
            <a:r>
              <a:rPr lang="en-US" altLang="ko-KR" sz="1800">
                <a:latin typeface="+mj-lt"/>
              </a:rPr>
              <a:t>, </a:t>
            </a:r>
            <a:r>
              <a:rPr lang="ko-KR" altLang="en-US" sz="1800">
                <a:latin typeface="+mj-lt"/>
              </a:rPr>
              <a:t>또 페이지 지시자의 시작과 끝은 어떻게 표시하는지 </a:t>
            </a:r>
            <a:r>
              <a:rPr lang="ko-KR" altLang="en-US" sz="1800" err="1">
                <a:latin typeface="+mj-lt"/>
              </a:rPr>
              <a:t>적어보시오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800" err="1">
                <a:latin typeface="+mj-lt"/>
              </a:rPr>
              <a:t>톰캣의</a:t>
            </a:r>
            <a:r>
              <a:rPr lang="ko-KR" altLang="en-US" sz="1800">
                <a:latin typeface="+mj-lt"/>
              </a:rPr>
              <a:t> 웹 애플리케이션 베이스 폴더</a:t>
            </a:r>
            <a:r>
              <a:rPr lang="en-US" altLang="ko-KR" sz="1800">
                <a:latin typeface="+mj-lt"/>
              </a:rPr>
              <a:t>(</a:t>
            </a:r>
            <a:r>
              <a:rPr lang="en-US" altLang="ko-KR" sz="1800" err="1">
                <a:latin typeface="+mj-lt"/>
              </a:rPr>
              <a:t>webapps</a:t>
            </a:r>
            <a:r>
              <a:rPr lang="en-US" altLang="ko-KR" sz="1800">
                <a:latin typeface="+mj-lt"/>
              </a:rPr>
              <a:t>)</a:t>
            </a:r>
            <a:r>
              <a:rPr lang="ko-KR" altLang="en-US" sz="1800">
                <a:latin typeface="+mj-lt"/>
              </a:rPr>
              <a:t>에 </a:t>
            </a:r>
            <a:r>
              <a:rPr lang="en-US" altLang="ko-KR" sz="1800">
                <a:latin typeface="+mj-lt"/>
              </a:rPr>
              <a:t>test</a:t>
            </a:r>
            <a:r>
              <a:rPr lang="ko-KR" altLang="en-US" sz="1800">
                <a:latin typeface="+mj-lt"/>
              </a:rPr>
              <a:t>라는 폴더를 만들고</a:t>
            </a:r>
            <a:r>
              <a:rPr lang="en-US" altLang="ko-KR" sz="1800">
                <a:latin typeface="+mj-lt"/>
              </a:rPr>
              <a:t>, 2-1.jsp</a:t>
            </a:r>
            <a:r>
              <a:rPr lang="ko-KR" altLang="en-US" sz="1800">
                <a:latin typeface="+mj-lt"/>
              </a:rPr>
              <a:t>이라는 이름의 프로그램 파일을 이 폴더에 넣었다고 할 때</a:t>
            </a:r>
            <a:r>
              <a:rPr lang="en-US" altLang="ko-KR" sz="1800">
                <a:latin typeface="+mj-lt"/>
              </a:rPr>
              <a:t>, </a:t>
            </a:r>
            <a:r>
              <a:rPr lang="ko-KR" altLang="en-US" sz="1800">
                <a:latin typeface="+mj-lt"/>
              </a:rPr>
              <a:t>이 파일을 실행시키기 위해 웹 브라우저의 주소창에 써넣어야 하는 </a:t>
            </a:r>
            <a:r>
              <a:rPr lang="en-US" altLang="ko-KR" sz="1800">
                <a:latin typeface="+mj-lt"/>
              </a:rPr>
              <a:t>URL</a:t>
            </a:r>
            <a:r>
              <a:rPr lang="ko-KR" altLang="en-US" sz="1800">
                <a:latin typeface="+mj-lt"/>
              </a:rPr>
              <a:t>을 </a:t>
            </a:r>
            <a:r>
              <a:rPr lang="ko-KR" altLang="en-US" sz="1800" err="1">
                <a:latin typeface="+mj-lt"/>
              </a:rPr>
              <a:t>적어보시오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ko-KR" altLang="en-US" sz="1800">
                <a:latin typeface="+mj-lt"/>
              </a:rPr>
              <a:t>주석에 대한 다음 질문에 </a:t>
            </a:r>
            <a:r>
              <a:rPr lang="ko-KR" altLang="en-US" sz="1800" err="1">
                <a:latin typeface="+mj-lt"/>
              </a:rPr>
              <a:t>답해보시오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① 한 줄 주석의 시작 표시는</a:t>
            </a:r>
            <a:r>
              <a:rPr lang="en-US" altLang="ko-KR" sz="1400">
                <a:latin typeface="+mj-lt"/>
              </a:rPr>
              <a:t>? (                        )</a:t>
            </a:r>
            <a:endParaRPr lang="ko-KR" altLang="en-US" sz="14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② 여러 줄 주석의 시작과 끝 표시는</a:t>
            </a:r>
            <a:r>
              <a:rPr lang="en-US" altLang="ko-KR" sz="1400">
                <a:latin typeface="+mj-lt"/>
              </a:rPr>
              <a:t>? (                          )</a:t>
            </a:r>
            <a:endParaRPr lang="ko-KR" altLang="en-US" sz="14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③ </a:t>
            </a:r>
            <a:r>
              <a:rPr lang="en-US" altLang="ko-KR" sz="1400">
                <a:latin typeface="+mj-lt"/>
              </a:rPr>
              <a:t>JSP </a:t>
            </a:r>
            <a:r>
              <a:rPr lang="ko-KR" altLang="en-US" sz="1400">
                <a:latin typeface="+mj-lt"/>
              </a:rPr>
              <a:t>주석의 시작과 끝 표시는</a:t>
            </a:r>
            <a:r>
              <a:rPr lang="en-US" altLang="ko-KR" sz="1400">
                <a:latin typeface="+mj-lt"/>
              </a:rPr>
              <a:t>? (                                )</a:t>
            </a:r>
            <a:endParaRPr lang="ko-KR" altLang="en-US" sz="1400">
              <a:latin typeface="+mj-lt"/>
            </a:endParaRPr>
          </a:p>
          <a:p>
            <a:pPr marL="457200" lvl="1" indent="0" fontAlgn="base">
              <a:buNone/>
            </a:pPr>
            <a:r>
              <a:rPr lang="ko-KR" altLang="en-US" sz="1400">
                <a:latin typeface="+mj-lt"/>
              </a:rPr>
              <a:t>④ </a:t>
            </a:r>
            <a:r>
              <a:rPr lang="en-US" altLang="ko-KR" sz="1400">
                <a:latin typeface="+mj-lt"/>
              </a:rPr>
              <a:t>HTML </a:t>
            </a:r>
            <a:r>
              <a:rPr lang="ko-KR" altLang="en-US" sz="1400">
                <a:latin typeface="+mj-lt"/>
              </a:rPr>
              <a:t>주석의 시작과 끝 표시는</a:t>
            </a:r>
            <a:r>
              <a:rPr lang="en-US" altLang="ko-KR" sz="1400">
                <a:latin typeface="+mj-lt"/>
              </a:rPr>
              <a:t>? (                                 )</a:t>
            </a:r>
            <a:endParaRPr lang="ko-KR" altLang="en-US" sz="1400">
              <a:latin typeface="+mj-lt"/>
            </a:endParaRPr>
          </a:p>
          <a:p>
            <a:pPr marL="342900" indent="-342900" fontAlgn="base">
              <a:buFont typeface="+mj-lt"/>
              <a:buAutoNum type="arabicPeriod" startAt="4"/>
            </a:pPr>
            <a:r>
              <a:rPr lang="ko-KR" altLang="en-US" sz="1800">
                <a:latin typeface="+mj-lt"/>
              </a:rPr>
              <a:t>다음과 같은 출력을 만드는 </a:t>
            </a:r>
            <a:r>
              <a:rPr lang="en-US" altLang="ko-KR" sz="1800">
                <a:latin typeface="+mj-lt"/>
              </a:rPr>
              <a:t>JSP </a:t>
            </a:r>
            <a:r>
              <a:rPr lang="ko-KR" altLang="en-US" sz="1800">
                <a:latin typeface="+mj-lt"/>
              </a:rPr>
              <a:t>프로그램을 </a:t>
            </a:r>
            <a:r>
              <a:rPr lang="ko-KR" altLang="en-US" sz="1800" err="1">
                <a:latin typeface="+mj-lt"/>
              </a:rPr>
              <a:t>작성하시오</a:t>
            </a:r>
            <a:r>
              <a:rPr lang="en-US" altLang="ko-KR" sz="1800">
                <a:latin typeface="+mj-lt"/>
              </a:rPr>
              <a:t>. </a:t>
            </a:r>
            <a:r>
              <a:rPr lang="ko-KR" altLang="en-US" sz="1800">
                <a:latin typeface="+mj-lt"/>
              </a:rPr>
              <a:t>단 마지막 두 줄의 계산 결과</a:t>
            </a:r>
            <a:r>
              <a:rPr lang="en-US" altLang="ko-KR" sz="1800">
                <a:latin typeface="+mj-lt"/>
              </a:rPr>
              <a:t>(35, 250)</a:t>
            </a:r>
            <a:r>
              <a:rPr lang="ko-KR" altLang="en-US" sz="1800">
                <a:latin typeface="+mj-lt"/>
              </a:rPr>
              <a:t>는 소스 코드에 직접 써넣지 말고 프로그램이 계산하여 출력하도록 하되</a:t>
            </a:r>
            <a:r>
              <a:rPr lang="en-US" altLang="ko-KR" sz="1800">
                <a:latin typeface="+mj-lt"/>
              </a:rPr>
              <a:t>, </a:t>
            </a:r>
            <a:r>
              <a:rPr lang="ko-KR" altLang="en-US" sz="1800">
                <a:latin typeface="+mj-lt"/>
              </a:rPr>
              <a:t>표현식 </a:t>
            </a:r>
            <a:r>
              <a:rPr lang="en-US" altLang="ko-KR" sz="1800">
                <a:latin typeface="+mj-lt"/>
              </a:rPr>
              <a:t>&lt;%= %&gt;</a:t>
            </a:r>
            <a:r>
              <a:rPr lang="ko-KR" altLang="en-US" sz="1800">
                <a:latin typeface="+mj-lt"/>
              </a:rPr>
              <a:t>을 </a:t>
            </a:r>
            <a:r>
              <a:rPr lang="ko-KR" altLang="en-US" sz="1800" err="1">
                <a:latin typeface="+mj-lt"/>
              </a:rPr>
              <a:t>사용하시오</a:t>
            </a:r>
            <a:r>
              <a:rPr lang="en-US" altLang="ko-KR" sz="1800">
                <a:latin typeface="+mj-lt"/>
              </a:rPr>
              <a:t>.</a:t>
            </a:r>
            <a:endParaRPr lang="ko-KR" altLang="en-US" sz="1800">
              <a:latin typeface="+mj-lt"/>
            </a:endParaRPr>
          </a:p>
          <a:p>
            <a:pPr marL="514350" indent="-514350">
              <a:buFont typeface="+mj-lt"/>
              <a:buAutoNum type="arabicPeriod" startAt="4"/>
            </a:pPr>
            <a:endParaRPr lang="ko-KR" altLang="en-US" sz="180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ACC1F-A0E6-433A-9E98-D52038A7E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532EDB-8F17-4A4C-9171-EEF80E165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750339"/>
              </p:ext>
            </p:extLst>
          </p:nvPr>
        </p:nvGraphicFramePr>
        <p:xfrm>
          <a:off x="3143672" y="5013176"/>
          <a:ext cx="4032448" cy="1361250"/>
        </p:xfrm>
        <a:graphic>
          <a:graphicData uri="http://schemas.openxmlformats.org/drawingml/2006/table">
            <a:tbl>
              <a:tblPr/>
              <a:tblGrid>
                <a:gridCol w="4032448">
                  <a:extLst>
                    <a:ext uri="{9D8B030D-6E8A-4147-A177-3AD203B41FA5}">
                      <a16:colId xmlns:a16="http://schemas.microsoft.com/office/drawing/2014/main" val="1596965502"/>
                    </a:ext>
                  </a:extLst>
                </a:gridCol>
              </a:tblGrid>
              <a:tr h="122451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     공백을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5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개 찍고 이 문장이 시작됩니다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D2Coding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이 문장은 중간에 공백이     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5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개 있습니다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25 + 10 = 35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D2Coding"/>
                          <a:ea typeface="D2Coding"/>
                        </a:rPr>
                        <a:t>25 * 10 = 250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611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JSP </a:t>
            </a:r>
            <a:r>
              <a:rPr lang="ko-KR" altLang="en-US"/>
              <a:t>구성 요소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BD02-E1B2-45F3-A5E2-692CC52C4263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1232485"/>
            <a:ext cx="6667500" cy="52673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519936" y="1057835"/>
            <a:ext cx="5400600" cy="5616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57A25B6-9282-4F06-9E24-FE064615BAC9}"/>
              </a:ext>
            </a:extLst>
          </p:cNvPr>
          <p:cNvSpPr txBox="1">
            <a:spLocks/>
          </p:cNvSpPr>
          <p:nvPr/>
        </p:nvSpPr>
        <p:spPr>
          <a:xfrm>
            <a:off x="377073" y="1057835"/>
            <a:ext cx="4998848" cy="5611906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ko-KR" sz="1800" b="1"/>
              <a:t>JSP</a:t>
            </a:r>
            <a:r>
              <a:rPr lang="ko-KR" altLang="en-US" sz="1800"/>
              <a:t>는 </a:t>
            </a:r>
            <a:r>
              <a:rPr lang="en-US" altLang="ko-KR" sz="1800"/>
              <a:t>HTML</a:t>
            </a:r>
            <a:r>
              <a:rPr lang="ko-KR" altLang="en-US" sz="1800"/>
              <a:t>내에 </a:t>
            </a:r>
            <a:r>
              <a:rPr lang="ko-KR" altLang="en-US" sz="1800" b="1"/>
              <a:t>자바 코드</a:t>
            </a:r>
            <a:r>
              <a:rPr lang="ko-KR" altLang="en-US" sz="1800"/>
              <a:t>를 삽입하여 웹</a:t>
            </a:r>
            <a:r>
              <a:rPr lang="ko-KR" altLang="en-US" sz="1800">
                <a:hlinkClick r:id="rId3" tooltip="웹 서버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800"/>
              <a:t>서버에서 동적으로 웹 페이지를 생성하여 </a:t>
            </a:r>
            <a:r>
              <a:rPr lang="ko-KR" altLang="en-US" sz="1800">
                <a:hlinkClick r:id="rId4" tooltip="웹 브라우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웹 </a:t>
            </a:r>
            <a:r>
              <a:rPr lang="ko-KR" altLang="en-US" sz="1800"/>
              <a:t>브라우저에 돌려주는 </a:t>
            </a:r>
            <a:r>
              <a:rPr lang="ko-KR" altLang="en-US" sz="1800" b="1"/>
              <a:t>서버 사이드 스크립트 언어</a:t>
            </a:r>
            <a:endParaRPr lang="en-US" altLang="ko-KR" sz="1800" b="1"/>
          </a:p>
          <a:p>
            <a:pPr>
              <a:spcAft>
                <a:spcPts val="0"/>
              </a:spcAft>
            </a:pPr>
            <a:r>
              <a:rPr lang="en-US" altLang="ko-KR" sz="1800"/>
              <a:t>Java EE</a:t>
            </a:r>
            <a:r>
              <a:rPr lang="ko-KR" altLang="en-US" sz="1800"/>
              <a:t> 스펙 중 일부로 웹 애플리케이션 서버에서 동작</a:t>
            </a:r>
            <a:endParaRPr kumimoji="0"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203895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2.1 JSP </a:t>
            </a:r>
            <a:r>
              <a:rPr lang="ko-KR" altLang="en-US"/>
              <a:t>프로그램의 기본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/>
              <a:t>JSP </a:t>
            </a:r>
            <a:r>
              <a:rPr lang="ko-KR" altLang="en-US"/>
              <a:t>프로그램 파일의 </a:t>
            </a:r>
            <a:r>
              <a:rPr lang="ko-KR" altLang="en-US" err="1"/>
              <a:t>확장자는</a:t>
            </a:r>
            <a:r>
              <a:rPr lang="ko-KR" altLang="en-US"/>
              <a:t> “</a:t>
            </a:r>
            <a:r>
              <a:rPr lang="en-US" altLang="ko-KR"/>
              <a:t>.</a:t>
            </a:r>
            <a:r>
              <a:rPr lang="en-US" altLang="ko-KR" b="1" err="1">
                <a:solidFill>
                  <a:srgbClr val="0000CC"/>
                </a:solidFill>
              </a:rPr>
              <a:t>jsp</a:t>
            </a:r>
            <a:r>
              <a:rPr lang="en-US" altLang="ko-KR"/>
              <a:t>”</a:t>
            </a:r>
          </a:p>
          <a:p>
            <a:pPr lvl="1" fontAlgn="base">
              <a:lnSpc>
                <a:spcPct val="150000"/>
              </a:lnSpc>
            </a:pPr>
            <a:r>
              <a:rPr lang="ko-KR" altLang="en-US"/>
              <a:t>파일의 내용은 기본적으로는 </a:t>
            </a:r>
            <a:r>
              <a:rPr lang="en-US" altLang="ko-KR" b="1">
                <a:solidFill>
                  <a:srgbClr val="0000CC"/>
                </a:solidFill>
              </a:rPr>
              <a:t>HTML</a:t>
            </a:r>
            <a:r>
              <a:rPr lang="en-US" altLang="ko-KR"/>
              <a:t> </a:t>
            </a:r>
            <a:r>
              <a:rPr lang="ko-KR" altLang="en-US"/>
              <a:t>파일의 형태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r>
              <a:rPr lang="ko-KR" altLang="en-US"/>
              <a:t>필요한 부분에 </a:t>
            </a:r>
            <a:r>
              <a:rPr lang="en-US" altLang="ko-KR" b="1">
                <a:solidFill>
                  <a:srgbClr val="FF0000"/>
                </a:solidFill>
              </a:rPr>
              <a:t>JSP </a:t>
            </a:r>
            <a:r>
              <a:rPr lang="ko-KR" altLang="en-US" b="1">
                <a:solidFill>
                  <a:srgbClr val="FF0000"/>
                </a:solidFill>
              </a:rPr>
              <a:t>코드들이 삽입</a:t>
            </a:r>
            <a:r>
              <a:rPr lang="ko-KR" altLang="en-US"/>
              <a:t>되는 형태</a:t>
            </a:r>
            <a:endParaRPr lang="en-US" altLang="ko-KR"/>
          </a:p>
          <a:p>
            <a:pPr lvl="1" fontAlgn="base">
              <a:lnSpc>
                <a:spcPct val="150000"/>
              </a:lnSpc>
            </a:pPr>
            <a:r>
              <a:rPr lang="en-US" altLang="ko-KR"/>
              <a:t>JSP </a:t>
            </a:r>
            <a:r>
              <a:rPr lang="ko-KR" altLang="en-US"/>
              <a:t>코드</a:t>
            </a:r>
            <a:r>
              <a:rPr lang="en-US" altLang="ko-KR"/>
              <a:t> </a:t>
            </a:r>
            <a:r>
              <a:rPr lang="ko-KR" altLang="en-US"/>
              <a:t>시작을 알리는 표시로는 </a:t>
            </a:r>
            <a:r>
              <a:rPr lang="en-US" altLang="ko-KR" b="1">
                <a:solidFill>
                  <a:srgbClr val="0000FF"/>
                </a:solidFill>
              </a:rPr>
              <a:t>&lt;%</a:t>
            </a:r>
            <a:r>
              <a:rPr lang="en-US" altLang="ko-KR"/>
              <a:t> </a:t>
            </a:r>
            <a:r>
              <a:rPr lang="ko-KR" altLang="en-US"/>
              <a:t>끝을 알리는 표시로는 </a:t>
            </a:r>
            <a:r>
              <a:rPr lang="en-US" altLang="ko-KR" b="1">
                <a:solidFill>
                  <a:srgbClr val="0000FF"/>
                </a:solidFill>
              </a:rPr>
              <a:t>%&gt;</a:t>
            </a:r>
            <a:r>
              <a:rPr lang="ko-KR" altLang="en-US"/>
              <a:t>를 사용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2.1 JSP </a:t>
            </a:r>
            <a:r>
              <a:rPr lang="ko-KR" altLang="en-US"/>
              <a:t>프로그램의 기본 형태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199456" y="1052736"/>
            <a:ext cx="7846272" cy="5004447"/>
          </a:xfrm>
          <a:prstGeom prst="rect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2-1] JSP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프로그램의 기본 형태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(2-1.jsp)</a:t>
            </a:r>
          </a:p>
          <a:p>
            <a:pPr fontAlgn="base">
              <a:lnSpc>
                <a:spcPct val="120000"/>
              </a:lnSpc>
            </a:pP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1</a:t>
            </a:r>
            <a:r>
              <a:rPr lang="en-US" altLang="ko-KR" sz="1400" noProof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&lt;%@ page language="java" contentType="text/html; charset=UTF-8"</a:t>
            </a:r>
            <a:endParaRPr lang="ko-KR" altLang="en-US" sz="1400" noProof="1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2:     pageEncoding="UTF-8"%&gt;</a:t>
            </a:r>
            <a:endParaRPr lang="ko-KR" altLang="en-US" sz="1400" noProof="1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3: &lt;%@ page import="java.time.*" %&gt;</a:t>
            </a:r>
            <a:endParaRPr lang="ko-KR" altLang="en-US" sz="1400" noProof="1">
              <a:solidFill>
                <a:srgbClr val="FF0000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4:     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5: &lt;!DOCTYPE html&gt;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6: &lt;html&gt;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7: &lt;head&gt;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8:     &lt;meta charset="UTF-8"&gt;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9:     &lt;title&gt;</a:t>
            </a: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테스트 페이지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&lt;/title&gt;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10: &lt;/head&gt;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11: &lt;body&gt;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12: &lt;%</a:t>
            </a:r>
            <a:endParaRPr lang="ko-KR" altLang="en-US" sz="1400" b="1" noProof="1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13:     out.println("</a:t>
            </a:r>
            <a:r>
              <a:rPr lang="ko-KR" altLang="en-US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오늘 날짜 </a:t>
            </a:r>
            <a:r>
              <a:rPr lang="en-US" altLang="ko-KR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" + LocalDate.now() + "&lt;br&gt;");</a:t>
            </a:r>
            <a:endParaRPr lang="ko-KR" altLang="en-US" sz="1400" b="1" noProof="1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14:     out.println("</a:t>
            </a:r>
            <a:r>
              <a:rPr lang="ko-KR" altLang="en-US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시간 </a:t>
            </a:r>
            <a:r>
              <a:rPr lang="en-US" altLang="ko-KR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" + LocalTime.now());</a:t>
            </a:r>
            <a:endParaRPr lang="ko-KR" altLang="en-US" sz="1400" b="1" noProof="1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b="1" noProof="1">
                <a:solidFill>
                  <a:srgbClr val="0000FF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15: %&gt;</a:t>
            </a:r>
            <a:endParaRPr lang="ko-KR" altLang="en-US" sz="1400" b="1" noProof="1">
              <a:solidFill>
                <a:srgbClr val="0000FF"/>
              </a:solidFill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16: &lt;/body&gt;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en-US" altLang="ko-KR" sz="1400" noProof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17: &lt;/html&gt;</a:t>
            </a:r>
            <a:endParaRPr lang="ko-KR" altLang="en-US" sz="1400" noProof="1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9264352" y="4365104"/>
            <a:ext cx="2730424" cy="112646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실행 결과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]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오늘 날짜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2018-08-21</a:t>
            </a:r>
          </a:p>
          <a:p>
            <a:pPr fontAlgn="base">
              <a:lnSpc>
                <a:spcPct val="120000"/>
              </a:lnSpc>
            </a:pP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시간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11:41:19.174111200</a:t>
            </a:r>
          </a:p>
        </p:txBody>
      </p:sp>
    </p:spTree>
    <p:extLst>
      <p:ext uri="{BB962C8B-B14F-4D97-AF65-F5344CB8AC3E}">
        <p14:creationId xmlns:p14="http://schemas.microsoft.com/office/powerpoint/2010/main" val="8326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2.1 JSP </a:t>
            </a:r>
            <a:r>
              <a:rPr lang="ko-KR" altLang="en-US"/>
              <a:t>프로그램의 기본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/>
              <a:t>1. page </a:t>
            </a:r>
            <a:r>
              <a:rPr lang="ko-KR" altLang="en-US" b="1"/>
              <a:t>지시자</a:t>
            </a:r>
            <a:r>
              <a:rPr lang="en-US" altLang="ko-KR" b="1"/>
              <a:t>(Directive)</a:t>
            </a:r>
          </a:p>
          <a:p>
            <a:pPr lvl="1" fontAlgn="base"/>
            <a:r>
              <a:rPr lang="en-US" altLang="ko-KR"/>
              <a:t>&lt;% </a:t>
            </a:r>
            <a:r>
              <a:rPr lang="ko-KR" altLang="en-US"/>
              <a:t>뒤에 </a:t>
            </a:r>
            <a:r>
              <a:rPr lang="en-US" altLang="ko-KR"/>
              <a:t>@</a:t>
            </a:r>
            <a:r>
              <a:rPr lang="ko-KR" altLang="en-US"/>
              <a:t>를 붙여서 </a:t>
            </a:r>
            <a:r>
              <a:rPr lang="en-US" altLang="ko-KR"/>
              <a:t>&lt;%@</a:t>
            </a:r>
            <a:r>
              <a:rPr lang="ko-KR" altLang="en-US"/>
              <a:t>의 형태로 시작</a:t>
            </a:r>
            <a:endParaRPr lang="en-US" altLang="ko-KR"/>
          </a:p>
          <a:p>
            <a:pPr lvl="2" fontAlgn="base"/>
            <a:r>
              <a:rPr lang="ko-KR" altLang="en-US"/>
              <a:t>이렇게 </a:t>
            </a:r>
            <a:r>
              <a:rPr lang="en-US" altLang="ko-KR"/>
              <a:t>&lt;%@</a:t>
            </a:r>
            <a:r>
              <a:rPr lang="ko-KR" altLang="en-US"/>
              <a:t>로 시작하는 코드를 지시자</a:t>
            </a:r>
            <a:r>
              <a:rPr lang="en-US" altLang="ko-KR"/>
              <a:t>(directive)</a:t>
            </a:r>
            <a:r>
              <a:rPr lang="ko-KR" altLang="en-US"/>
              <a:t>라고 함</a:t>
            </a:r>
            <a:endParaRPr lang="en-US" altLang="ko-KR"/>
          </a:p>
          <a:p>
            <a:pPr lvl="2" fontAlgn="base"/>
            <a:r>
              <a:rPr lang="ko-KR" altLang="en-US" err="1"/>
              <a:t>서블릿</a:t>
            </a:r>
            <a:r>
              <a:rPr lang="ko-KR" altLang="en-US"/>
              <a:t> 컨테이너</a:t>
            </a:r>
            <a:r>
              <a:rPr lang="en-US" altLang="ko-KR"/>
              <a:t>(</a:t>
            </a:r>
            <a:r>
              <a:rPr lang="ko-KR" altLang="en-US" err="1"/>
              <a:t>톰캣</a:t>
            </a:r>
            <a:r>
              <a:rPr lang="en-US" altLang="ko-KR"/>
              <a:t>)</a:t>
            </a:r>
            <a:r>
              <a:rPr lang="ko-KR" altLang="en-US"/>
              <a:t>에게 무언가 </a:t>
            </a:r>
            <a:r>
              <a:rPr lang="ko-KR" altLang="en-US" b="1">
                <a:solidFill>
                  <a:srgbClr val="0000FF"/>
                </a:solidFill>
              </a:rPr>
              <a:t>지시하거나 알려줄 것</a:t>
            </a:r>
            <a:r>
              <a:rPr lang="ko-KR" altLang="en-US"/>
              <a:t>이 있을 때 사용</a:t>
            </a:r>
            <a:endParaRPr lang="en-US" altLang="ko-KR"/>
          </a:p>
          <a:p>
            <a:pPr lvl="2" fontAlgn="base"/>
            <a:endParaRPr lang="en-US" altLang="ko-KR"/>
          </a:p>
          <a:p>
            <a:pPr lvl="1" fontAlgn="base"/>
            <a:r>
              <a:rPr lang="en-US" altLang="ko-KR"/>
              <a:t>&lt;%@ </a:t>
            </a:r>
            <a:r>
              <a:rPr lang="ko-KR" altLang="en-US"/>
              <a:t>뒤에 </a:t>
            </a:r>
            <a:r>
              <a:rPr lang="en-US" altLang="ko-KR"/>
              <a:t>page</a:t>
            </a:r>
            <a:r>
              <a:rPr lang="ko-KR" altLang="en-US"/>
              <a:t>라는 단어를 적은 것을 </a:t>
            </a:r>
            <a:r>
              <a:rPr lang="en-US" altLang="ko-KR"/>
              <a:t>page </a:t>
            </a:r>
            <a:r>
              <a:rPr lang="ko-KR" altLang="en-US" err="1"/>
              <a:t>지시자라고</a:t>
            </a:r>
            <a:r>
              <a:rPr lang="ko-KR" altLang="en-US"/>
              <a:t> 함</a:t>
            </a:r>
            <a:endParaRPr lang="en-US" altLang="ko-KR"/>
          </a:p>
          <a:p>
            <a:pPr lvl="2" fontAlgn="base"/>
            <a:r>
              <a:rPr lang="en-US" altLang="ko-KR" b="1">
                <a:solidFill>
                  <a:srgbClr val="0000FF"/>
                </a:solidFill>
              </a:rPr>
              <a:t>JSP </a:t>
            </a:r>
            <a:r>
              <a:rPr lang="ko-KR" altLang="en-US" b="1">
                <a:solidFill>
                  <a:srgbClr val="0000FF"/>
                </a:solidFill>
              </a:rPr>
              <a:t>페이지에 대한 정보</a:t>
            </a:r>
            <a:r>
              <a:rPr lang="ko-KR" altLang="en-US">
                <a:solidFill>
                  <a:srgbClr val="0000FF"/>
                </a:solidFill>
              </a:rPr>
              <a:t>를 </a:t>
            </a:r>
            <a:r>
              <a:rPr lang="ko-KR" altLang="en-US" err="1">
                <a:solidFill>
                  <a:srgbClr val="0000FF"/>
                </a:solidFill>
              </a:rPr>
              <a:t>톰캣에게</a:t>
            </a:r>
            <a:r>
              <a:rPr lang="ko-KR" altLang="en-US">
                <a:solidFill>
                  <a:srgbClr val="0000FF"/>
                </a:solidFill>
              </a:rPr>
              <a:t> 알려 줌</a:t>
            </a:r>
            <a:endParaRPr lang="en-US" altLang="ko-KR">
              <a:solidFill>
                <a:srgbClr val="0000FF"/>
              </a:solidFill>
            </a:endParaRPr>
          </a:p>
          <a:p>
            <a:pPr lvl="2" fontAlgn="base"/>
            <a:endParaRPr lang="en-US" altLang="ko-KR"/>
          </a:p>
          <a:p>
            <a:pPr marL="857250" lvl="2" indent="0" fontAlgn="base">
              <a:buNone/>
            </a:pPr>
            <a:r>
              <a:rPr lang="en-US" altLang="ko-KR"/>
              <a:t> 1: &lt;%@ page </a:t>
            </a:r>
            <a:r>
              <a:rPr lang="en-US" altLang="ko-KR" b="1"/>
              <a:t>language</a:t>
            </a:r>
            <a:r>
              <a:rPr lang="en-US" altLang="ko-KR"/>
              <a:t>="java" </a:t>
            </a:r>
            <a:r>
              <a:rPr lang="en-US" altLang="ko-KR" b="1" err="1"/>
              <a:t>contentType</a:t>
            </a:r>
            <a:r>
              <a:rPr lang="en-US" altLang="ko-KR"/>
              <a:t>="text/html; charset=UTF-8"</a:t>
            </a:r>
          </a:p>
          <a:p>
            <a:pPr marL="857250" lvl="2" indent="0" fontAlgn="base">
              <a:buNone/>
            </a:pPr>
            <a:r>
              <a:rPr lang="en-US" altLang="ko-KR"/>
              <a:t> 2:     </a:t>
            </a:r>
            <a:r>
              <a:rPr lang="en-US" altLang="ko-KR" b="1" err="1"/>
              <a:t>pageEncoding</a:t>
            </a:r>
            <a:r>
              <a:rPr lang="en-US" altLang="ko-KR"/>
              <a:t>="UTF-8"%&gt;</a:t>
            </a:r>
          </a:p>
          <a:p>
            <a:pPr lvl="2" fontAlgn="base"/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287000" y="6669088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2.1 JSP </a:t>
            </a:r>
            <a:r>
              <a:rPr lang="ko-KR" altLang="en-US"/>
              <a:t>프로그램의 기본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/>
              <a:t>1. page </a:t>
            </a:r>
            <a:r>
              <a:rPr lang="ko-KR" altLang="en-US" b="1"/>
              <a:t>지시자</a:t>
            </a:r>
            <a:r>
              <a:rPr lang="en-US" altLang="ko-KR" b="1"/>
              <a:t>(</a:t>
            </a:r>
            <a:r>
              <a:rPr lang="ko-KR" altLang="en-US" b="1"/>
              <a:t>계속</a:t>
            </a:r>
            <a:r>
              <a:rPr lang="en-US" altLang="ko-KR" b="1"/>
              <a:t>)</a:t>
            </a:r>
          </a:p>
          <a:p>
            <a:pPr marL="715963" lvl="2" indent="0" fontAlgn="base">
              <a:buNone/>
            </a:pPr>
            <a:r>
              <a:rPr lang="en-US" altLang="ko-KR" sz="1400"/>
              <a:t>1: &lt;%@ page language="java" </a:t>
            </a:r>
            <a:r>
              <a:rPr lang="en-US" altLang="ko-KR" sz="1400" err="1"/>
              <a:t>contentType</a:t>
            </a:r>
            <a:r>
              <a:rPr lang="en-US" altLang="ko-KR" sz="1400"/>
              <a:t>="text/html; charset=UTF-8"</a:t>
            </a:r>
          </a:p>
          <a:p>
            <a:pPr marL="715963" lvl="2" indent="0" fontAlgn="base">
              <a:buNone/>
            </a:pPr>
            <a:r>
              <a:rPr lang="en-US" altLang="ko-KR" sz="1400"/>
              <a:t>2:     </a:t>
            </a:r>
            <a:r>
              <a:rPr lang="en-US" altLang="ko-KR" sz="1400" err="1"/>
              <a:t>pageEncoding</a:t>
            </a:r>
            <a:r>
              <a:rPr lang="en-US" altLang="ko-KR" sz="1400"/>
              <a:t>="UTF-8"%&gt;</a:t>
            </a:r>
          </a:p>
          <a:p>
            <a:pPr marL="715963" lvl="2" indent="0" fontAlgn="base">
              <a:buNone/>
            </a:pPr>
            <a:r>
              <a:rPr lang="en-US" altLang="ko-KR" sz="1400"/>
              <a:t>3: &lt;%@ page import="</a:t>
            </a:r>
            <a:r>
              <a:rPr lang="en-US" altLang="ko-KR" sz="1400" err="1"/>
              <a:t>java.time</a:t>
            </a:r>
            <a:r>
              <a:rPr lang="en-US" altLang="ko-KR" sz="1400"/>
              <a:t>.*" %&gt;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96261" y="6685844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77390"/>
              </p:ext>
            </p:extLst>
          </p:nvPr>
        </p:nvGraphicFramePr>
        <p:xfrm>
          <a:off x="1199456" y="2450418"/>
          <a:ext cx="8640960" cy="3829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6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9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rgbClr val="FF0000"/>
                          </a:solidFill>
                        </a:rPr>
                        <a:t>info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1400"/>
                        <a:t>페이지를 설명해 주는 문자열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페이지 제목</a:t>
                      </a:r>
                      <a:r>
                        <a:rPr lang="en-US" altLang="ko-KR" sz="1400"/>
                        <a:t>)</a:t>
                      </a: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>
                          <a:solidFill>
                            <a:srgbClr val="0000FF"/>
                          </a:solidFill>
                        </a:rPr>
                        <a:t>&lt;%@ page</a:t>
                      </a:r>
                      <a:r>
                        <a:rPr lang="en-US" altLang="ko-KR" sz="1400" baseline="0">
                          <a:solidFill>
                            <a:srgbClr val="0000FF"/>
                          </a:solidFill>
                        </a:rPr>
                        <a:t> info=“</a:t>
                      </a:r>
                      <a:r>
                        <a:rPr lang="en-US" altLang="ko-KR" sz="1400" baseline="0" err="1">
                          <a:solidFill>
                            <a:srgbClr val="0000FF"/>
                          </a:solidFill>
                        </a:rPr>
                        <a:t>Bisness</a:t>
                      </a:r>
                      <a:r>
                        <a:rPr lang="en-US" altLang="ko-KR" sz="1400" baseline="0">
                          <a:solidFill>
                            <a:srgbClr val="0000FF"/>
                          </a:solidFill>
                        </a:rPr>
                        <a:t> Management System” %&gt;</a:t>
                      </a:r>
                      <a:r>
                        <a:rPr lang="en-US" altLang="ko-KR" sz="1400" baseline="0"/>
                        <a:t> 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9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en-US" altLang="ko-KR" sz="1400"/>
                        <a:t>JSP </a:t>
                      </a:r>
                      <a:r>
                        <a:rPr lang="ko-KR" altLang="en-US" sz="1400"/>
                        <a:t>페이지의 스크립트 요소에서 사용할 언어를 지정하는 속성</a:t>
                      </a:r>
                      <a:endParaRPr lang="en-US" altLang="ko-KR" sz="1400"/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>
                          <a:solidFill>
                            <a:srgbClr val="0000FF"/>
                          </a:solidFill>
                        </a:rPr>
                        <a:t>&lt;%@ page</a:t>
                      </a:r>
                      <a:r>
                        <a:rPr lang="en-US" altLang="ko-KR" sz="1400" baseline="0">
                          <a:solidFill>
                            <a:srgbClr val="0000FF"/>
                          </a:solidFill>
                        </a:rPr>
                        <a:t> language=“java” %&gt;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기본값 </a:t>
                      </a:r>
                      <a:r>
                        <a:rPr lang="en-US" altLang="ko-KR" sz="1400" baseline="0"/>
                        <a:t>: java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4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err="1">
                          <a:solidFill>
                            <a:srgbClr val="FF0000"/>
                          </a:solidFill>
                        </a:rPr>
                        <a:t>contentType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/>
                        <a:t>HTTP </a:t>
                      </a:r>
                      <a:r>
                        <a:rPr lang="ko-KR" altLang="en-US" sz="1400"/>
                        <a:t>헤더에 그 내용이 들어감</a:t>
                      </a:r>
                      <a:endParaRPr lang="en-US" altLang="ko-KR" sz="1400"/>
                    </a:p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JSP 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프로그램이 생성할 문서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실행된 결과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는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UTF-8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</a:t>
                      </a:r>
                      <a:r>
                        <a:rPr lang="ko-KR" altLang="en-US" sz="1400" kern="0" spc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인코딩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된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HTML</a:t>
                      </a:r>
                      <a:endParaRPr lang="en-US" altLang="ko-KR" sz="140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>
                          <a:solidFill>
                            <a:srgbClr val="0000FF"/>
                          </a:solidFill>
                        </a:rPr>
                        <a:t>&lt;%@ page</a:t>
                      </a:r>
                      <a:r>
                        <a:rPr lang="en-US" altLang="ko-KR" sz="1400" baseline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ko-KR" sz="1400" baseline="0" err="1">
                          <a:solidFill>
                            <a:srgbClr val="0000FF"/>
                          </a:solidFill>
                        </a:rPr>
                        <a:t>contentType</a:t>
                      </a:r>
                      <a:r>
                        <a:rPr lang="en-US" altLang="ko-KR" sz="1400" baseline="0">
                          <a:solidFill>
                            <a:srgbClr val="0000FF"/>
                          </a:solidFill>
                        </a:rPr>
                        <a:t>=“text/</a:t>
                      </a:r>
                      <a:r>
                        <a:rPr lang="en-US" altLang="ko-KR" sz="1400" baseline="0" err="1">
                          <a:solidFill>
                            <a:srgbClr val="0000FF"/>
                          </a:solidFill>
                        </a:rPr>
                        <a:t>html;charset</a:t>
                      </a:r>
                      <a:r>
                        <a:rPr lang="en-US" altLang="ko-KR" sz="1400" baseline="0">
                          <a:solidFill>
                            <a:srgbClr val="0000FF"/>
                          </a:solidFill>
                        </a:rPr>
                        <a:t>=utf-8” %&gt;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기본값 </a:t>
                      </a:r>
                      <a:r>
                        <a:rPr lang="en-US" altLang="ko-KR" sz="1400" baseline="0"/>
                        <a:t>: </a:t>
                      </a:r>
                      <a:r>
                        <a:rPr lang="en-US" altLang="ko-KR" sz="1400" baseline="0">
                          <a:solidFill>
                            <a:schemeClr val="tx1"/>
                          </a:solidFill>
                        </a:rPr>
                        <a:t>text/html</a:t>
                      </a:r>
                      <a:endParaRPr lang="en-US" altLang="ko-K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4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err="1">
                          <a:solidFill>
                            <a:srgbClr val="FF0000"/>
                          </a:solidFill>
                        </a:rPr>
                        <a:t>pageEncoding</a:t>
                      </a:r>
                      <a:r>
                        <a:rPr lang="en-US" altLang="ko-KR" sz="1400" b="1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페이지에</a:t>
                      </a:r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기록된 소스 코드 자체의 </a:t>
                      </a:r>
                      <a:r>
                        <a:rPr lang="ko-KR" altLang="en-US" sz="14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방식 설정</a:t>
                      </a:r>
                      <a:endParaRPr lang="en-US" altLang="ko-KR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 </a:t>
                      </a:r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JSP 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파일은 </a:t>
                      </a:r>
                      <a:r>
                        <a:rPr lang="en-US" altLang="ko-KR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UTF-8</a:t>
                      </a:r>
                      <a:r>
                        <a:rPr lang="ko-KR" alt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4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인코딩</a:t>
                      </a:r>
                      <a:endParaRPr lang="ko-KR" altLang="en-US" sz="14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973370"/>
                  </a:ext>
                </a:extLst>
              </a:tr>
              <a:tr h="6886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rgbClr val="FF0000"/>
                          </a:solidFill>
                        </a:rPr>
                        <a:t>import</a:t>
                      </a:r>
                      <a:endParaRPr lang="ko-KR" altLang="en-US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맑은 고딕" panose="020B0503020000020004" pitchFamily="50" charset="-127"/>
                        <a:buChar char="-"/>
                      </a:pPr>
                      <a:r>
                        <a:rPr lang="ko-KR" altLang="en-US" sz="1400"/>
                        <a:t>다른 패키지에 있는 클래스를 가져다 쓸 때 사용</a:t>
                      </a:r>
                      <a:endParaRPr lang="en-US" altLang="ko-KR" sz="1400"/>
                    </a:p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1400"/>
                        <a:t>일반 자바 코드 </a:t>
                      </a:r>
                      <a:r>
                        <a:rPr lang="en-US" altLang="ko-KR" sz="1400"/>
                        <a:t>import "</a:t>
                      </a:r>
                      <a:r>
                        <a:rPr lang="en-US" altLang="ko-KR" sz="1400" err="1"/>
                        <a:t>java.time</a:t>
                      </a:r>
                      <a:r>
                        <a:rPr lang="en-US" altLang="ko-KR" sz="1400"/>
                        <a:t>.*“; </a:t>
                      </a:r>
                      <a:r>
                        <a:rPr lang="ko-KR" altLang="en-US" sz="1400"/>
                        <a:t>과 동일한 의미</a:t>
                      </a:r>
                      <a:endParaRPr lang="en-US" altLang="ko-KR" sz="1400"/>
                    </a:p>
                    <a:p>
                      <a:pPr marL="285750" marR="0" lvl="0" indent="-285750" algn="l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en-US" altLang="ko-KR" sz="1400"/>
                        <a:t>import </a:t>
                      </a:r>
                      <a:r>
                        <a:rPr lang="ko-KR" altLang="en-US" sz="1400"/>
                        <a:t>속성은 </a:t>
                      </a:r>
                      <a:r>
                        <a:rPr lang="en-US" altLang="ko-KR" sz="1400"/>
                        <a:t>page </a:t>
                      </a:r>
                      <a:r>
                        <a:rPr lang="ko-KR" altLang="en-US" sz="1400"/>
                        <a:t>지시자 중에 </a:t>
                      </a:r>
                      <a:r>
                        <a:rPr lang="ko-KR" altLang="en-US" sz="1400" b="1">
                          <a:solidFill>
                            <a:srgbClr val="FF0000"/>
                          </a:solidFill>
                        </a:rPr>
                        <a:t>유일하게 중복 사용 가능</a:t>
                      </a:r>
                      <a:endParaRPr lang="en-US" altLang="ko-KR" sz="14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8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2.1 JSP </a:t>
            </a:r>
            <a:r>
              <a:rPr lang="ko-KR" altLang="en-US"/>
              <a:t>프로그램의 기본 형태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b="1"/>
              <a:t>1. page </a:t>
            </a:r>
            <a:r>
              <a:rPr lang="ko-KR" altLang="en-US" b="1"/>
              <a:t>지시자</a:t>
            </a:r>
            <a:r>
              <a:rPr lang="en-US" altLang="ko-KR" b="1"/>
              <a:t>(</a:t>
            </a:r>
            <a:r>
              <a:rPr lang="ko-KR" altLang="en-US" b="1"/>
              <a:t>계속</a:t>
            </a:r>
            <a:r>
              <a:rPr lang="en-US" altLang="ko-KR" b="1"/>
              <a:t>)</a:t>
            </a:r>
          </a:p>
          <a:p>
            <a:pPr lvl="2" fontAlgn="base"/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endParaRPr lang="en-US" altLang="ko-KR"/>
          </a:p>
          <a:p>
            <a:pPr lvl="2" fontAlgn="base"/>
            <a:endParaRPr lang="en-US" altLang="ko-KR"/>
          </a:p>
          <a:p>
            <a:pPr marL="685800" lvl="2" indent="0" fontAlgn="base">
              <a:buNone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96261" y="6685844"/>
            <a:ext cx="381000" cy="188912"/>
          </a:xfrm>
        </p:spPr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039027"/>
              </p:ext>
            </p:extLst>
          </p:nvPr>
        </p:nvGraphicFramePr>
        <p:xfrm>
          <a:off x="634665" y="2276872"/>
          <a:ext cx="11155360" cy="37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2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3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err="1"/>
                        <a:t>isThreadSafe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하나의 </a:t>
                      </a:r>
                      <a:r>
                        <a:rPr lang="en-US" altLang="ko-KR" sz="1400"/>
                        <a:t>JSP</a:t>
                      </a:r>
                      <a:r>
                        <a:rPr lang="en-US" altLang="ko-KR" sz="1400" b="1"/>
                        <a:t> </a:t>
                      </a:r>
                      <a:r>
                        <a:rPr lang="ko-KR" altLang="en-US" sz="1400"/>
                        <a:t>페이지가 동시에 여러 브라우저의 요청을 처리할 수 있는지 여부를 설정</a:t>
                      </a:r>
                      <a:endParaRPr lang="en-US" altLang="ko-KR" sz="140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err="1"/>
                        <a:t>멀티쓰레드</a:t>
                      </a:r>
                      <a:r>
                        <a:rPr lang="ko-KR" altLang="en-US" sz="1400"/>
                        <a:t> 허용여부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err="1">
                          <a:solidFill>
                            <a:schemeClr val="tx1"/>
                          </a:solidFill>
                        </a:rPr>
                        <a:t>autoFlush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/>
                        <a:t>JSP </a:t>
                      </a:r>
                      <a:r>
                        <a:rPr lang="ko-KR" altLang="en-US" sz="1400"/>
                        <a:t>페이지 내용이 브라우저에 출력이 되기 전 버퍼에 저장되어 있는 내용 처리방법을 결정 하는 속성</a:t>
                      </a:r>
                      <a:endParaRPr lang="en-US" altLang="ko-KR" sz="1400" baseline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/>
                        <a:t>기본값은 </a:t>
                      </a:r>
                      <a:r>
                        <a:rPr lang="en-US" altLang="ko-KR" sz="1400" baseline="0"/>
                        <a:t>true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129641"/>
                  </a:ext>
                </a:extLst>
              </a:tr>
              <a:tr h="680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buffer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/>
                        <a:t>JSP </a:t>
                      </a:r>
                      <a:r>
                        <a:rPr lang="ko-KR" altLang="en-US" sz="1400"/>
                        <a:t>페이지의 출력 크기를 킬로바이트</a:t>
                      </a:r>
                      <a:r>
                        <a:rPr lang="en-US" altLang="ko-KR" sz="1400"/>
                        <a:t>(KB) </a:t>
                      </a:r>
                      <a:r>
                        <a:rPr lang="ko-KR" altLang="en-US" sz="1400"/>
                        <a:t>단위로 지정하는 속성</a:t>
                      </a:r>
                      <a:endParaRPr lang="en-US" altLang="ko-KR" sz="140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기본값은 </a:t>
                      </a:r>
                      <a:r>
                        <a:rPr lang="ko-KR" altLang="en-US" sz="1400">
                          <a:latin typeface="Times New Roman"/>
                        </a:rPr>
                        <a:t>“</a:t>
                      </a:r>
                      <a:r>
                        <a:rPr lang="en-US" altLang="ko-KR" sz="1400"/>
                        <a:t>8KB</a:t>
                      </a:r>
                      <a:r>
                        <a:rPr lang="ko-KR" altLang="en-US" sz="1400">
                          <a:latin typeface="Times New Roman"/>
                        </a:rPr>
                        <a:t>”</a:t>
                      </a:r>
                      <a:r>
                        <a:rPr lang="en-US" altLang="ko-KR" sz="1400">
                          <a:latin typeface="Times New Roman"/>
                        </a:rPr>
                        <a:t>(</a:t>
                      </a:r>
                      <a:r>
                        <a:rPr lang="ko-KR" altLang="en-US" sz="1400">
                          <a:latin typeface="Times New Roman"/>
                        </a:rPr>
                        <a:t>데이터 전송 단위</a:t>
                      </a:r>
                      <a:r>
                        <a:rPr lang="en-US" altLang="ko-KR" sz="1400">
                          <a:latin typeface="Times New Roman"/>
                        </a:rPr>
                        <a:t>)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926278"/>
                  </a:ext>
                </a:extLst>
              </a:tr>
              <a:tr h="680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err="1"/>
                        <a:t>HttpSession</a:t>
                      </a:r>
                      <a:r>
                        <a:rPr lang="ko-KR" altLang="en-US" sz="1400"/>
                        <a:t>을 사용할지 여부를 지정하는 속성 </a:t>
                      </a:r>
                      <a:r>
                        <a:rPr lang="en-US" altLang="ko-KR" sz="1400"/>
                        <a:t>(true</a:t>
                      </a:r>
                      <a:r>
                        <a:rPr lang="ko-KR" altLang="en-US" sz="1400"/>
                        <a:t>가 기본값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109081"/>
                  </a:ext>
                </a:extLst>
              </a:tr>
              <a:tr h="6804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trimDirectiveWhitespaces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/>
                        <a:t>결과 페이지</a:t>
                      </a:r>
                      <a:r>
                        <a:rPr lang="en-US" altLang="ko-KR" sz="1400"/>
                        <a:t>(HTML)</a:t>
                      </a:r>
                      <a:r>
                        <a:rPr lang="ko-KR" altLang="en-US" sz="1400"/>
                        <a:t>에서 빈 공간</a:t>
                      </a:r>
                      <a:r>
                        <a:rPr lang="en-US" altLang="ko-KR" sz="1400"/>
                        <a:t>(JSP</a:t>
                      </a:r>
                      <a:r>
                        <a:rPr lang="ko-KR" altLang="en-US" sz="1400"/>
                        <a:t>가 차지했던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을 없애는 속성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970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3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2.xml><?xml version="1.0" encoding="utf-8"?>
<a:theme xmlns:a="http://schemas.openxmlformats.org/drawingml/2006/main" name="1_2020-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4B33F59B-B985-4B5E-9929-AC98C5552B69}" vid="{2F8BD205-57E0-424D-8191-B08051F6AA3D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5938</TotalTime>
  <Words>2421</Words>
  <Application>Microsoft Office PowerPoint</Application>
  <PresentationFormat>와이드스크린</PresentationFormat>
  <Paragraphs>342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D2Coding</vt:lpstr>
      <vt:lpstr>굴림</vt:lpstr>
      <vt:lpstr>맑은 고딕</vt:lpstr>
      <vt:lpstr>함초롬바탕</vt:lpstr>
      <vt:lpstr>Arial</vt:lpstr>
      <vt:lpstr>Consolas</vt:lpstr>
      <vt:lpstr>Times New Roman</vt:lpstr>
      <vt:lpstr>2020-1</vt:lpstr>
      <vt:lpstr>1_2020-1</vt:lpstr>
      <vt:lpstr>2장. JSP 프로그래밍 기초</vt:lpstr>
      <vt:lpstr>이번 장에서 공부할 것</vt:lpstr>
      <vt:lpstr>이 단원이 끝나면 알게 되는 것</vt:lpstr>
      <vt:lpstr>JSP 구성 요소</vt:lpstr>
      <vt:lpstr>2.1 JSP 프로그램의 기본 형태</vt:lpstr>
      <vt:lpstr>2.1 JSP 프로그램의 기본 형태</vt:lpstr>
      <vt:lpstr>2.1 JSP 프로그램의 기본 형태</vt:lpstr>
      <vt:lpstr>2.1 JSP 프로그램의 기본 형태</vt:lpstr>
      <vt:lpstr>2.1 JSP 프로그램의 기본 형태</vt:lpstr>
      <vt:lpstr>실습 - pageDirective</vt:lpstr>
      <vt:lpstr>2.1 JSP 프로그램의 기본 형태</vt:lpstr>
      <vt:lpstr>2.1 JSP 프로그램의 기본 형태</vt:lpstr>
      <vt:lpstr>실습 - includeDirective</vt:lpstr>
      <vt:lpstr>2.1 JSP 프로그램의 기본 형태</vt:lpstr>
      <vt:lpstr>2.1 JSP 프로그램의 기본 형태</vt:lpstr>
      <vt:lpstr>2.2 JSP 프로그램의 저장 위치와 실행 방법</vt:lpstr>
      <vt:lpstr>2.2 JSP 프로그램의 저장 위치와 실행 방법</vt:lpstr>
      <vt:lpstr>2.3 주석(Comment)</vt:lpstr>
      <vt:lpstr>2.3 주석(Comment)</vt:lpstr>
      <vt:lpstr>2.3 주석(Comment)</vt:lpstr>
      <vt:lpstr>2.4 화면 출력</vt:lpstr>
      <vt:lpstr>2.4 화면 출력</vt:lpstr>
      <vt:lpstr>2.4 화면 출력</vt:lpstr>
      <vt:lpstr>2.4 화면 출력</vt:lpstr>
      <vt:lpstr>2.4 화면 출력</vt:lpstr>
      <vt:lpstr>답변할 수 있겠지요?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jinsook</cp:lastModifiedBy>
  <cp:revision>292</cp:revision>
  <dcterms:created xsi:type="dcterms:W3CDTF">2012-02-28T06:11:53Z</dcterms:created>
  <dcterms:modified xsi:type="dcterms:W3CDTF">2024-03-13T04:10:07Z</dcterms:modified>
</cp:coreProperties>
</file>