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25"/>
  </p:notesMasterIdLst>
  <p:sldIdLst>
    <p:sldId id="256" r:id="rId2"/>
    <p:sldId id="330" r:id="rId3"/>
    <p:sldId id="466" r:id="rId4"/>
    <p:sldId id="420" r:id="rId5"/>
    <p:sldId id="452" r:id="rId6"/>
    <p:sldId id="463" r:id="rId7"/>
    <p:sldId id="453" r:id="rId8"/>
    <p:sldId id="454" r:id="rId9"/>
    <p:sldId id="455" r:id="rId10"/>
    <p:sldId id="456" r:id="rId11"/>
    <p:sldId id="457" r:id="rId12"/>
    <p:sldId id="464" r:id="rId13"/>
    <p:sldId id="465" r:id="rId14"/>
    <p:sldId id="458" r:id="rId15"/>
    <p:sldId id="459" r:id="rId16"/>
    <p:sldId id="450" r:id="rId17"/>
    <p:sldId id="460" r:id="rId18"/>
    <p:sldId id="461" r:id="rId19"/>
    <p:sldId id="462" r:id="rId20"/>
    <p:sldId id="473" r:id="rId21"/>
    <p:sldId id="468" r:id="rId22"/>
    <p:sldId id="471" r:id="rId23"/>
    <p:sldId id="46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E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0" autoAdjust="0"/>
    <p:restoredTop sz="94660"/>
  </p:normalViewPr>
  <p:slideViewPr>
    <p:cSldViewPr>
      <p:cViewPr varScale="1">
        <p:scale>
          <a:sx n="110" d="100"/>
          <a:sy n="110" d="100"/>
        </p:scale>
        <p:origin x="25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9FBD-3183-4611-BB3C-2548B899195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9F21-93F6-4805-B68F-A74160CF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0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5580" y="4149080"/>
            <a:ext cx="7560840" cy="1728192"/>
          </a:xfrm>
        </p:spPr>
        <p:txBody>
          <a:bodyPr lIns="0" tIns="0" rIns="0">
            <a:normAutofit/>
          </a:bodyPr>
          <a:lstStyle>
            <a:lvl1pPr marL="0" indent="0" algn="ctr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800" y="1410247"/>
            <a:ext cx="9042400" cy="1069975"/>
          </a:xfrm>
        </p:spPr>
        <p:txBody>
          <a:bodyPr bIns="0" anchor="b" anchorCtr="0">
            <a:noAutofit/>
          </a:bodyPr>
          <a:lstStyle>
            <a:lvl1pPr algn="ctr"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98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354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9085"/>
            <a:ext cx="2743200" cy="55370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5216"/>
            <a:ext cx="8026400" cy="55412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16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98" y="936252"/>
            <a:ext cx="11521280" cy="573310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330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1" y="5245101"/>
            <a:ext cx="92455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6801" y="4114800"/>
            <a:ext cx="92455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371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1340768"/>
            <a:ext cx="5384800" cy="504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197600" y="1340768"/>
            <a:ext cx="5384800" cy="504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98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6197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609600" y="2438400"/>
            <a:ext cx="53848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6197600" y="2438400"/>
            <a:ext cx="53848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9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55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78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609600" y="1524000"/>
            <a:ext cx="44704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892800" y="1524000"/>
            <a:ext cx="56896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1" y="2514599"/>
            <a:ext cx="44704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584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048"/>
            <a:ext cx="4474464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0928" y="1554480"/>
            <a:ext cx="5693664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14600"/>
            <a:ext cx="4474464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92800" y="1524000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92800" y="5637212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066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908720"/>
            <a:ext cx="11449272" cy="56166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760" y="145910"/>
            <a:ext cx="10972800" cy="50405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311" y="81185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28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2"/>
          </a:solidFill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2800" kern="1200" baseline="0">
          <a:solidFill>
            <a:schemeClr val="tx2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400" kern="1200" baseline="0">
          <a:solidFill>
            <a:schemeClr val="tx2"/>
          </a:solidFill>
          <a:latin typeface="+mn-ea"/>
          <a:ea typeface="+mn-ea"/>
          <a:cs typeface="+mn-cs"/>
        </a:defRPr>
      </a:lvl2pPr>
      <a:lvl3pPr marL="12001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2000" kern="1200" baseline="0">
          <a:solidFill>
            <a:schemeClr val="tx2"/>
          </a:solidFill>
          <a:latin typeface="+mn-ea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맑은 고딕" pitchFamily="50" charset="-127"/>
        <a:buChar char="–"/>
        <a:defRPr sz="1800" kern="1200" baseline="0">
          <a:solidFill>
            <a:schemeClr val="tx2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600" kern="1200" baseline="0">
          <a:solidFill>
            <a:schemeClr val="tx2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eclipse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컴퓨터정보과</a:t>
            </a:r>
            <a:endParaRPr lang="en-US" altLang="ko-KR" dirty="0"/>
          </a:p>
          <a:p>
            <a:pPr fontAlgn="base"/>
            <a:r>
              <a:rPr lang="ko-KR" altLang="en-US" dirty="0"/>
              <a:t>김진숙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74800" y="1988840"/>
            <a:ext cx="9042400" cy="106997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장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이클립스</a:t>
            </a:r>
            <a:r>
              <a:rPr lang="en-US" altLang="ko-KR" dirty="0">
                <a:solidFill>
                  <a:schemeClr val="tx1"/>
                </a:solidFill>
              </a:rPr>
              <a:t>(Eclipse) </a:t>
            </a:r>
            <a:r>
              <a:rPr lang="ko-KR" altLang="en-US" dirty="0">
                <a:solidFill>
                  <a:schemeClr val="tx1"/>
                </a:solidFill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53827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3.4 </a:t>
            </a:r>
            <a:r>
              <a:rPr lang="ko-KR" altLang="en-US"/>
              <a:t>작업환경 설정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748457"/>
            <a:ext cx="11521280" cy="5733108"/>
          </a:xfrm>
        </p:spPr>
        <p:txBody>
          <a:bodyPr>
            <a:normAutofit/>
          </a:bodyPr>
          <a:lstStyle/>
          <a:p>
            <a:r>
              <a:rPr lang="ko-KR" altLang="en-US" dirty="0"/>
              <a:t>작업환경 설정 </a:t>
            </a:r>
            <a:r>
              <a:rPr lang="en-US" altLang="ko-KR" dirty="0"/>
              <a:t>: [Window]-[Preferences]</a:t>
            </a:r>
          </a:p>
          <a:p>
            <a:pPr lvl="1"/>
            <a:r>
              <a:rPr lang="ko-KR" altLang="en-US" dirty="0"/>
              <a:t>웹 페이지에서 </a:t>
            </a:r>
            <a:r>
              <a:rPr lang="ko-KR" altLang="en-US" b="1" dirty="0">
                <a:solidFill>
                  <a:srgbClr val="FF0000"/>
                </a:solidFill>
              </a:rPr>
              <a:t>한글</a:t>
            </a:r>
            <a:r>
              <a:rPr lang="ko-KR" altLang="en-US" dirty="0"/>
              <a:t>이 깨지지 않게 처리하는 </a:t>
            </a:r>
            <a:r>
              <a:rPr lang="ko-KR" altLang="en-US" b="1" dirty="0">
                <a:solidFill>
                  <a:srgbClr val="0000FF"/>
                </a:solidFill>
              </a:rPr>
              <a:t>환경 설정</a:t>
            </a:r>
          </a:p>
          <a:p>
            <a:pPr lvl="2"/>
            <a:r>
              <a:rPr lang="en-US" altLang="ko-KR" dirty="0"/>
              <a:t>[Preference]</a:t>
            </a:r>
            <a:r>
              <a:rPr lang="ko-KR" altLang="en-US" dirty="0"/>
              <a:t>창에서 </a:t>
            </a:r>
            <a:r>
              <a:rPr lang="ko-KR" altLang="en-US" dirty="0" err="1"/>
              <a:t>검색어를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en-US" altLang="ko-KR" dirty="0" err="1"/>
              <a:t>enc</a:t>
            </a:r>
            <a:r>
              <a:rPr lang="en-US" altLang="ko-KR" dirty="0"/>
              <a:t>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입력하여 얻은 결과 항목</a:t>
            </a:r>
            <a:r>
              <a:rPr lang="en-US" altLang="ko-KR" dirty="0"/>
              <a:t>(</a:t>
            </a:r>
            <a:r>
              <a:rPr lang="ko-KR" altLang="en-US" dirty="0"/>
              <a:t>아래 그림 참조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General, Web </a:t>
            </a:r>
            <a:r>
              <a:rPr lang="ko-KR" altLang="en-US" dirty="0"/>
              <a:t>하위 영역의 모든 부분에 </a:t>
            </a:r>
            <a:r>
              <a:rPr lang="en-US" altLang="ko-KR" dirty="0"/>
              <a:t>[</a:t>
            </a:r>
            <a:r>
              <a:rPr lang="en-US" altLang="ko-KR" b="1" dirty="0"/>
              <a:t>UTF-8</a:t>
            </a:r>
            <a:r>
              <a:rPr lang="en-US" altLang="ko-KR" dirty="0"/>
              <a:t>]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 fontAlgn="base"/>
            <a:endParaRPr lang="ko-KR" altLang="en-US" dirty="0"/>
          </a:p>
          <a:p>
            <a:pPr fontAlgn="base"/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2564904"/>
            <a:ext cx="4752528" cy="420151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287688" y="2800506"/>
            <a:ext cx="1359768" cy="1204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240016" y="6373892"/>
            <a:ext cx="1008112" cy="3925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A0B631-7FB3-4C3E-A7D0-450866FCE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83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기타 설정들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764704"/>
            <a:ext cx="11521280" cy="5733108"/>
          </a:xfrm>
        </p:spPr>
        <p:txBody>
          <a:bodyPr>
            <a:normAutofit/>
          </a:bodyPr>
          <a:lstStyle/>
          <a:p>
            <a:r>
              <a:rPr lang="ko-KR" altLang="en-US" dirty="0"/>
              <a:t>에디터 뷰에 표시되는 소스코드 </a:t>
            </a:r>
            <a:r>
              <a:rPr lang="ko-KR" altLang="en-US" dirty="0" err="1"/>
              <a:t>라인번호를</a:t>
            </a:r>
            <a:r>
              <a:rPr lang="ko-KR" altLang="en-US" dirty="0"/>
              <a:t> 부여</a:t>
            </a:r>
          </a:p>
          <a:p>
            <a:pPr lvl="1"/>
            <a:r>
              <a:rPr lang="en-US" altLang="ko-KR" dirty="0"/>
              <a:t>[Preference]</a:t>
            </a:r>
            <a:r>
              <a:rPr lang="ko-KR" altLang="en-US" dirty="0"/>
              <a:t>창에서 </a:t>
            </a:r>
            <a:r>
              <a:rPr lang="en-US" altLang="ko-KR" dirty="0"/>
              <a:t>[General]-[Editors]-[Text Editors]</a:t>
            </a:r>
            <a:r>
              <a:rPr lang="ko-KR" altLang="en-US" dirty="0"/>
              <a:t>항목을 선택</a:t>
            </a:r>
            <a:endParaRPr lang="en-US" altLang="ko-KR" dirty="0"/>
          </a:p>
          <a:p>
            <a:pPr lvl="2"/>
            <a:r>
              <a:rPr lang="en-US" altLang="ko-KR"/>
              <a:t>Tab </a:t>
            </a:r>
            <a:r>
              <a:rPr lang="ko-KR" altLang="en-US"/>
              <a:t>너비 설정 </a:t>
            </a:r>
            <a:r>
              <a:rPr lang="en-US" altLang="ko-KR"/>
              <a:t>: </a:t>
            </a:r>
            <a:r>
              <a:rPr lang="ko-KR" altLang="en-US"/>
              <a:t>기본은 </a:t>
            </a:r>
            <a:r>
              <a:rPr lang="en-US" altLang="ko-KR"/>
              <a:t>4 -&gt; 2</a:t>
            </a:r>
            <a:r>
              <a:rPr lang="ko-KR" altLang="en-US"/>
              <a:t>로 변경</a:t>
            </a:r>
            <a:endParaRPr lang="en-US" altLang="ko-KR"/>
          </a:p>
          <a:p>
            <a:pPr lvl="2"/>
            <a:r>
              <a:rPr lang="ko-KR" altLang="en-US"/>
              <a:t>오른쪽에 </a:t>
            </a:r>
            <a:r>
              <a:rPr lang="ko-KR" altLang="en-US" dirty="0"/>
              <a:t>표시되는 내용에서 </a:t>
            </a:r>
            <a:r>
              <a:rPr lang="en-US" altLang="ko-KR" dirty="0"/>
              <a:t>[Show line numbers]</a:t>
            </a:r>
            <a:r>
              <a:rPr lang="ko-KR" altLang="en-US" dirty="0"/>
              <a:t>항목을 선택</a:t>
            </a:r>
            <a:endParaRPr lang="en-US" altLang="ko-KR" dirty="0"/>
          </a:p>
          <a:p>
            <a:pPr fontAlgn="base"/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2492896"/>
            <a:ext cx="5112568" cy="485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3287688" y="3501008"/>
            <a:ext cx="1008112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47828" y="4153272"/>
            <a:ext cx="1008112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47828" y="3379912"/>
            <a:ext cx="2268252" cy="1210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701A02-23CF-4DBD-94DE-A459DF61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830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기타 설정들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3298" y="792236"/>
            <a:ext cx="11521280" cy="5733108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altLang="ko-KR" dirty="0"/>
              <a:t>JSP </a:t>
            </a:r>
            <a:r>
              <a:rPr lang="ko-KR" altLang="en-US" dirty="0"/>
              <a:t>템플릿 페이지 변경</a:t>
            </a:r>
            <a:endParaRPr lang="en-US" altLang="ko-KR" dirty="0"/>
          </a:p>
          <a:p>
            <a:pPr marL="742950" lvl="2" indent="-342900"/>
            <a:r>
              <a:rPr lang="en-US" altLang="ko-KR" dirty="0"/>
              <a:t>[Preferences]</a:t>
            </a:r>
            <a:r>
              <a:rPr lang="ko-KR" altLang="en-US" dirty="0"/>
              <a:t>창의  </a:t>
            </a:r>
            <a:r>
              <a:rPr lang="en-US" altLang="ko-KR" dirty="0"/>
              <a:t>[Web]-[JSP Files]-[Editor]-[</a:t>
            </a:r>
            <a:r>
              <a:rPr lang="en-US" altLang="ko-KR" b="1" dirty="0"/>
              <a:t>Templates</a:t>
            </a:r>
            <a:r>
              <a:rPr lang="en-US" altLang="ko-KR" dirty="0"/>
              <a:t>]</a:t>
            </a:r>
            <a:r>
              <a:rPr lang="ko-KR" altLang="en-US" dirty="0"/>
              <a:t>항목에서 템플릿 페이지 추가</a:t>
            </a:r>
            <a:endParaRPr lang="en-US" altLang="ko-KR" dirty="0"/>
          </a:p>
          <a:p>
            <a:pPr marL="742950" lvl="2" indent="-342900"/>
            <a:r>
              <a:rPr lang="ko-KR" altLang="en-US" dirty="0" err="1"/>
              <a:t>가독성이</a:t>
            </a:r>
            <a:r>
              <a:rPr lang="ko-KR" altLang="en-US" dirty="0"/>
              <a:t> 좋게 들여쓰기를 하고 자신의 코딩 스타일로 템플릿을 편집한다</a:t>
            </a:r>
            <a:r>
              <a:rPr lang="en-US" altLang="ko-KR" dirty="0"/>
              <a:t>.</a:t>
            </a:r>
          </a:p>
          <a:p>
            <a:pPr marL="742950" lvl="2" indent="-342900"/>
            <a:r>
              <a:rPr lang="ko-KR" altLang="en-US" dirty="0"/>
              <a:t>템플릿을 </a:t>
            </a:r>
            <a:r>
              <a:rPr lang="ko-KR" altLang="en-US" dirty="0" err="1"/>
              <a:t>작성해두면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페이지를 표준화된 형식으로 만들 수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2626652"/>
            <a:ext cx="5729683" cy="397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2173319" y="5144694"/>
            <a:ext cx="1224136" cy="72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000" y="3647099"/>
            <a:ext cx="4872113" cy="2878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06EEAF-D853-4A9E-9540-044AAD8DD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50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기타 설정들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외부 </a:t>
            </a:r>
            <a:r>
              <a:rPr lang="ko-KR" altLang="en-US" dirty="0" err="1"/>
              <a:t>웹브라우저</a:t>
            </a:r>
            <a:r>
              <a:rPr lang="ko-KR" altLang="en-US" dirty="0"/>
              <a:t> </a:t>
            </a:r>
            <a:r>
              <a:rPr lang="en-US" altLang="ko-KR" dirty="0"/>
              <a:t>Chrome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[windows] – [web browser] </a:t>
            </a:r>
            <a:r>
              <a:rPr lang="ko-KR" altLang="en-US" dirty="0"/>
              <a:t>에서 </a:t>
            </a:r>
            <a:r>
              <a:rPr lang="en-US" altLang="ko-KR" dirty="0"/>
              <a:t>‘Chrome’</a:t>
            </a:r>
            <a:r>
              <a:rPr lang="ko-KR" altLang="en-US" dirty="0"/>
              <a:t>을 선택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810749-11A7-40C8-8CE1-6FC6350E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34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3.5 JSP </a:t>
            </a:r>
            <a:r>
              <a:rPr lang="ko-KR" altLang="en-US" dirty="0"/>
              <a:t>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/>
              <a:t>프로젝트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 fontAlgn="base"/>
            <a:r>
              <a:rPr lang="ko-KR" altLang="en-US" dirty="0"/>
              <a:t>이클립스에서의 프로젝트는 하나의 </a:t>
            </a:r>
            <a:r>
              <a:rPr lang="ko-KR" altLang="en-US" b="1" dirty="0"/>
              <a:t>웹 애플리케이션</a:t>
            </a:r>
            <a:r>
              <a:rPr lang="ko-KR" altLang="en-US" dirty="0"/>
              <a:t>으로 생각하면 됨</a:t>
            </a:r>
            <a:endParaRPr lang="en-US" altLang="ko-KR" dirty="0"/>
          </a:p>
          <a:p>
            <a:pPr lvl="1" fontAlgn="base"/>
            <a:r>
              <a:rPr lang="en-US" altLang="ko-KR" dirty="0"/>
              <a:t>File </a:t>
            </a:r>
            <a:r>
              <a:rPr lang="ko-KR" altLang="en-US" dirty="0"/>
              <a:t>메뉴의 </a:t>
            </a:r>
            <a:r>
              <a:rPr lang="en-US" altLang="ko-KR" dirty="0"/>
              <a:t>New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새로 만들 프로젝트의 종류를 “</a:t>
            </a:r>
            <a:r>
              <a:rPr lang="en-US" altLang="ko-KR" b="1" dirty="0"/>
              <a:t>Dynamic Web Project</a:t>
            </a:r>
            <a:r>
              <a:rPr lang="en-US" altLang="ko-KR" dirty="0"/>
              <a:t>”</a:t>
            </a:r>
            <a:r>
              <a:rPr lang="ko-KR" altLang="en-US" dirty="0"/>
              <a:t>로</a:t>
            </a:r>
            <a:endParaRPr lang="en-US" altLang="ko-KR" dirty="0"/>
          </a:p>
          <a:p>
            <a:pPr lvl="1" fontAlgn="base"/>
            <a:r>
              <a:rPr lang="ko-KR" altLang="en-US"/>
              <a:t>프로젝트</a:t>
            </a:r>
            <a:r>
              <a:rPr lang="en-US" altLang="ko-KR"/>
              <a:t>(test) </a:t>
            </a:r>
            <a:r>
              <a:rPr lang="ko-KR" altLang="en-US" dirty="0"/>
              <a:t>이름 입력하고 </a:t>
            </a:r>
            <a:r>
              <a:rPr lang="en-US" altLang="ko-KR" dirty="0"/>
              <a:t>Finish</a:t>
            </a:r>
          </a:p>
        </p:txBody>
      </p:sp>
      <p:pic>
        <p:nvPicPr>
          <p:cNvPr id="9217" name="_x110925344" descr="EMB000017cc18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3140969"/>
            <a:ext cx="3168650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_x234948888" descr="EMB000017cc18c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1" y="2896757"/>
            <a:ext cx="316706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C3BDC9-B27E-4473-88CD-A39ECE08C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197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3.5 JSP </a:t>
            </a:r>
            <a:r>
              <a:rPr lang="ko-KR" altLang="en-US" dirty="0"/>
              <a:t>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JSP </a:t>
            </a:r>
            <a:r>
              <a:rPr lang="ko-KR" altLang="en-US" dirty="0"/>
              <a:t>파일 새로 만들기</a:t>
            </a:r>
            <a:endParaRPr lang="en-US" altLang="ko-KR" dirty="0"/>
          </a:p>
          <a:p>
            <a:pPr lvl="1" fontAlgn="base"/>
            <a:r>
              <a:rPr lang="ko-KR" altLang="en-US" dirty="0"/>
              <a:t>프로젝트 이름에 </a:t>
            </a:r>
            <a:r>
              <a:rPr lang="ko-KR" altLang="en-US" dirty="0" err="1"/>
              <a:t>우클릭하여</a:t>
            </a:r>
            <a:r>
              <a:rPr lang="ko-KR" altLang="en-US" dirty="0"/>
              <a:t> </a:t>
            </a:r>
            <a:r>
              <a:rPr lang="en-US" altLang="ko-KR" dirty="0"/>
              <a:t>New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JSP File</a:t>
            </a:r>
          </a:p>
          <a:p>
            <a:pPr lvl="1" fontAlgn="base"/>
            <a:r>
              <a:rPr lang="ko-KR" altLang="en-US" dirty="0" err="1"/>
              <a:t>새로만들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파일의 이름을 입력</a:t>
            </a:r>
          </a:p>
        </p:txBody>
      </p:sp>
      <p:pic>
        <p:nvPicPr>
          <p:cNvPr id="10241" name="_x237789608" descr="EMB000017cc18d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56" y="2564905"/>
            <a:ext cx="4116027" cy="41638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_x112425016" descr="EMB000017cc18d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1" y="3091389"/>
            <a:ext cx="3071813" cy="330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59F8C85-1397-471F-8549-708F32907F5F}"/>
              </a:ext>
            </a:extLst>
          </p:cNvPr>
          <p:cNvSpPr/>
          <p:nvPr/>
        </p:nvSpPr>
        <p:spPr>
          <a:xfrm>
            <a:off x="2351585" y="2827034"/>
            <a:ext cx="1008112" cy="26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3AEE06-63A1-4248-94C7-7A605B5595E8}"/>
              </a:ext>
            </a:extLst>
          </p:cNvPr>
          <p:cNvSpPr/>
          <p:nvPr/>
        </p:nvSpPr>
        <p:spPr>
          <a:xfrm>
            <a:off x="4583832" y="4941169"/>
            <a:ext cx="72008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3677C8-3F08-4378-9B3A-315A47402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761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3.5 JSP </a:t>
            </a:r>
            <a:r>
              <a:rPr lang="ko-KR" altLang="en-US" dirty="0"/>
              <a:t>프로그램 작성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 프로그램의 </a:t>
            </a:r>
            <a:r>
              <a:rPr lang="ko-KR" altLang="en-US" err="1"/>
              <a:t>기본틀은</a:t>
            </a:r>
            <a:r>
              <a:rPr lang="ko-KR" altLang="en-US"/>
              <a:t> 템플릿을 가져옴 </a:t>
            </a:r>
            <a:r>
              <a:rPr lang="en-US" altLang="ko-KR" dirty="0"/>
              <a:t>: </a:t>
            </a:r>
            <a:r>
              <a:rPr lang="ko-KR" altLang="en-US" dirty="0"/>
              <a:t>필요한 부분만 입력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43F91A-4A44-48D6-91A7-2A0EAF615EDA}"/>
              </a:ext>
            </a:extLst>
          </p:cNvPr>
          <p:cNvSpPr/>
          <p:nvPr/>
        </p:nvSpPr>
        <p:spPr>
          <a:xfrm>
            <a:off x="1983246" y="1772816"/>
            <a:ext cx="7333828" cy="428822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[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예제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2-5] 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표현식의 사용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(2-5.jsp)</a:t>
            </a:r>
          </a:p>
          <a:p>
            <a:pPr fontAlgn="base">
              <a:lnSpc>
                <a:spcPct val="120000"/>
              </a:lnSpc>
            </a:pP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&lt;%@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 language="java"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contentType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="text/html; charset=UTF-8"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pageEncoding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="UTF-8"%&gt;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&lt;%@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page import="</a:t>
            </a:r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java.time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.*"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 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&lt;!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DOCTYPE 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&lt;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html&gt;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&lt;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&lt;meta charset="UTF-8"&gt;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&lt;title&gt;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테스트 페이지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&lt;/title&gt;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&lt;/head&gt;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ko-KR" altLang="en-US" sz="12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오늘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날짜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&lt;%= </a:t>
            </a:r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LocalDate.now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 %&gt;&lt;</a:t>
            </a:r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br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</a:t>
            </a:r>
            <a:r>
              <a:rPr lang="ko-KR" altLang="en-US" sz="12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현재 </a:t>
            </a:r>
            <a:r>
              <a:rPr lang="ko-KR" altLang="en-US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시간 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: &lt;%= </a:t>
            </a:r>
            <a:r>
              <a:rPr lang="en-US" altLang="ko-KR" sz="12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LocalTime.now</a:t>
            </a:r>
            <a:r>
              <a:rPr lang="en-US" altLang="ko-KR" sz="12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() %&gt;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&lt;/body&gt;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2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&lt;/html&gt;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E4A125-F61C-48AD-8EB0-9ABBC128E8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370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3.5 JSP </a:t>
            </a:r>
            <a:r>
              <a:rPr lang="ko-KR" altLang="en-US" dirty="0"/>
              <a:t>프로그램 작성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프로그램 실행</a:t>
            </a:r>
            <a:endParaRPr lang="en-US" altLang="ko-KR" dirty="0"/>
          </a:p>
          <a:p>
            <a:pPr lvl="1" fontAlgn="base"/>
            <a:r>
              <a:rPr lang="ko-KR" altLang="en-US" dirty="0"/>
              <a:t>실행 버튼 클릭</a:t>
            </a:r>
            <a:endParaRPr lang="en-US" altLang="ko-KR" dirty="0"/>
          </a:p>
          <a:p>
            <a:pPr lvl="1" fontAlgn="base"/>
            <a:r>
              <a:rPr lang="en-US" altLang="ko-KR" b="1" dirty="0"/>
              <a:t>Ctrl + F11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9AB5DF-AD73-4365-A0C7-C511D11D2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806" y="1124744"/>
            <a:ext cx="3924263" cy="4892681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528DC-AFED-4BF2-A36F-EE795FAD7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707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3.6 </a:t>
            </a:r>
            <a:r>
              <a:rPr lang="ko-KR" altLang="en-US" dirty="0"/>
              <a:t>개발 완료된 웹 애플리케이션 배포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이클립스에서 웹 애플리케이션 개발이 끝나고 나면 </a:t>
            </a:r>
            <a:r>
              <a:rPr lang="en-US" altLang="ko-KR" b="1" dirty="0"/>
              <a:t>WAR</a:t>
            </a:r>
            <a:r>
              <a:rPr lang="en-US" altLang="ko-KR" dirty="0"/>
              <a:t>(</a:t>
            </a:r>
            <a:r>
              <a:rPr lang="en-US" altLang="ko-KR" b="1"/>
              <a:t>W</a:t>
            </a:r>
            <a:r>
              <a:rPr lang="en-US" altLang="ko-KR"/>
              <a:t>eb </a:t>
            </a:r>
            <a:r>
              <a:rPr lang="en-US" altLang="ko-KR" b="1"/>
              <a:t>A</a:t>
            </a:r>
            <a:r>
              <a:rPr lang="en-US" altLang="ko-KR"/>
              <a:t>pplication a</a:t>
            </a:r>
            <a:r>
              <a:rPr lang="en-US" altLang="ko-KR" b="1"/>
              <a:t>R</a:t>
            </a:r>
            <a:r>
              <a:rPr lang="en-US" altLang="ko-KR"/>
              <a:t>chive</a:t>
            </a:r>
            <a:r>
              <a:rPr lang="en-US" altLang="ko-KR" dirty="0"/>
              <a:t>)</a:t>
            </a:r>
            <a:r>
              <a:rPr lang="ko-KR" altLang="en-US" dirty="0"/>
              <a:t>라는 형태의 압축 파일로 </a:t>
            </a:r>
            <a:r>
              <a:rPr lang="ko-KR" altLang="en-US"/>
              <a:t>만들어 배포</a:t>
            </a:r>
            <a:endParaRPr lang="en-US" altLang="ko-KR" dirty="0"/>
          </a:p>
          <a:p>
            <a:pPr lvl="1" fontAlgn="base"/>
            <a:r>
              <a:rPr lang="ko-KR" altLang="en-US" dirty="0"/>
              <a:t>프로젝트 익스플로러의 프로젝트 이름에 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Export</a:t>
            </a:r>
          </a:p>
          <a:p>
            <a:pPr lvl="1" fontAlgn="base"/>
            <a:r>
              <a:rPr lang="en-US" altLang="ko-KR" dirty="0"/>
              <a:t>WAR </a:t>
            </a:r>
            <a:r>
              <a:rPr lang="ko-KR" altLang="en-US" dirty="0"/>
              <a:t>파일 저장 위치 지정 후 </a:t>
            </a:r>
            <a:r>
              <a:rPr lang="en-US" altLang="ko-KR" dirty="0"/>
              <a:t>Finish</a:t>
            </a:r>
            <a:endParaRPr lang="ko-KR" altLang="en-US" dirty="0"/>
          </a:p>
        </p:txBody>
      </p:sp>
      <p:pic>
        <p:nvPicPr>
          <p:cNvPr id="12289" name="_x237790760" descr="EMB000017cc18d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3933056"/>
            <a:ext cx="3517900" cy="224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7B8708-715D-41A7-A84D-A61AE66E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261" y="3068960"/>
            <a:ext cx="4196987" cy="35070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F6D08ED-5758-428F-A074-3848D4D4C780}"/>
              </a:ext>
            </a:extLst>
          </p:cNvPr>
          <p:cNvSpPr/>
          <p:nvPr/>
        </p:nvSpPr>
        <p:spPr>
          <a:xfrm>
            <a:off x="4799856" y="4221088"/>
            <a:ext cx="2880320" cy="26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9CE393-A095-4AD0-A801-AC9F52B102F0}"/>
              </a:ext>
            </a:extLst>
          </p:cNvPr>
          <p:cNvSpPr/>
          <p:nvPr/>
        </p:nvSpPr>
        <p:spPr>
          <a:xfrm>
            <a:off x="4204667" y="5229200"/>
            <a:ext cx="1328848" cy="408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A071F3-EF5B-4181-9C0F-B2819CE256CD}"/>
              </a:ext>
            </a:extLst>
          </p:cNvPr>
          <p:cNvSpPr/>
          <p:nvPr/>
        </p:nvSpPr>
        <p:spPr>
          <a:xfrm>
            <a:off x="6744072" y="6182544"/>
            <a:ext cx="680776" cy="329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598DF0-7976-49E0-AA00-79318AA8F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7274" y="2516103"/>
            <a:ext cx="2241905" cy="1825794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5B76D4-D3B8-4038-A39B-061CB583DBA9}"/>
              </a:ext>
            </a:extLst>
          </p:cNvPr>
          <p:cNvSpPr/>
          <p:nvPr/>
        </p:nvSpPr>
        <p:spPr>
          <a:xfrm>
            <a:off x="8832304" y="4106922"/>
            <a:ext cx="792088" cy="234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8BC5B-1055-4955-B84D-A72C52FB1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1514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3.6 </a:t>
            </a:r>
            <a:r>
              <a:rPr lang="ko-KR" altLang="en-US" dirty="0"/>
              <a:t>개발 완료된 웹 애플리케이션 배포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서비스를 운영할 서버에 설치</a:t>
            </a:r>
            <a:endParaRPr lang="en-US" altLang="ko-KR" dirty="0"/>
          </a:p>
          <a:p>
            <a:pPr marL="914400" lvl="1" indent="-514350">
              <a:lnSpc>
                <a:spcPct val="200000"/>
              </a:lnSpc>
              <a:buFont typeface="+mj-lt"/>
              <a:buAutoNum type="arabicPeriod"/>
            </a:pPr>
            <a:r>
              <a:rPr lang="en-US" altLang="ko-KR"/>
              <a:t>WAR </a:t>
            </a:r>
            <a:r>
              <a:rPr lang="ko-KR" altLang="en-US"/>
              <a:t>파일을 톰캣홈</a:t>
            </a:r>
            <a:r>
              <a:rPr lang="en-US" altLang="ko-KR"/>
              <a:t>-webapps </a:t>
            </a:r>
            <a:r>
              <a:rPr lang="ko-KR" altLang="en-US"/>
              <a:t>폴더로</a:t>
            </a:r>
            <a:r>
              <a:rPr lang="en-US" altLang="ko-KR"/>
              <a:t> </a:t>
            </a:r>
            <a:r>
              <a:rPr lang="ko-KR" altLang="en-US" dirty="0"/>
              <a:t>내보내기</a:t>
            </a:r>
            <a:r>
              <a:rPr lang="en-US" altLang="ko-KR" dirty="0"/>
              <a:t>(Export)</a:t>
            </a:r>
            <a:r>
              <a:rPr lang="ko-KR" altLang="en-US" dirty="0"/>
              <a:t> </a:t>
            </a:r>
            <a:endParaRPr lang="en-US" altLang="ko-KR" dirty="0"/>
          </a:p>
          <a:p>
            <a:pPr marL="914400" lvl="1" indent="-514350">
              <a:buFont typeface="+mj-lt"/>
              <a:buAutoNum type="arabicPeriod"/>
            </a:pPr>
            <a:r>
              <a:rPr lang="ko-KR" altLang="en-US" dirty="0"/>
              <a:t>내보낸 </a:t>
            </a:r>
            <a:r>
              <a:rPr lang="en-US" altLang="ko-KR" dirty="0"/>
              <a:t>WAR</a:t>
            </a:r>
            <a:r>
              <a:rPr lang="ko-KR" altLang="en-US" dirty="0"/>
              <a:t>파일을 실제 서비스 환경에서 실행하기</a:t>
            </a:r>
            <a:endParaRPr lang="en-US" altLang="ko-KR" dirty="0"/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/>
              <a:t>이클립스에 있는 </a:t>
            </a:r>
            <a:r>
              <a:rPr lang="ko-KR" altLang="en-US" b="1" dirty="0">
                <a:solidFill>
                  <a:srgbClr val="0000FF"/>
                </a:solidFill>
              </a:rPr>
              <a:t>가상 </a:t>
            </a:r>
            <a:r>
              <a:rPr lang="ko-KR" altLang="en-US" b="1">
                <a:solidFill>
                  <a:srgbClr val="0000FF"/>
                </a:solidFill>
              </a:rPr>
              <a:t>서버 중지</a:t>
            </a:r>
            <a:r>
              <a:rPr lang="ko-KR" altLang="en-US"/>
              <a:t>시키기</a:t>
            </a:r>
            <a:r>
              <a:rPr lang="en-US" altLang="ko-KR" b="1">
                <a:solidFill>
                  <a:srgbClr val="FF0000"/>
                </a:solidFill>
              </a:rPr>
              <a:t>(</a:t>
            </a:r>
            <a:r>
              <a:rPr lang="ko-KR" altLang="en-US" b="1">
                <a:solidFill>
                  <a:srgbClr val="FF0000"/>
                </a:solidFill>
              </a:rPr>
              <a:t>반드시</a:t>
            </a:r>
            <a:r>
              <a:rPr lang="en-US" altLang="ko-KR" b="1">
                <a:solidFill>
                  <a:srgbClr val="FF0000"/>
                </a:solidFill>
              </a:rPr>
              <a:t>!!!)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dirty="0"/>
              <a:t>실제 </a:t>
            </a:r>
            <a:r>
              <a:rPr lang="ko-KR" altLang="en-US" b="1" dirty="0" err="1">
                <a:solidFill>
                  <a:srgbClr val="0000FF"/>
                </a:solidFill>
              </a:rPr>
              <a:t>톰캣서버</a:t>
            </a:r>
            <a:r>
              <a:rPr lang="ko-KR" altLang="en-US" b="1" dirty="0">
                <a:solidFill>
                  <a:srgbClr val="0000FF"/>
                </a:solidFill>
              </a:rPr>
              <a:t> 실행</a:t>
            </a:r>
            <a:r>
              <a:rPr lang="ko-KR" altLang="en-US" dirty="0"/>
              <a:t>하기</a:t>
            </a:r>
            <a:r>
              <a:rPr lang="en-US" altLang="ko-KR" dirty="0"/>
              <a:t>(</a:t>
            </a:r>
            <a:r>
              <a:rPr lang="ko-KR" altLang="en-US" dirty="0" err="1"/>
              <a:t>톰캣홈</a:t>
            </a:r>
            <a:r>
              <a:rPr lang="en-US" altLang="ko-KR" dirty="0"/>
              <a:t>\bin\startup.bat)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/>
              <a:t>크롬브라우저에서 파일 요청하기</a:t>
            </a:r>
            <a:endParaRPr lang="en-US" altLang="ko-KR"/>
          </a:p>
          <a:p>
            <a:pPr lvl="3"/>
            <a:r>
              <a:rPr lang="en-US" altLang="ko-KR">
                <a:solidFill>
                  <a:srgbClr val="0000FF"/>
                </a:solidFill>
              </a:rPr>
              <a:t>http://localhost:8080/test/2-5.jsp </a:t>
            </a:r>
            <a:r>
              <a:rPr lang="ko-KR" altLang="en-US">
                <a:solidFill>
                  <a:srgbClr val="0000FF"/>
                </a:solidFill>
              </a:rPr>
              <a:t>요청</a:t>
            </a:r>
            <a:endParaRPr lang="en-US" altLang="ko-KR"/>
          </a:p>
          <a:p>
            <a:pPr lvl="3"/>
            <a:r>
              <a:rPr lang="ko-KR" altLang="en-US"/>
              <a:t>톰캣서버가 </a:t>
            </a:r>
            <a:r>
              <a:rPr lang="en-US" altLang="ko-KR"/>
              <a:t>webapps</a:t>
            </a:r>
            <a:r>
              <a:rPr lang="ko-KR" altLang="en-US"/>
              <a:t>폴더에서 요청된 </a:t>
            </a:r>
            <a:r>
              <a:rPr lang="en-US" altLang="ko-KR"/>
              <a:t>test.war </a:t>
            </a:r>
            <a:r>
              <a:rPr lang="ko-KR" altLang="en-US"/>
              <a:t>파일의 압축을 풀어 웹 애플리케이션 폴더를 생성</a:t>
            </a:r>
            <a:endParaRPr lang="en-US" altLang="ko-KR"/>
          </a:p>
          <a:p>
            <a:pPr lvl="3"/>
            <a:r>
              <a:rPr lang="ko-KR" altLang="en-US"/>
              <a:t>요청된 </a:t>
            </a:r>
            <a:r>
              <a:rPr lang="en-US" altLang="ko-KR"/>
              <a:t>2-5.jsp</a:t>
            </a:r>
            <a:r>
              <a:rPr lang="ko-KR" altLang="en-US"/>
              <a:t>파일을 파싱하여 서블릿으로 변환</a:t>
            </a:r>
            <a:r>
              <a:rPr lang="en-US" altLang="ko-KR"/>
              <a:t>(2-5_java)</a:t>
            </a:r>
            <a:r>
              <a:rPr lang="ko-KR" altLang="en-US"/>
              <a:t>하고</a:t>
            </a:r>
            <a:r>
              <a:rPr lang="en-US" altLang="ko-KR"/>
              <a:t>, </a:t>
            </a:r>
            <a:r>
              <a:rPr lang="ko-KR" altLang="en-US"/>
              <a:t>컴파일</a:t>
            </a:r>
            <a:r>
              <a:rPr lang="en-US" altLang="ko-KR"/>
              <a:t>(2-5_jsp.class)</a:t>
            </a:r>
            <a:r>
              <a:rPr lang="ko-KR" altLang="en-US"/>
              <a:t>하여 실행</a:t>
            </a:r>
          </a:p>
          <a:p>
            <a:pPr lvl="3"/>
            <a:endParaRPr lang="en-US" altLang="ko-KR" dirty="0"/>
          </a:p>
          <a:p>
            <a:pPr fontAlgn="base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740DBF-A0DE-4B0F-A65F-349615082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1" y="2852936"/>
            <a:ext cx="4105849" cy="17991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FA0BE72-2333-4520-AFD7-F58246739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840" y="5487152"/>
            <a:ext cx="4105848" cy="1276528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D3D155-C028-49F7-8788-78B1FBDCEECE}"/>
              </a:ext>
            </a:extLst>
          </p:cNvPr>
          <p:cNvSpPr/>
          <p:nvPr/>
        </p:nvSpPr>
        <p:spPr>
          <a:xfrm>
            <a:off x="5736656" y="5950227"/>
            <a:ext cx="1944216" cy="350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4E4E863C-CA87-4AA4-86AD-E23D0E248A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6910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이번 장에서 공부할 것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>
                <a:solidFill>
                  <a:schemeClr val="tx1"/>
                </a:solidFill>
              </a:rPr>
              <a:t>통합 개발 환경</a:t>
            </a:r>
            <a:r>
              <a:rPr lang="en-US" altLang="ko-KR" dirty="0">
                <a:solidFill>
                  <a:schemeClr val="tx1"/>
                </a:solidFill>
              </a:rPr>
              <a:t>(IDE : Integrated Development Environment)</a:t>
            </a:r>
            <a:r>
              <a:rPr lang="ko-KR" altLang="en-US" dirty="0">
                <a:solidFill>
                  <a:schemeClr val="tx1"/>
                </a:solidFill>
              </a:rPr>
              <a:t>인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이클립스</a:t>
            </a:r>
            <a:r>
              <a:rPr lang="en-US" altLang="ko-KR" dirty="0">
                <a:solidFill>
                  <a:schemeClr val="tx1"/>
                </a:solidFill>
              </a:rPr>
              <a:t>(eclipse)</a:t>
            </a:r>
            <a:r>
              <a:rPr lang="ko-KR" altLang="en-US" dirty="0">
                <a:solidFill>
                  <a:schemeClr val="tx1"/>
                </a:solidFill>
              </a:rPr>
              <a:t>를 이용하여 </a:t>
            </a:r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프로그램을 작성하고 실행하는 방법</a:t>
            </a:r>
          </a:p>
          <a:p>
            <a:pPr fontAlgn="base"/>
            <a:endParaRPr lang="en-US" altLang="ko-KR" dirty="0">
              <a:solidFill>
                <a:schemeClr val="tx1"/>
              </a:solidFill>
            </a:endParaRPr>
          </a:p>
          <a:p>
            <a:pPr fontAlgn="base"/>
            <a:r>
              <a:rPr lang="ko-KR" altLang="en-US" dirty="0">
                <a:solidFill>
                  <a:schemeClr val="tx1"/>
                </a:solidFill>
              </a:rPr>
              <a:t>학습내용</a:t>
            </a:r>
          </a:p>
          <a:p>
            <a:pPr lvl="1" fontAlgn="base"/>
            <a:r>
              <a:rPr lang="ko-KR" altLang="en-US" dirty="0">
                <a:solidFill>
                  <a:schemeClr val="tx1"/>
                </a:solidFill>
              </a:rPr>
              <a:t>이클립스 다운로드 및 설치</a:t>
            </a:r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r>
              <a:rPr lang="ko-KR" altLang="en-US" dirty="0">
                <a:solidFill>
                  <a:schemeClr val="tx1"/>
                </a:solidFill>
              </a:rPr>
              <a:t>이클립스 실행</a:t>
            </a:r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r>
              <a:rPr lang="ko-KR" altLang="en-US" dirty="0" err="1">
                <a:solidFill>
                  <a:schemeClr val="tx1"/>
                </a:solidFill>
              </a:rPr>
              <a:t>톰캣</a:t>
            </a:r>
            <a:r>
              <a:rPr lang="ko-KR" altLang="en-US" dirty="0">
                <a:solidFill>
                  <a:schemeClr val="tx1"/>
                </a:solidFill>
              </a:rPr>
              <a:t> 서버 등록</a:t>
            </a:r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r>
              <a:rPr lang="en-US" altLang="ko-KR" dirty="0">
                <a:solidFill>
                  <a:schemeClr val="tx1"/>
                </a:solidFill>
              </a:rPr>
              <a:t>UTF-8 </a:t>
            </a:r>
            <a:r>
              <a:rPr lang="ko-KR" altLang="en-US" dirty="0">
                <a:solidFill>
                  <a:schemeClr val="tx1"/>
                </a:solidFill>
              </a:rPr>
              <a:t>설정</a:t>
            </a:r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프로그램 작성</a:t>
            </a:r>
            <a:endParaRPr lang="en-US" altLang="ko-KR" dirty="0">
              <a:solidFill>
                <a:schemeClr val="tx1"/>
              </a:solidFill>
            </a:endParaRPr>
          </a:p>
          <a:p>
            <a:pPr lvl="1" fontAlgn="base"/>
            <a:r>
              <a:rPr lang="ko-KR" altLang="en-US" dirty="0">
                <a:solidFill>
                  <a:schemeClr val="tx1"/>
                </a:solidFill>
              </a:rPr>
              <a:t>개발 완료된 웹 애플리케이션 배포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7C8DBA-9B4B-4D23-9BD1-C785CAF6B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18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3.6 </a:t>
            </a:r>
            <a:r>
              <a:rPr lang="ko-KR" altLang="en-US" dirty="0"/>
              <a:t>개발 완료된 웹 애플리케이션 배포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웹 애플리케이션 폴더 기본 구조</a:t>
            </a:r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필요한 폴더와 파일들을 구성하여 웹 애플리케이션이 제작됨</a:t>
            </a:r>
          </a:p>
          <a:p>
            <a:endParaRPr lang="en-US" altLang="ko-KR"/>
          </a:p>
          <a:p>
            <a:pPr lvl="3"/>
            <a:endParaRPr lang="en-US" altLang="ko-KR" dirty="0"/>
          </a:p>
          <a:p>
            <a:pPr fontAlgn="base"/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A52491-E2B1-4E56-B9B8-10EAE1155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540495"/>
            <a:ext cx="1912115" cy="160301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244649-1766-4F0B-A5C3-DD37C5DE6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936" y="1540494"/>
            <a:ext cx="1845727" cy="1654319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35CB566-76D1-46D6-9126-B0064479F1D9}"/>
              </a:ext>
            </a:extLst>
          </p:cNvPr>
          <p:cNvSpPr/>
          <p:nvPr/>
        </p:nvSpPr>
        <p:spPr>
          <a:xfrm>
            <a:off x="1199455" y="2844436"/>
            <a:ext cx="953353" cy="350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E6E095-A9B2-421D-AA56-321215075D48}"/>
              </a:ext>
            </a:extLst>
          </p:cNvPr>
          <p:cNvCxnSpPr>
            <a:cxnSpLocks/>
          </p:cNvCxnSpPr>
          <p:nvPr/>
        </p:nvCxnSpPr>
        <p:spPr>
          <a:xfrm flipV="1">
            <a:off x="4590991" y="1581285"/>
            <a:ext cx="1059169" cy="9052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F0832B-414F-465D-AC87-6CCCB98E3B76}"/>
              </a:ext>
            </a:extLst>
          </p:cNvPr>
          <p:cNvSpPr txBox="1"/>
          <p:nvPr/>
        </p:nvSpPr>
        <p:spPr>
          <a:xfrm>
            <a:off x="5574352" y="1475302"/>
            <a:ext cx="2953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웹애플리케이션 </a:t>
            </a:r>
            <a:r>
              <a:rPr lang="en-US" altLang="ko-KR" sz="1600" b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/ </a:t>
            </a:r>
            <a:r>
              <a:rPr lang="ko-KR" altLang="en-US" sz="1600" b="1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웹프로젝트</a:t>
            </a:r>
            <a:r>
              <a:rPr lang="ko-KR" altLang="en-US" sz="1600" b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</a:t>
            </a:r>
            <a:endParaRPr lang="en-US" altLang="ko-KR" sz="1600" b="1">
              <a:latin typeface="나눔손글씨 펜" panose="03040600000000000000" pitchFamily="66" charset="-127"/>
              <a:ea typeface="나눔손글씨 펜" panose="03040600000000000000" pitchFamily="66" charset="-127"/>
            </a:endParaRPr>
          </a:p>
          <a:p>
            <a:r>
              <a:rPr lang="en-US" altLang="ko-KR" sz="1600" b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Context Root </a:t>
            </a:r>
            <a:r>
              <a:rPr lang="ko-KR" altLang="en-US" sz="1600" b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등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1E557C-AE69-4D18-BB60-483ADAFECFA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899072" y="2755476"/>
            <a:ext cx="675280" cy="4293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E884D9-0E59-4FCF-8AC9-56EBF4E2826D}"/>
              </a:ext>
            </a:extLst>
          </p:cNvPr>
          <p:cNvSpPr txBox="1"/>
          <p:nvPr/>
        </p:nvSpPr>
        <p:spPr>
          <a:xfrm>
            <a:off x="5574352" y="2629130"/>
            <a:ext cx="4854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 웹애플리케이션에서 사용하는 클래스 파일 모음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B6AE05A-E042-4D54-81DE-029F4721EC76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439816" y="3094030"/>
            <a:ext cx="1134536" cy="20339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DF18684-A5A7-46AB-8DB9-002388C5CC34}"/>
              </a:ext>
            </a:extLst>
          </p:cNvPr>
          <p:cNvSpPr txBox="1"/>
          <p:nvPr/>
        </p:nvSpPr>
        <p:spPr>
          <a:xfrm>
            <a:off x="5574352" y="3128147"/>
            <a:ext cx="30107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외부 </a:t>
            </a:r>
            <a:r>
              <a:rPr lang="en-US" altLang="ko-KR" sz="1600" b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api </a:t>
            </a:r>
            <a:r>
              <a:rPr lang="ko-KR" altLang="en-US" sz="1600" b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클래스 </a:t>
            </a:r>
            <a:r>
              <a:rPr lang="en-US" altLang="ko-KR" sz="1600" b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jar </a:t>
            </a:r>
            <a:r>
              <a:rPr lang="ko-KR" altLang="en-US" sz="1600" b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파일 모음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3446C3F-2DE4-43A6-BAD8-56FAD4F15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026" y="4319618"/>
            <a:ext cx="1543050" cy="182880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EBB1257-970A-448B-9F14-D731B71700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1633" y="4319618"/>
            <a:ext cx="1409700" cy="1504950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AD8407E-D1DA-406C-9457-AE9A3C22FF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3754" y="4289221"/>
            <a:ext cx="3044325" cy="2544894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AF2CDA6-76E1-429B-A9BF-4094B80D2B3B}"/>
              </a:ext>
            </a:extLst>
          </p:cNvPr>
          <p:cNvCxnSpPr>
            <a:cxnSpLocks/>
          </p:cNvCxnSpPr>
          <p:nvPr/>
        </p:nvCxnSpPr>
        <p:spPr>
          <a:xfrm flipV="1">
            <a:off x="4778935" y="2342001"/>
            <a:ext cx="795417" cy="4420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7F4873D-36E0-48B6-96A5-FB520FF79583}"/>
              </a:ext>
            </a:extLst>
          </p:cNvPr>
          <p:cNvSpPr txBox="1"/>
          <p:nvPr/>
        </p:nvSpPr>
        <p:spPr>
          <a:xfrm>
            <a:off x="5645194" y="2174194"/>
            <a:ext cx="5686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이 폴더 하위에 위치하는 파일들은 외부에서 접근할 수 없음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DE1C4381-1306-4C0B-91F2-60D231213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622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9376" y="980728"/>
            <a:ext cx="11377264" cy="514543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서블릿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(.java, .class)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변환되고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컴파일된 파일 확인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실제 서비스환경에서의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위치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92175" lvl="2" indent="-169863"/>
            <a:r>
              <a:rPr lang="en-US" altLang="ko-KR" sz="1800" b="1"/>
              <a:t>C:\BACKEND\apache-tomcat-9.0.58\work\Catalina\localhost\test\org\apache\jsp</a:t>
            </a:r>
          </a:p>
          <a:p>
            <a:pPr marL="892175" lvl="2" indent="-169863"/>
            <a:endParaRPr lang="en-US" altLang="ko-KR" sz="18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이클립스 가상환경에서의 위치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(Workspace)</a:t>
            </a:r>
          </a:p>
          <a:p>
            <a:pPr marL="1006475" lvl="1">
              <a:buClrTx/>
              <a:buFont typeface="Arial" panose="020B0604020202020204" pitchFamily="34" charset="0"/>
              <a:buChar char="•"/>
            </a:pPr>
            <a:r>
              <a:rPr lang="en-US" altLang="ko-KR" sz="1800" b="1"/>
              <a:t>C:\BACKEND\JSP\.metadata\.plugins\org.eclipse.wst.server.core\tmp0\work\Catalina\localhost\test\org\apache\jsp</a:t>
            </a:r>
            <a:endParaRPr lang="ko-KR" altLang="en-US" sz="1800" b="1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CC89653-8C46-44C9-BFAA-DE72E7E75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3.6 </a:t>
            </a:r>
            <a:r>
              <a:rPr lang="ko-KR" altLang="en-US"/>
              <a:t>개발 완료된 웹 애플리케이션 배포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D72835-9C65-45ED-B147-467100FD358D}"/>
              </a:ext>
            </a:extLst>
          </p:cNvPr>
          <p:cNvSpPr/>
          <p:nvPr/>
        </p:nvSpPr>
        <p:spPr>
          <a:xfrm>
            <a:off x="11757254" y="6456926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/>
              <a:t>20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14C55E08-F8B9-479C-ACF4-FE7DCCBFA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88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"/>
          <a:srcRect r="59778"/>
          <a:stretch/>
        </p:blipFill>
        <p:spPr>
          <a:xfrm>
            <a:off x="628446" y="1036676"/>
            <a:ext cx="4459442" cy="3267075"/>
          </a:xfrm>
          <a:prstGeom prst="rect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r="33146"/>
          <a:stretch/>
        </p:blipFill>
        <p:spPr>
          <a:xfrm>
            <a:off x="628447" y="5175666"/>
            <a:ext cx="4459442" cy="1376439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8445" y="1662101"/>
            <a:ext cx="2229525" cy="264165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5027" y="3100018"/>
            <a:ext cx="2040141" cy="1203734"/>
          </a:xfrm>
          <a:prstGeom prst="rect">
            <a:avLst/>
          </a:prstGeom>
          <a:noFill/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045692" y="3789899"/>
            <a:ext cx="1973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rgbClr val="FF00FF"/>
                </a:solidFill>
                <a:latin typeface="+mn-ea"/>
                <a:ea typeface="+mn-ea"/>
              </a:rPr>
              <a:t>외부에서 요청이 불가능한 영역</a:t>
            </a:r>
            <a:endParaRPr lang="en-US" altLang="ko-KR" sz="1000" b="1">
              <a:solidFill>
                <a:srgbClr val="FF00FF"/>
              </a:solidFill>
              <a:latin typeface="+mn-ea"/>
              <a:ea typeface="+mn-ea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3015164" y="5336096"/>
            <a:ext cx="216023" cy="2160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539016" y="5564247"/>
            <a:ext cx="825733" cy="2570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23176" y="517566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웹프로젝트명</a:t>
            </a:r>
            <a:r>
              <a:rPr lang="en-US" altLang="ko-KR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</a:t>
            </a:r>
            <a:r>
              <a:rPr lang="ko-KR" altLang="en-US" sz="1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파일명</a:t>
            </a:r>
            <a:endParaRPr lang="en-US" altLang="ko-KR" sz="1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73695" y="2235922"/>
            <a:ext cx="2061473" cy="5040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86110" y="3616650"/>
            <a:ext cx="1055737" cy="509858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63440" y="3107415"/>
            <a:ext cx="9147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rgbClr val="6600FF"/>
                </a:solidFill>
                <a:latin typeface="+mn-ea"/>
                <a:ea typeface="+mn-ea"/>
              </a:rPr>
              <a:t>정적</a:t>
            </a:r>
            <a:r>
              <a:rPr lang="en-US" altLang="ko-KR" sz="1000" b="1">
                <a:solidFill>
                  <a:srgbClr val="6600FF"/>
                </a:solidFill>
                <a:latin typeface="+mn-ea"/>
                <a:ea typeface="+mn-ea"/>
              </a:rPr>
              <a:t>html, </a:t>
            </a:r>
            <a:r>
              <a:rPr lang="ko-KR" altLang="en-US" sz="1000" b="1">
                <a:solidFill>
                  <a:srgbClr val="6600FF"/>
                </a:solidFill>
                <a:latin typeface="+mn-ea"/>
                <a:ea typeface="+mn-ea"/>
              </a:rPr>
              <a:t>동적</a:t>
            </a:r>
            <a:r>
              <a:rPr lang="en-US" altLang="ko-KR" sz="1000" b="1" err="1">
                <a:solidFill>
                  <a:srgbClr val="6600FF"/>
                </a:solidFill>
                <a:latin typeface="+mn-ea"/>
                <a:ea typeface="+mn-ea"/>
              </a:rPr>
              <a:t>jsp</a:t>
            </a:r>
            <a:r>
              <a:rPr lang="en-US" altLang="ko-KR" sz="1000" b="1">
                <a:solidFill>
                  <a:srgbClr val="6600FF"/>
                </a:solidFill>
                <a:latin typeface="+mn-ea"/>
                <a:ea typeface="+mn-ea"/>
              </a:rPr>
              <a:t> </a:t>
            </a:r>
            <a:r>
              <a:rPr lang="ko-KR" altLang="en-US" sz="1000" b="1">
                <a:solidFill>
                  <a:srgbClr val="6600FF"/>
                </a:solidFill>
                <a:latin typeface="+mn-ea"/>
                <a:ea typeface="+mn-ea"/>
              </a:rPr>
              <a:t>등 공개 폴더</a:t>
            </a:r>
            <a:endParaRPr lang="en-US" altLang="ko-KR" sz="1000" b="1">
              <a:solidFill>
                <a:srgbClr val="6600FF"/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63440" y="2270103"/>
            <a:ext cx="91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>
                <a:solidFill>
                  <a:srgbClr val="FF0000"/>
                </a:solidFill>
                <a:latin typeface="+mn-ea"/>
                <a:ea typeface="+mn-ea"/>
              </a:rPr>
              <a:t>JAVA </a:t>
            </a:r>
            <a:r>
              <a:rPr lang="ko-KR" altLang="en-US" sz="1000" b="1">
                <a:solidFill>
                  <a:srgbClr val="FF0000"/>
                </a:solidFill>
                <a:latin typeface="+mn-ea"/>
                <a:ea typeface="+mn-ea"/>
              </a:rPr>
              <a:t>코딩</a:t>
            </a:r>
            <a:endParaRPr lang="en-US" altLang="ko-KR" sz="1000" b="1">
              <a:solidFill>
                <a:srgbClr val="FF0000"/>
              </a:solidFill>
              <a:latin typeface="+mn-ea"/>
              <a:ea typeface="+mn-ea"/>
            </a:endParaRPr>
          </a:p>
          <a:p>
            <a:r>
              <a:rPr lang="ko-KR" altLang="en-US" sz="1000" b="1">
                <a:solidFill>
                  <a:srgbClr val="FF0000"/>
                </a:solidFill>
                <a:latin typeface="+mn-ea"/>
                <a:ea typeface="+mn-ea"/>
              </a:rPr>
              <a:t>영역</a:t>
            </a:r>
            <a:endParaRPr lang="en-US" altLang="ko-KR" sz="1000" b="1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02603E8-AAC5-4D1B-B6CD-045EB4F47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이클립스</a:t>
            </a:r>
            <a:r>
              <a:rPr lang="en-US" altLang="ko-KR"/>
              <a:t>(</a:t>
            </a:r>
            <a:r>
              <a:rPr lang="ko-KR" altLang="en-US"/>
              <a:t>가상 환경</a:t>
            </a:r>
            <a:r>
              <a:rPr lang="en-US" altLang="ko-KR"/>
              <a:t>)</a:t>
            </a:r>
            <a:r>
              <a:rPr lang="ko-KR" altLang="en-US"/>
              <a:t>에서 웹 애플리케이션의 기본구조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E17AB783-B34E-40A0-A702-24C72B8F4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7058B8F5-B92C-4610-8BD4-84E38090F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601" y="1036676"/>
            <a:ext cx="4622872" cy="54429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0AD7C6C-5440-4C69-AF7F-427B084356A2}"/>
              </a:ext>
            </a:extLst>
          </p:cNvPr>
          <p:cNvSpPr/>
          <p:nvPr/>
        </p:nvSpPr>
        <p:spPr>
          <a:xfrm>
            <a:off x="7231657" y="1382092"/>
            <a:ext cx="2061473" cy="830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11F81E-BE30-4E4A-A8DC-78B218B27C48}"/>
              </a:ext>
            </a:extLst>
          </p:cNvPr>
          <p:cNvSpPr/>
          <p:nvPr/>
        </p:nvSpPr>
        <p:spPr>
          <a:xfrm>
            <a:off x="6977564" y="3060138"/>
            <a:ext cx="4214533" cy="2968566"/>
          </a:xfrm>
          <a:prstGeom prst="rect">
            <a:avLst/>
          </a:prstGeom>
          <a:noFill/>
          <a:ln w="28575">
            <a:solidFill>
              <a:srgbClr val="66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FB7DC7-6483-4057-95D9-397F8129ED7A}"/>
              </a:ext>
            </a:extLst>
          </p:cNvPr>
          <p:cNvSpPr/>
          <p:nvPr/>
        </p:nvSpPr>
        <p:spPr>
          <a:xfrm>
            <a:off x="7447682" y="3714232"/>
            <a:ext cx="3700982" cy="1234351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12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C7741-8447-402C-9F02-6D0FA9B6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답변할 수 있겠지요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00E5929-AB5D-4E2A-BCC9-CD7733AAA2D5}"/>
              </a:ext>
            </a:extLst>
          </p:cNvPr>
          <p:cNvSpPr txBox="1">
            <a:spLocks/>
          </p:cNvSpPr>
          <p:nvPr/>
        </p:nvSpPr>
        <p:spPr>
          <a:xfrm>
            <a:off x="335360" y="914167"/>
            <a:ext cx="11521280" cy="57331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001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맑은 고딕" pitchFamily="50" charset="-127"/>
              <a:buChar char="–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ko-KR" sz="2000"/>
              <a:t>JSP </a:t>
            </a:r>
            <a:r>
              <a:rPr lang="ko-KR" altLang="en-US" sz="2000"/>
              <a:t>웹 프로그래밍을 위해서는 이클립스 패키지 중 어떤 것을 다운로드 받아야 하는가</a:t>
            </a:r>
            <a:r>
              <a:rPr lang="en-US" altLang="ko-KR" sz="2000"/>
              <a:t>(</a:t>
            </a:r>
            <a:r>
              <a:rPr lang="ko-KR" altLang="en-US" sz="2000"/>
              <a:t>버전말고</a:t>
            </a:r>
            <a:r>
              <a:rPr lang="en-US" altLang="ko-KR" sz="2000"/>
              <a:t>)?</a:t>
            </a:r>
          </a:p>
          <a:p>
            <a:pPr fontAlgn="base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ko-KR" altLang="en-US" sz="2000"/>
              <a:t>이클립스에서 작성한 프로그램 파일들이 저장되는 공간</a:t>
            </a:r>
            <a:r>
              <a:rPr lang="en-US" altLang="ko-KR" sz="2000"/>
              <a:t>(</a:t>
            </a:r>
            <a:r>
              <a:rPr lang="ko-KR" altLang="en-US" sz="2000"/>
              <a:t>폴더</a:t>
            </a:r>
            <a:r>
              <a:rPr lang="en-US" altLang="ko-KR" sz="2000"/>
              <a:t>)</a:t>
            </a:r>
            <a:r>
              <a:rPr lang="ko-KR" altLang="en-US" sz="2000"/>
              <a:t>을 무엇이라 하는가</a:t>
            </a:r>
            <a:r>
              <a:rPr lang="en-US" altLang="ko-KR" sz="2000"/>
              <a:t>?</a:t>
            </a:r>
          </a:p>
          <a:p>
            <a:pPr fontAlgn="base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ko-KR" altLang="en-US" sz="2000"/>
              <a:t>이클립스에서 </a:t>
            </a:r>
            <a:r>
              <a:rPr lang="en-US" altLang="ko-KR" sz="2000"/>
              <a:t>JSP </a:t>
            </a:r>
            <a:r>
              <a:rPr lang="ko-KR" altLang="en-US" sz="2000"/>
              <a:t>웹 프로그래밍을 하기 위해서는 어떤 퍼스펙티브이어야 하는가</a:t>
            </a:r>
            <a:r>
              <a:rPr lang="en-US" altLang="ko-KR" sz="2000"/>
              <a:t>?</a:t>
            </a:r>
          </a:p>
          <a:p>
            <a:pPr fontAlgn="base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ko-KR" altLang="en-US" sz="2000"/>
              <a:t>이클립스를 설치한 후에 해주어야 하는 설정 중 가장 중요한 것 두가지 간략히 설명해 보시오</a:t>
            </a:r>
            <a:r>
              <a:rPr lang="en-US" altLang="ko-KR" sz="2000"/>
              <a:t>.</a:t>
            </a:r>
          </a:p>
          <a:p>
            <a:pPr fontAlgn="base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ko-KR" sz="2000"/>
              <a:t>JSP </a:t>
            </a:r>
            <a:r>
              <a:rPr lang="ko-KR" altLang="en-US" sz="2000"/>
              <a:t>애플리케이션을 작성하려면 프로젝트의 종류는 어떤 것으로 선택해야 하는가</a:t>
            </a:r>
            <a:r>
              <a:rPr lang="en-US" altLang="ko-KR" sz="2000"/>
              <a:t>?</a:t>
            </a:r>
          </a:p>
          <a:p>
            <a:pPr fontAlgn="base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ko-KR" altLang="en-US" sz="2000"/>
              <a:t>이클립스에서 개발된 웹 애플리케이션을 실제 서비스할 서버에 설치하는 방법을 설명해 보시오</a:t>
            </a:r>
            <a:r>
              <a:rPr lang="en-US" altLang="ko-KR" sz="2000"/>
              <a:t>.</a:t>
            </a:r>
          </a:p>
          <a:p>
            <a:pPr fontAlgn="base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ko-KR" altLang="en-US" sz="2000"/>
              <a:t>웹애플리케이션의 기본 폴더 구조를 설명하시오</a:t>
            </a:r>
            <a:r>
              <a:rPr lang="en-US" altLang="ko-KR" sz="2000"/>
              <a:t>.</a:t>
            </a:r>
            <a:endParaRPr lang="ko-KR" altLang="en-US" sz="2000"/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endParaRPr lang="ko-KR" altLang="en-US" sz="200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F7C7329-07B3-44B6-97F7-9403943A1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273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C7741-8447-402C-9F02-6D0FA9B6E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단원이 끝나면 알게 되는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B0ED4-5242-4E5C-BD91-E79E4D221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</a:rPr>
              <a:t>JSP </a:t>
            </a:r>
            <a:r>
              <a:rPr lang="ko-KR" altLang="en-US" sz="2000" dirty="0">
                <a:solidFill>
                  <a:schemeClr val="tx1"/>
                </a:solidFill>
              </a:rPr>
              <a:t>웹 프로그래밍을 위해서는 이클립스 패키지 중 어떤 것을 다운로드 받아야 하는가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err="1">
                <a:solidFill>
                  <a:schemeClr val="tx1"/>
                </a:solidFill>
              </a:rPr>
              <a:t>버전말고</a:t>
            </a:r>
            <a:r>
              <a:rPr lang="en-US" altLang="ko-KR" sz="2000">
                <a:solidFill>
                  <a:schemeClr val="tx1"/>
                </a:solidFill>
              </a:rPr>
              <a:t>)?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이클립스에서 작성한 프로그램 파일들이 저장되는 공간</a:t>
            </a:r>
            <a:r>
              <a:rPr lang="en-US" altLang="ko-KR" sz="2000" dirty="0">
                <a:solidFill>
                  <a:schemeClr val="tx1"/>
                </a:solidFill>
              </a:rPr>
              <a:t>(</a:t>
            </a:r>
            <a:r>
              <a:rPr lang="ko-KR" altLang="en-US" sz="2000" dirty="0">
                <a:solidFill>
                  <a:schemeClr val="tx1"/>
                </a:solidFill>
              </a:rPr>
              <a:t>폴더</a:t>
            </a:r>
            <a:r>
              <a:rPr lang="en-US" altLang="ko-KR" sz="2000" dirty="0">
                <a:solidFill>
                  <a:schemeClr val="tx1"/>
                </a:solidFill>
              </a:rPr>
              <a:t>)</a:t>
            </a:r>
            <a:r>
              <a:rPr lang="ko-KR" altLang="en-US" sz="2000" dirty="0">
                <a:solidFill>
                  <a:schemeClr val="tx1"/>
                </a:solidFill>
              </a:rPr>
              <a:t>을 무엇이라 </a:t>
            </a:r>
            <a:r>
              <a:rPr lang="ko-KR" altLang="en-US" sz="2000">
                <a:solidFill>
                  <a:schemeClr val="tx1"/>
                </a:solidFill>
              </a:rPr>
              <a:t>하는가</a:t>
            </a:r>
            <a:r>
              <a:rPr lang="en-US" altLang="ko-KR" sz="2000">
                <a:solidFill>
                  <a:schemeClr val="tx1"/>
                </a:solidFill>
              </a:rPr>
              <a:t>?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이클립스에서 </a:t>
            </a:r>
            <a:r>
              <a:rPr lang="en-US" altLang="ko-KR" sz="2000" dirty="0">
                <a:solidFill>
                  <a:schemeClr val="tx1"/>
                </a:solidFill>
              </a:rPr>
              <a:t>JSP </a:t>
            </a:r>
            <a:r>
              <a:rPr lang="ko-KR" altLang="en-US" sz="2000" dirty="0">
                <a:solidFill>
                  <a:schemeClr val="tx1"/>
                </a:solidFill>
              </a:rPr>
              <a:t>웹 프로그래밍을 하기 위해서는 어떤 </a:t>
            </a:r>
            <a:r>
              <a:rPr lang="ko-KR" altLang="en-US" sz="2000" dirty="0" err="1">
                <a:solidFill>
                  <a:schemeClr val="tx1"/>
                </a:solidFill>
              </a:rPr>
              <a:t>퍼스펙티브이어야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ko-KR" altLang="en-US" sz="2000">
                <a:solidFill>
                  <a:schemeClr val="tx1"/>
                </a:solidFill>
              </a:rPr>
              <a:t>하는가</a:t>
            </a:r>
            <a:r>
              <a:rPr lang="en-US" altLang="ko-KR" sz="2000">
                <a:solidFill>
                  <a:schemeClr val="tx1"/>
                </a:solidFill>
              </a:rPr>
              <a:t>?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이클립스를 설치한 후에 해주어야 하는 설정 중 가장 중요한 것 두가지 간략히 설명해 </a:t>
            </a:r>
            <a:r>
              <a:rPr lang="ko-KR" altLang="en-US" sz="2000" err="1">
                <a:solidFill>
                  <a:schemeClr val="tx1"/>
                </a:solidFill>
              </a:rPr>
              <a:t>보시오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chemeClr val="tx1"/>
                </a:solidFill>
              </a:rPr>
              <a:t>JSP </a:t>
            </a:r>
            <a:r>
              <a:rPr lang="ko-KR" altLang="en-US" sz="2000" dirty="0">
                <a:solidFill>
                  <a:schemeClr val="tx1"/>
                </a:solidFill>
              </a:rPr>
              <a:t>애플리케이션을 작성하려면 프로젝트의 종류는 어떤 것으로 선택해야 </a:t>
            </a:r>
            <a:r>
              <a:rPr lang="ko-KR" altLang="en-US" sz="2000">
                <a:solidFill>
                  <a:schemeClr val="tx1"/>
                </a:solidFill>
              </a:rPr>
              <a:t>하는가</a:t>
            </a:r>
            <a:r>
              <a:rPr lang="en-US" altLang="ko-KR" sz="2000">
                <a:solidFill>
                  <a:schemeClr val="tx1"/>
                </a:solidFill>
              </a:rPr>
              <a:t>?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fontAlgn="base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ko-KR" altLang="en-US" sz="2000" dirty="0">
                <a:solidFill>
                  <a:schemeClr val="tx1"/>
                </a:solidFill>
              </a:rPr>
              <a:t>이클립스에서 개발된 웹 애플리케이션을 실제 서비스할 서버에 설치하는 방법을 설명해 </a:t>
            </a:r>
            <a:r>
              <a:rPr lang="ko-KR" altLang="en-US" sz="2000" err="1">
                <a:solidFill>
                  <a:schemeClr val="tx1"/>
                </a:solidFill>
              </a:rPr>
              <a:t>보시오</a:t>
            </a:r>
            <a:r>
              <a:rPr lang="en-US" altLang="ko-KR" sz="2000">
                <a:solidFill>
                  <a:schemeClr val="tx1"/>
                </a:solidFill>
              </a:rPr>
              <a:t>.</a:t>
            </a:r>
          </a:p>
          <a:p>
            <a:pPr fontAlgn="base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ko-KR" altLang="en-US" sz="2000"/>
              <a:t>웹애플리케이션의 기본 폴더 구조를 설명하시오</a:t>
            </a:r>
            <a:r>
              <a:rPr lang="en-US" altLang="ko-KR" sz="2000"/>
              <a:t>.</a:t>
            </a:r>
            <a:endParaRPr lang="ko-KR" altLang="en-US" sz="20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endParaRPr lang="ko-KR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8F6FC6-18F9-433D-8234-4133608DA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268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</a:t>
            </a:r>
            <a:r>
              <a:rPr lang="ko-KR" altLang="en-US" dirty="0"/>
              <a:t>이클립스 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이클립스 다운로드</a:t>
            </a:r>
            <a:endParaRPr lang="en-US" altLang="ko-KR" dirty="0"/>
          </a:p>
          <a:p>
            <a:pPr lvl="1" fontAlgn="base"/>
            <a:r>
              <a:rPr lang="en-US" altLang="ko-KR" dirty="0">
                <a:hlinkClick r:id="rId2"/>
              </a:rPr>
              <a:t>http://www.eclipse.org/</a:t>
            </a:r>
            <a:endParaRPr lang="en-US" altLang="ko-KR" dirty="0"/>
          </a:p>
          <a:p>
            <a:pPr lvl="1" fontAlgn="base"/>
            <a:r>
              <a:rPr lang="ko-KR" altLang="en-US" dirty="0"/>
              <a:t>버전 </a:t>
            </a:r>
            <a:r>
              <a:rPr lang="en-US" altLang="ko-KR" dirty="0"/>
              <a:t>: 2020-06</a:t>
            </a:r>
            <a:endParaRPr lang="ko-KR" altLang="en-US" dirty="0"/>
          </a:p>
          <a:p>
            <a:pPr lvl="1" fontAlgn="base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5A0F99-2F79-4CDB-910D-15D2E38E3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8817CF-FB11-480A-91CD-22A723C0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93" y="2549392"/>
            <a:ext cx="6825070" cy="226323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0F2A3C-D122-43A8-8496-DAACD5858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675" y="2385432"/>
            <a:ext cx="4467849" cy="2867425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094EC7-4F9B-49BA-886B-C657E6F44FDF}"/>
              </a:ext>
            </a:extLst>
          </p:cNvPr>
          <p:cNvCxnSpPr/>
          <p:nvPr/>
        </p:nvCxnSpPr>
        <p:spPr>
          <a:xfrm>
            <a:off x="6816080" y="2420888"/>
            <a:ext cx="0" cy="2880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68018C-2071-451F-A6E4-E0F63A0577C7}"/>
              </a:ext>
            </a:extLst>
          </p:cNvPr>
          <p:cNvCxnSpPr>
            <a:cxnSpLocks/>
          </p:cNvCxnSpPr>
          <p:nvPr/>
        </p:nvCxnSpPr>
        <p:spPr>
          <a:xfrm>
            <a:off x="8083899" y="4736335"/>
            <a:ext cx="432048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53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</a:t>
            </a:r>
            <a:r>
              <a:rPr lang="ko-KR" altLang="en-US" dirty="0"/>
              <a:t>이클립스 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836712"/>
            <a:ext cx="11276632" cy="5400600"/>
          </a:xfrm>
        </p:spPr>
        <p:txBody>
          <a:bodyPr>
            <a:normAutofit/>
          </a:bodyPr>
          <a:lstStyle/>
          <a:p>
            <a:pPr fontAlgn="base"/>
            <a:r>
              <a:rPr lang="ko-KR" altLang="en-US"/>
              <a:t>설치 </a:t>
            </a:r>
            <a:r>
              <a:rPr lang="ko-KR" altLang="en-US" dirty="0"/>
              <a:t>파일이 아니라 압축 파일을 사용할 것</a:t>
            </a:r>
            <a:endParaRPr lang="en-US" altLang="ko-KR" dirty="0"/>
          </a:p>
          <a:p>
            <a:pPr lvl="1" fontAlgn="base"/>
            <a:r>
              <a:rPr lang="en-US" altLang="ko-KR" dirty="0"/>
              <a:t>Download 64bit </a:t>
            </a:r>
            <a:r>
              <a:rPr lang="ko-KR" altLang="en-US" dirty="0"/>
              <a:t>버튼 아래에 “</a:t>
            </a:r>
            <a:r>
              <a:rPr lang="en-US" altLang="ko-KR" dirty="0"/>
              <a:t>Download packages” </a:t>
            </a:r>
            <a:r>
              <a:rPr lang="ko-KR" altLang="en-US" dirty="0"/>
              <a:t>링크를 클릭</a:t>
            </a:r>
            <a:endParaRPr lang="en-US" altLang="ko-KR" dirty="0"/>
          </a:p>
          <a:p>
            <a:pPr lvl="1" fontAlgn="base"/>
            <a:r>
              <a:rPr lang="en-US" altLang="ko-KR" dirty="0"/>
              <a:t>“</a:t>
            </a:r>
            <a:r>
              <a:rPr lang="en-US" altLang="ko-KR" b="1" dirty="0">
                <a:solidFill>
                  <a:schemeClr val="tx1"/>
                </a:solidFill>
              </a:rPr>
              <a:t>Eclipse IDE for Enterprise Java Developers” </a:t>
            </a:r>
            <a:r>
              <a:rPr lang="ko-KR" altLang="en-US" b="1" dirty="0">
                <a:solidFill>
                  <a:schemeClr val="tx1"/>
                </a:solidFill>
              </a:rPr>
              <a:t>패키지를 다운로드</a:t>
            </a:r>
            <a:endParaRPr lang="en-US" altLang="ko-KR" b="1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911C2C-2F15-46CB-92FA-63E467A39D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EF5896-C738-4118-AE1D-CA696E84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28" y="2609481"/>
            <a:ext cx="2896004" cy="2438740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1FE5F2-8F11-4379-9032-E2F25EDB7B0D}"/>
              </a:ext>
            </a:extLst>
          </p:cNvPr>
          <p:cNvSpPr/>
          <p:nvPr/>
        </p:nvSpPr>
        <p:spPr>
          <a:xfrm>
            <a:off x="1571693" y="4156021"/>
            <a:ext cx="1800200" cy="2160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C39E3A-B581-4597-8627-98293675E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691" y="2612442"/>
            <a:ext cx="5883914" cy="264486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EF997B7-0A1D-48D1-B7CC-F04F3810A8F6}"/>
              </a:ext>
            </a:extLst>
          </p:cNvPr>
          <p:cNvSpPr/>
          <p:nvPr/>
        </p:nvSpPr>
        <p:spPr>
          <a:xfrm>
            <a:off x="9120336" y="3605886"/>
            <a:ext cx="1296144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02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</a:t>
            </a:r>
            <a:r>
              <a:rPr lang="ko-KR" altLang="en-US" dirty="0"/>
              <a:t>이클립스 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836712"/>
            <a:ext cx="11276632" cy="5400600"/>
          </a:xfrm>
        </p:spPr>
        <p:txBody>
          <a:bodyPr>
            <a:normAutofit/>
          </a:bodyPr>
          <a:lstStyle/>
          <a:p>
            <a:pPr fontAlgn="base"/>
            <a:r>
              <a:rPr lang="ko-KR" altLang="en-US" dirty="0"/>
              <a:t>혹시</a:t>
            </a:r>
            <a:r>
              <a:rPr lang="en-US" altLang="ko-KR" dirty="0"/>
              <a:t>, </a:t>
            </a:r>
            <a:r>
              <a:rPr lang="ko-KR" altLang="en-US" dirty="0"/>
              <a:t>이클립스 실행파일을 다운로드 받았을 경우</a:t>
            </a:r>
            <a:endParaRPr lang="en-US" altLang="ko-KR" dirty="0"/>
          </a:p>
          <a:p>
            <a:pPr lvl="1" fontAlgn="base"/>
            <a:r>
              <a:rPr lang="ko-KR" altLang="en-US" dirty="0"/>
              <a:t>웹프로그래밍을 하기 위해서는 </a:t>
            </a:r>
            <a:r>
              <a:rPr lang="en-US" altLang="ko-KR" dirty="0"/>
              <a:t>‘for Enterprise Java Developers </a:t>
            </a:r>
            <a:r>
              <a:rPr lang="ko-KR" altLang="en-US" dirty="0"/>
              <a:t>버전을 설치</a:t>
            </a:r>
            <a:endParaRPr lang="en-US" altLang="ko-KR" dirty="0"/>
          </a:p>
          <a:p>
            <a:pPr lvl="1" fontAlgn="base"/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648" y="1965793"/>
            <a:ext cx="4579789" cy="470356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855156" y="3524685"/>
            <a:ext cx="4652281" cy="869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BB31E0-404A-431A-B6B0-E0E42EF933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95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3.1 </a:t>
            </a:r>
            <a:r>
              <a:rPr lang="ko-KR" altLang="en-US" dirty="0"/>
              <a:t>이클립스 다운로드 및 설치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1384" y="836712"/>
            <a:ext cx="11132616" cy="5400600"/>
          </a:xfrm>
        </p:spPr>
        <p:txBody>
          <a:bodyPr>
            <a:normAutofit/>
          </a:bodyPr>
          <a:lstStyle/>
          <a:p>
            <a:pPr fontAlgn="base"/>
            <a:r>
              <a:rPr lang="ko-KR" altLang="en-US" sz="2400" dirty="0"/>
              <a:t>다운로드가 끝나면 별다른 설치 과정 없이</a:t>
            </a:r>
            <a:r>
              <a:rPr lang="en-US" altLang="ko-KR" sz="2400" dirty="0"/>
              <a:t>, </a:t>
            </a:r>
            <a:r>
              <a:rPr lang="ko-KR" altLang="en-US" sz="2400" dirty="0"/>
              <a:t>작업 폴더인 </a:t>
            </a:r>
            <a:r>
              <a:rPr lang="en-US" altLang="ko-KR" sz="2400" dirty="0"/>
              <a:t>D:\jsp</a:t>
            </a:r>
            <a:r>
              <a:rPr lang="ko-KR" altLang="en-US" sz="2400" dirty="0"/>
              <a:t>에 압축 해제</a:t>
            </a:r>
            <a:endParaRPr lang="en-US" altLang="ko-KR" sz="2400" dirty="0"/>
          </a:p>
          <a:p>
            <a:pPr fontAlgn="base"/>
            <a:r>
              <a:rPr lang="ko-KR" altLang="en-US" sz="2400" dirty="0"/>
              <a:t>이클립스를 처음으로 실행하기 전에</a:t>
            </a:r>
            <a:r>
              <a:rPr lang="en-US" altLang="ko-KR" sz="2400" dirty="0"/>
              <a:t>, workspace</a:t>
            </a:r>
            <a:r>
              <a:rPr lang="ko-KR" altLang="en-US" sz="2400" dirty="0"/>
              <a:t> </a:t>
            </a:r>
            <a:r>
              <a:rPr lang="ko-KR" altLang="en-US" sz="2400"/>
              <a:t>폴더</a:t>
            </a:r>
            <a:r>
              <a:rPr lang="en-US" altLang="ko-KR" sz="2400"/>
              <a:t>(</a:t>
            </a:r>
            <a:r>
              <a:rPr lang="ko-KR" altLang="en-US" sz="2400"/>
              <a:t>작업 폴더</a:t>
            </a:r>
            <a:r>
              <a:rPr lang="en-US" altLang="ko-KR" sz="2400" dirty="0"/>
              <a:t>)</a:t>
            </a:r>
            <a:r>
              <a:rPr lang="ko-KR" altLang="en-US" sz="2400" dirty="0"/>
              <a:t>를 </a:t>
            </a:r>
            <a:r>
              <a:rPr lang="ko-KR" altLang="en-US" sz="2400"/>
              <a:t>미리 작성</a:t>
            </a:r>
            <a:endParaRPr lang="en-US" altLang="ko-KR" sz="2400" dirty="0"/>
          </a:p>
          <a:p>
            <a:pPr lvl="1" fontAlgn="base"/>
            <a:r>
              <a:rPr lang="en-US" altLang="ko-KR" sz="2000" dirty="0"/>
              <a:t>D:\jsp </a:t>
            </a:r>
            <a:r>
              <a:rPr lang="ko-KR" altLang="en-US" sz="2000"/>
              <a:t>폴더에 학생별로 자신의 </a:t>
            </a:r>
            <a:r>
              <a:rPr lang="en-US" altLang="ko-KR" sz="2000"/>
              <a:t>Workspace</a:t>
            </a:r>
            <a:r>
              <a:rPr lang="ko-KR" altLang="en-US" sz="2000"/>
              <a:t>를 만들어 작업할 수 있도록 할 것</a:t>
            </a:r>
            <a:endParaRPr lang="en-US" altLang="ko-KR" sz="2000"/>
          </a:p>
          <a:p>
            <a:pPr lvl="2" fontAlgn="base"/>
            <a:r>
              <a:rPr lang="ko-KR" altLang="en-US" sz="1600"/>
              <a:t>자신의 영문이름과 반번호를 폴더명으로 하여 작성</a:t>
            </a:r>
            <a:r>
              <a:rPr lang="en-US" altLang="ko-KR" sz="1600"/>
              <a:t>(</a:t>
            </a:r>
            <a:r>
              <a:rPr lang="ko-KR" altLang="en-US" sz="1600"/>
              <a:t>예 </a:t>
            </a:r>
            <a:r>
              <a:rPr lang="en-US" altLang="ko-KR" sz="1600"/>
              <a:t>: </a:t>
            </a:r>
            <a:r>
              <a:rPr lang="ko-KR" altLang="en-US" sz="1600"/>
              <a:t>홍길동 </a:t>
            </a:r>
            <a:r>
              <a:rPr lang="en-US" altLang="ko-KR" sz="1600"/>
              <a:t>D:\jsp\</a:t>
            </a:r>
            <a:r>
              <a:rPr lang="en-US" altLang="ko-KR" sz="1600" b="1">
                <a:solidFill>
                  <a:srgbClr val="0000FF"/>
                </a:solidFill>
              </a:rPr>
              <a:t>honggildong_2-1</a:t>
            </a:r>
            <a:r>
              <a:rPr lang="en-US" altLang="ko-KR" sz="1600"/>
              <a:t> )</a:t>
            </a:r>
          </a:p>
          <a:p>
            <a:pPr lvl="2" fontAlgn="base"/>
            <a:endParaRPr lang="en-US" altLang="ko-KR" sz="1600" dirty="0"/>
          </a:p>
        </p:txBody>
      </p:sp>
      <p:pic>
        <p:nvPicPr>
          <p:cNvPr id="3073" name="_x112433512" descr="EMB000017cc18c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6" y="2755968"/>
            <a:ext cx="1728192" cy="351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EB6B9D-0294-4F71-A69B-37193758F494}"/>
              </a:ext>
            </a:extLst>
          </p:cNvPr>
          <p:cNvSpPr txBox="1"/>
          <p:nvPr/>
        </p:nvSpPr>
        <p:spPr>
          <a:xfrm>
            <a:off x="9620605" y="6035429"/>
            <a:ext cx="104814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/>
              <a:t>Honggildong_2-1</a:t>
            </a:r>
            <a:endParaRPr lang="ko-KR" altLang="en-US" sz="90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D9CFF5-4C2D-492E-911D-723E2F597CD2}"/>
              </a:ext>
            </a:extLst>
          </p:cNvPr>
          <p:cNvSpPr/>
          <p:nvPr/>
        </p:nvSpPr>
        <p:spPr>
          <a:xfrm>
            <a:off x="9300114" y="6021288"/>
            <a:ext cx="1368636" cy="336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7EF667-DE5F-4F70-B4D2-C7C087617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11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3.2 </a:t>
            </a:r>
            <a:r>
              <a:rPr lang="ko-KR" altLang="en-US" dirty="0"/>
              <a:t>이클립스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 err="1"/>
              <a:t>퍼스펙티브</a:t>
            </a:r>
            <a:r>
              <a:rPr lang="en-US" altLang="ko-KR" dirty="0"/>
              <a:t>(</a:t>
            </a:r>
            <a:r>
              <a:rPr lang="en-US" altLang="ko-KR"/>
              <a:t>perspective)</a:t>
            </a:r>
            <a:r>
              <a:rPr lang="ko-KR" altLang="en-US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 fontAlgn="base"/>
            <a:r>
              <a:rPr lang="ko-KR" altLang="en-US" dirty="0" err="1"/>
              <a:t>퍼스펙티브는</a:t>
            </a:r>
            <a:r>
              <a:rPr lang="ko-KR" altLang="en-US" dirty="0"/>
              <a:t> 개발 대상에 따른 화면과 메뉴 구성을 저장해 놓은 프로파일</a:t>
            </a:r>
            <a:r>
              <a:rPr lang="en-US" altLang="ko-KR" dirty="0"/>
              <a:t>(profile)</a:t>
            </a:r>
          </a:p>
          <a:p>
            <a:pPr lvl="1" fontAlgn="base"/>
            <a:r>
              <a:rPr lang="en-US" altLang="ko-KR" dirty="0"/>
              <a:t>JSP </a:t>
            </a:r>
            <a:r>
              <a:rPr lang="ko-KR" altLang="en-US" dirty="0"/>
              <a:t>프로그래밍을 할 때는 “</a:t>
            </a:r>
            <a:r>
              <a:rPr lang="en-US" altLang="ko-KR" dirty="0"/>
              <a:t>Java EE” </a:t>
            </a:r>
            <a:r>
              <a:rPr lang="ko-KR" altLang="en-US" dirty="0" err="1"/>
              <a:t>퍼스펙티브에서</a:t>
            </a:r>
            <a:r>
              <a:rPr lang="ko-KR" altLang="en-US" dirty="0"/>
              <a:t> 작업</a:t>
            </a:r>
            <a:endParaRPr lang="en-US" altLang="ko-KR" dirty="0"/>
          </a:p>
          <a:p>
            <a:pPr lvl="1" fontAlgn="base"/>
            <a:r>
              <a:rPr lang="ko-KR" altLang="en-US" dirty="0"/>
              <a:t>만약 “</a:t>
            </a:r>
            <a:r>
              <a:rPr lang="en-US" altLang="ko-KR" dirty="0"/>
              <a:t>Java EE” </a:t>
            </a:r>
            <a:r>
              <a:rPr lang="ko-KR" altLang="en-US" dirty="0"/>
              <a:t>버튼이 보이지 않으면 그 왼쪽에 있는 “</a:t>
            </a:r>
            <a:r>
              <a:rPr lang="en-US" altLang="ko-KR" dirty="0"/>
              <a:t>Open Perspective” </a:t>
            </a:r>
            <a:r>
              <a:rPr lang="ko-KR" altLang="en-US" dirty="0"/>
              <a:t>버튼을 눌러 선택</a:t>
            </a:r>
          </a:p>
        </p:txBody>
      </p:sp>
      <p:pic>
        <p:nvPicPr>
          <p:cNvPr id="5121" name="_x576056808" descr="EMB000017cc18c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48" y="3573016"/>
            <a:ext cx="3230563" cy="3005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_x110925488" descr="EMB000017cc18c4">
            <a:extLst>
              <a:ext uri="{FF2B5EF4-FFF2-40B4-BE49-F238E27FC236}">
                <a16:creationId xmlns:a16="http://schemas.microsoft.com/office/drawing/2014/main" id="{A8FF6288-1F8B-4C34-BF00-CC3974C50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3802806"/>
            <a:ext cx="3970338" cy="242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219C01-A9F5-4208-A5B2-681E2BBF3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DBD7ECA-EB03-435D-A3E4-38B5169B220F}"/>
              </a:ext>
            </a:extLst>
          </p:cNvPr>
          <p:cNvCxnSpPr/>
          <p:nvPr/>
        </p:nvCxnSpPr>
        <p:spPr>
          <a:xfrm>
            <a:off x="4799856" y="5445224"/>
            <a:ext cx="0" cy="28803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7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3.3 </a:t>
            </a:r>
            <a:r>
              <a:rPr lang="ko-KR" altLang="en-US" dirty="0" err="1"/>
              <a:t>톰캣</a:t>
            </a:r>
            <a:r>
              <a:rPr lang="ko-KR" altLang="en-US" dirty="0"/>
              <a:t> 서버 등록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화면 하단의 창에 “</a:t>
            </a:r>
            <a:r>
              <a:rPr lang="en-US" altLang="ko-KR" dirty="0"/>
              <a:t>Servers” </a:t>
            </a:r>
            <a:r>
              <a:rPr lang="ko-KR" altLang="en-US" dirty="0"/>
              <a:t>탭을 클릭</a:t>
            </a:r>
            <a:endParaRPr lang="en-US" altLang="ko-KR" dirty="0"/>
          </a:p>
          <a:p>
            <a:pPr fontAlgn="base"/>
            <a:r>
              <a:rPr lang="ko-KR" altLang="en-US" dirty="0"/>
              <a:t>“</a:t>
            </a:r>
            <a:r>
              <a:rPr lang="en-US" altLang="ko-KR" dirty="0"/>
              <a:t>No servers are available. Click link to create a new server...”</a:t>
            </a:r>
            <a:r>
              <a:rPr lang="ko-KR" altLang="en-US" dirty="0"/>
              <a:t>라는 링크 클릭</a:t>
            </a:r>
          </a:p>
        </p:txBody>
      </p:sp>
      <p:pic>
        <p:nvPicPr>
          <p:cNvPr id="6145" name="_x237303744" descr="EMB000017cc18c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9" y="2241253"/>
            <a:ext cx="3381375" cy="424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_x234948744" descr="EMB000017cc18c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335" y="2251794"/>
            <a:ext cx="3760788" cy="42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BAE706-D2F4-4BE8-B78C-6656D7B89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662296"/>
      </p:ext>
    </p:extLst>
  </p:cSld>
  <p:clrMapOvr>
    <a:masterClrMapping/>
  </p:clrMapOvr>
</p:sld>
</file>

<file path=ppt/theme/theme1.xml><?xml version="1.0" encoding="utf-8"?>
<a:theme xmlns:a="http://schemas.openxmlformats.org/drawingml/2006/main" name="매크로">
  <a:themeElements>
    <a:clrScheme name="매크로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매크로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매크로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장. Introduction.pptx" id="{7B403E1B-8F75-49B9-B859-D0906834E13A}" vid="{B5A0A407-5981-4B1F-964A-F80AC669C99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</Template>
  <TotalTime>7613</TotalTime>
  <Words>1109</Words>
  <Application>Microsoft Office PowerPoint</Application>
  <PresentationFormat>와이드스크린</PresentationFormat>
  <Paragraphs>168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D2Coding</vt:lpstr>
      <vt:lpstr>나눔손글씨 펜</vt:lpstr>
      <vt:lpstr>맑은 고딕</vt:lpstr>
      <vt:lpstr>Arial</vt:lpstr>
      <vt:lpstr>Calibri</vt:lpstr>
      <vt:lpstr>Consolas</vt:lpstr>
      <vt:lpstr>Wingdings</vt:lpstr>
      <vt:lpstr>매크로</vt:lpstr>
      <vt:lpstr>3장. 이클립스(Eclipse) 설치</vt:lpstr>
      <vt:lpstr>이번 장에서 공부할 것</vt:lpstr>
      <vt:lpstr>이 단원이 끝나면 알게 되는 것</vt:lpstr>
      <vt:lpstr>3.1 이클립스 다운로드 및 설치</vt:lpstr>
      <vt:lpstr>3.1 이클립스 다운로드 및 설치</vt:lpstr>
      <vt:lpstr>3.1 이클립스 다운로드 및 설치</vt:lpstr>
      <vt:lpstr>3.1 이클립스 다운로드 및 설치</vt:lpstr>
      <vt:lpstr>3.2 이클립스 실행</vt:lpstr>
      <vt:lpstr>3.3 톰캣 서버 등록</vt:lpstr>
      <vt:lpstr>3.4 작업환경 설정 </vt:lpstr>
      <vt:lpstr>기타 설정들</vt:lpstr>
      <vt:lpstr>기타 설정들</vt:lpstr>
      <vt:lpstr>기타 설정들</vt:lpstr>
      <vt:lpstr>3.5 JSP 프로그램 작성</vt:lpstr>
      <vt:lpstr>3.5 JSP 프로그램 작성</vt:lpstr>
      <vt:lpstr>3.5 JSP 프로그램 작성</vt:lpstr>
      <vt:lpstr>3.5 JSP 프로그램 작성</vt:lpstr>
      <vt:lpstr>3.6 개발 완료된 웹 애플리케이션 배포</vt:lpstr>
      <vt:lpstr>3.6 개발 완료된 웹 애플리케이션 배포</vt:lpstr>
      <vt:lpstr>3.6 개발 완료된 웹 애플리케이션 배포</vt:lpstr>
      <vt:lpstr>3.6 개발 완료된 웹 애플리케이션 배포</vt:lpstr>
      <vt:lpstr>이클립스(가상 환경)에서 웹 애플리케이션의 기본구조</vt:lpstr>
      <vt:lpstr>답변할 수 있겠지요?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PHP프로그래밍</dc:title>
  <dc:creator>Office</dc:creator>
  <cp:lastModifiedBy>jinso</cp:lastModifiedBy>
  <cp:revision>310</cp:revision>
  <dcterms:created xsi:type="dcterms:W3CDTF">2012-02-28T06:11:53Z</dcterms:created>
  <dcterms:modified xsi:type="dcterms:W3CDTF">2025-03-06T05:44:04Z</dcterms:modified>
</cp:coreProperties>
</file>