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37"/>
  </p:notesMasterIdLst>
  <p:sldIdLst>
    <p:sldId id="256" r:id="rId2"/>
    <p:sldId id="330" r:id="rId3"/>
    <p:sldId id="420" r:id="rId4"/>
    <p:sldId id="463" r:id="rId5"/>
    <p:sldId id="464" r:id="rId6"/>
    <p:sldId id="465" r:id="rId7"/>
    <p:sldId id="479" r:id="rId8"/>
    <p:sldId id="466" r:id="rId9"/>
    <p:sldId id="467" r:id="rId10"/>
    <p:sldId id="468" r:id="rId11"/>
    <p:sldId id="471" r:id="rId12"/>
    <p:sldId id="472" r:id="rId13"/>
    <p:sldId id="474" r:id="rId14"/>
    <p:sldId id="260" r:id="rId15"/>
    <p:sldId id="480" r:id="rId16"/>
    <p:sldId id="481" r:id="rId17"/>
    <p:sldId id="482" r:id="rId18"/>
    <p:sldId id="490" r:id="rId19"/>
    <p:sldId id="493" r:id="rId20"/>
    <p:sldId id="494" r:id="rId21"/>
    <p:sldId id="491" r:id="rId22"/>
    <p:sldId id="495" r:id="rId23"/>
    <p:sldId id="508" r:id="rId24"/>
    <p:sldId id="498" r:id="rId25"/>
    <p:sldId id="499" r:id="rId26"/>
    <p:sldId id="504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506" r:id="rId35"/>
    <p:sldId id="50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F2FF"/>
    <a:srgbClr val="D9F5FF"/>
    <a:srgbClr val="ABE9FF"/>
    <a:srgbClr val="B3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>
      <p:cViewPr>
        <p:scale>
          <a:sx n="100" d="100"/>
          <a:sy n="100" d="100"/>
        </p:scale>
        <p:origin x="13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EA5A-6BD5-4006-954C-4BEF7434BC3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9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580" y="4149080"/>
            <a:ext cx="7560840" cy="1728192"/>
          </a:xfrm>
        </p:spPr>
        <p:txBody>
          <a:bodyPr lIns="0" tIns="0" rIns="0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1410249"/>
            <a:ext cx="9042400" cy="1069975"/>
          </a:xfrm>
        </p:spPr>
        <p:txBody>
          <a:bodyPr bIns="0" anchor="b" anchorCtr="0">
            <a:noAutofit/>
          </a:bodyPr>
          <a:lstStyle>
            <a:lvl1pPr algn="ctr">
              <a:defRPr sz="3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07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5"/>
            <a:ext cx="27432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4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897A-9F4E-49A5-B108-BEF769563D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12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99" y="936252"/>
            <a:ext cx="11521280" cy="5733108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2" y="5245101"/>
            <a:ext cx="9245599" cy="1155700"/>
          </a:xfrm>
        </p:spPr>
        <p:txBody>
          <a:bodyPr anchor="t">
            <a:normAutofit/>
          </a:bodyPr>
          <a:lstStyle>
            <a:lvl1pPr algn="r">
              <a:defRPr sz="315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2" y="4114800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26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70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200" b="1" i="0" cap="all" spc="7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200" b="1" i="0" cap="all" spc="7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29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1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33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350" b="1" i="0" cap="all" spc="7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9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350" b="1" i="0" kern="1200" cap="all" spc="75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05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92800" y="1524000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2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4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908720"/>
            <a:ext cx="11449272" cy="5616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11966490" cy="50405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313" y="81185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1" latinLnBrk="1" hangingPunct="1">
        <a:lnSpc>
          <a:spcPct val="100000"/>
        </a:lnSpc>
        <a:spcBef>
          <a:spcPts val="450"/>
        </a:spcBef>
        <a:spcAft>
          <a:spcPts val="450"/>
        </a:spcAft>
        <a:buFont typeface="Wingdings" pitchFamily="2" charset="2"/>
        <a:buChar char="§"/>
        <a:defRPr sz="28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lnSpc>
          <a:spcPct val="100000"/>
        </a:lnSpc>
        <a:spcBef>
          <a:spcPct val="20000"/>
        </a:spcBef>
        <a:spcAft>
          <a:spcPts val="45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900113" indent="-214313" algn="l" defTabSz="685800" rtl="0" eaLnBrk="1" latinLnBrk="1" hangingPunct="1">
        <a:lnSpc>
          <a:spcPct val="100000"/>
        </a:lnSpc>
        <a:spcBef>
          <a:spcPct val="20000"/>
        </a:spcBef>
        <a:spcAft>
          <a:spcPts val="45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3pPr>
      <a:lvl4pPr marL="1243013" indent="-214313" algn="l" defTabSz="685800" rtl="0" eaLnBrk="1" latinLnBrk="1" hangingPunct="1">
        <a:lnSpc>
          <a:spcPct val="100000"/>
        </a:lnSpc>
        <a:spcBef>
          <a:spcPct val="20000"/>
        </a:spcBef>
        <a:spcAft>
          <a:spcPts val="45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00000"/>
        </a:lnSpc>
        <a:spcBef>
          <a:spcPct val="20000"/>
        </a:spcBef>
        <a:spcAft>
          <a:spcPts val="45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100000"/>
        </a:lnSpc>
        <a:spcBef>
          <a:spcPct val="20000"/>
        </a:spcBef>
        <a:spcAft>
          <a:spcPts val="450"/>
        </a:spcAft>
        <a:buFontTx/>
        <a:buNone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100000"/>
        </a:lnSpc>
        <a:spcBef>
          <a:spcPct val="20000"/>
        </a:spcBef>
        <a:spcAft>
          <a:spcPts val="450"/>
        </a:spcAft>
        <a:buFontTx/>
        <a:buNone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100000"/>
        </a:lnSpc>
        <a:spcBef>
          <a:spcPct val="20000"/>
        </a:spcBef>
        <a:spcAft>
          <a:spcPts val="450"/>
        </a:spcAft>
        <a:buFontTx/>
        <a:buNone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100000"/>
        </a:lnSpc>
        <a:spcBef>
          <a:spcPct val="20000"/>
        </a:spcBef>
        <a:spcAft>
          <a:spcPts val="450"/>
        </a:spcAft>
        <a:buFontTx/>
        <a:buNone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ko-KR" altLang="en-US"/>
              <a:t>컴퓨터소프트웨어과</a:t>
            </a:r>
            <a:endParaRPr lang="en-US" altLang="ko-KR" dirty="0"/>
          </a:p>
          <a:p>
            <a:pPr fontAlgn="base"/>
            <a:r>
              <a:rPr lang="ko-KR" altLang="en-US" dirty="0"/>
              <a:t>김진숙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4800" y="1410249"/>
            <a:ext cx="9777784" cy="1586703"/>
          </a:xfrm>
        </p:spPr>
        <p:txBody>
          <a:bodyPr/>
          <a:lstStyle/>
          <a:p>
            <a:r>
              <a:rPr lang="en-US" altLang="ko-KR" sz="5400" dirty="0"/>
              <a:t>4</a:t>
            </a:r>
            <a:r>
              <a:rPr lang="ko-KR" altLang="en-US" sz="5400" dirty="0"/>
              <a:t>장</a:t>
            </a:r>
            <a:r>
              <a:rPr lang="en-US" altLang="ko-KR" sz="5400" dirty="0"/>
              <a:t>. </a:t>
            </a:r>
            <a:r>
              <a:rPr lang="ko-KR" altLang="en-US" sz="5400" dirty="0"/>
              <a:t>폼 태그를 이용한 값 입력</a:t>
            </a: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4.2 </a:t>
            </a:r>
            <a:r>
              <a:rPr lang="ko-KR" altLang="en-US" dirty="0"/>
              <a:t>단일 값 </a:t>
            </a:r>
            <a:r>
              <a:rPr lang="ko-KR" altLang="en-US"/>
              <a:t>입력 처리</a:t>
            </a:r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99" y="936252"/>
            <a:ext cx="7512901" cy="573310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텍스트 박스와 전송 버튼 </a:t>
            </a:r>
            <a:r>
              <a:rPr lang="ko-KR" altLang="en-US"/>
              <a:t>외의</a:t>
            </a:r>
            <a:r>
              <a:rPr lang="en-US" altLang="ko-KR"/>
              <a:t> </a:t>
            </a:r>
            <a:r>
              <a:rPr lang="ko-KR" altLang="en-US"/>
              <a:t>입력 폼 작성</a:t>
            </a:r>
            <a:endParaRPr lang="en-US" altLang="ko-KR"/>
          </a:p>
          <a:p>
            <a:pPr lvl="2" fontAlgn="base"/>
            <a:r>
              <a:rPr lang="ko-KR" altLang="en-US"/>
              <a:t>교재</a:t>
            </a:r>
            <a:r>
              <a:rPr lang="en-US" altLang="ko-KR"/>
              <a:t> 73-75</a:t>
            </a:r>
            <a:r>
              <a:rPr lang="ko-KR" altLang="en-US"/>
              <a:t>쪽 참조하여 작성</a:t>
            </a:r>
            <a:endParaRPr lang="en-US" altLang="ko-KR"/>
          </a:p>
          <a:p>
            <a:pPr lvl="2" fontAlgn="base"/>
            <a:r>
              <a:rPr lang="ko-KR" altLang="en-US"/>
              <a:t>부트스트랩 사용 권장</a:t>
            </a:r>
            <a:endParaRPr lang="en-US" altLang="ko-KR"/>
          </a:p>
          <a:p>
            <a:pPr lvl="2" fontAlgn="base"/>
            <a:r>
              <a:rPr lang="ko-KR" altLang="en-US"/>
              <a:t>참고사이트 </a:t>
            </a:r>
            <a:r>
              <a:rPr lang="en-US" altLang="ko-KR"/>
              <a:t>:</a:t>
            </a:r>
          </a:p>
          <a:p>
            <a:pPr lvl="3" fontAlgn="base"/>
            <a:r>
              <a:rPr lang="en-US" altLang="ko-KR">
                <a:hlinkClick r:id="rId2"/>
              </a:rPr>
              <a:t>https://www.w3schools.com/</a:t>
            </a:r>
            <a:endParaRPr lang="en-US" altLang="ko-KR"/>
          </a:p>
          <a:p>
            <a:pPr lvl="2" fontAlgn="base"/>
            <a:endParaRPr lang="en-US" altLang="ko-KR"/>
          </a:p>
          <a:p>
            <a:pPr lvl="2" fontAlgn="base"/>
            <a:endParaRPr lang="en-US" altLang="ko-KR"/>
          </a:p>
          <a:p>
            <a:pPr lvl="2" fontAlgn="base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25" name="_x542093504" descr="EMB000037842f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85" y="1650581"/>
            <a:ext cx="3744416" cy="430445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4.2 </a:t>
            </a:r>
            <a:r>
              <a:rPr lang="ko-KR" altLang="en-US" dirty="0"/>
              <a:t>단일 값 입력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991544" y="952488"/>
            <a:ext cx="7333828" cy="495302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4-5]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단일 선택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입력값의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출력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(4-5.jsp)</a:t>
            </a:r>
          </a:p>
          <a:p>
            <a:pPr fontAlgn="base">
              <a:lnSpc>
                <a:spcPct val="120000"/>
              </a:lnSpc>
            </a:pP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request.setCharacterEncoding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("utf-8");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아이디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  &lt;%=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("id"    )%&gt;&lt;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비밀번호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&lt;%=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("pw"    )%&gt;&lt;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성별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    &lt;%=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("gender")%&gt;&lt;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가입경로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&lt;%=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("intro" )%&gt;&lt;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주소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    &lt;%=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addr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 )%&gt;&lt;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메모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    &lt;%=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("memo"  )%&gt;&lt;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&lt;/html&gt;</a:t>
            </a:r>
          </a:p>
        </p:txBody>
      </p:sp>
      <p:sp>
        <p:nvSpPr>
          <p:cNvPr id="8" name="설명선 1 7"/>
          <p:cNvSpPr/>
          <p:nvPr/>
        </p:nvSpPr>
        <p:spPr>
          <a:xfrm>
            <a:off x="5591944" y="2636912"/>
            <a:ext cx="4536504" cy="648072"/>
          </a:xfrm>
          <a:prstGeom prst="borderCallout1">
            <a:avLst>
              <a:gd name="adj1" fmla="val 50457"/>
              <a:gd name="adj2" fmla="val 523"/>
              <a:gd name="adj3" fmla="val 166402"/>
              <a:gd name="adj4" fmla="val -41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request </a:t>
            </a:r>
            <a:r>
              <a:rPr lang="ko-KR" altLang="en-US" sz="1200" dirty="0"/>
              <a:t>객체에게 “이 프로그램으로 전달되어 네가 보관하고 있는 값들이 </a:t>
            </a:r>
            <a:r>
              <a:rPr lang="en-US" altLang="ko-KR" sz="1200" dirty="0"/>
              <a:t>UTF-8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인코딩되어</a:t>
            </a:r>
            <a:r>
              <a:rPr lang="ko-KR" altLang="en-US" sz="1200" dirty="0"/>
              <a:t> 있어”라고 알려줌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 코드가 없으면</a:t>
            </a:r>
            <a:r>
              <a:rPr lang="en-US" altLang="ko-KR" sz="1200" dirty="0"/>
              <a:t> </a:t>
            </a:r>
            <a:r>
              <a:rPr lang="ko-KR" altLang="en-US" sz="1200" dirty="0"/>
              <a:t>한글로 입력된 내용이 깨져서 출력됨</a:t>
            </a:r>
          </a:p>
        </p:txBody>
      </p:sp>
    </p:spTree>
    <p:extLst>
      <p:ext uri="{BB962C8B-B14F-4D97-AF65-F5344CB8AC3E}">
        <p14:creationId xmlns:p14="http://schemas.microsoft.com/office/powerpoint/2010/main" val="325556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4.3 </a:t>
            </a:r>
            <a:r>
              <a:rPr lang="ko-KR" altLang="en-US" dirty="0"/>
              <a:t>다중 선택 입력의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</a:t>
            </a:r>
            <a:r>
              <a:rPr lang="en-US" altLang="ko-KR" dirty="0"/>
              <a:t> </a:t>
            </a:r>
            <a:r>
              <a:rPr lang="ko-KR" altLang="en-US" dirty="0"/>
              <a:t>박스</a:t>
            </a:r>
            <a:r>
              <a:rPr lang="en-US" altLang="ko-KR" dirty="0"/>
              <a:t>, </a:t>
            </a:r>
            <a:r>
              <a:rPr lang="ko-KR" altLang="en-US" dirty="0"/>
              <a:t>다중 선택을 허용하는 리스트 박스로 부터 값을 전달받는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_x542091992" descr="EMB000037842f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386692"/>
            <a:ext cx="2870765" cy="14401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05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4.3 </a:t>
            </a:r>
            <a:r>
              <a:rPr lang="ko-KR" altLang="en-US" dirty="0"/>
              <a:t>다중 선택 입력의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559496" y="997395"/>
            <a:ext cx="7333828" cy="532453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4-7] 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다중 선택 </a:t>
            </a:r>
            <a:r>
              <a:rPr lang="ko-KR" altLang="en-US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입력값의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출력 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(4-7.jsp)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&lt;!DOCTYPE html&gt;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&lt;html&gt;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&lt;head&gt;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    &lt;meta charset="UTF-8"&gt;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&lt;/head&gt;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&lt;body&gt;</a:t>
            </a:r>
          </a:p>
          <a:p>
            <a:pPr fontAlgn="base"/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&lt;%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request.setCharacterEncoding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("utf-8");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String[]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lang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=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request.getParameterValues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lang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);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String[] hobby =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request.getParameterValues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("hobby");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%&gt;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</a:t>
            </a:r>
            <a:r>
              <a:rPr lang="ko-KR" altLang="en-US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관심언어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&lt;%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    for (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= 0;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&lt;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lang.length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++) {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        	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lang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] + " ");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    }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   %&gt; 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    &lt;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</a:t>
            </a:r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</a:t>
            </a:r>
          </a:p>
          <a:p>
            <a:pPr fontAlgn="base"/>
            <a:r>
              <a:rPr lang="ko-KR" altLang="en-US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25:     </a:t>
            </a:r>
            <a:r>
              <a:rPr lang="ko-KR" altLang="en-US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취미 </a:t>
            </a:r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</a:t>
            </a:r>
          </a:p>
          <a:p>
            <a:pPr fontAlgn="base"/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26:     &lt;%</a:t>
            </a:r>
          </a:p>
          <a:p>
            <a:pPr fontAlgn="base"/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   for (int i = 0; i &lt; hobby.length; i++) {</a:t>
            </a:r>
          </a:p>
          <a:p>
            <a:pPr fontAlgn="base"/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   	out.println(hobby[i] + " ");</a:t>
            </a:r>
          </a:p>
          <a:p>
            <a:pPr fontAlgn="base"/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       }</a:t>
            </a:r>
          </a:p>
          <a:p>
            <a:pPr fontAlgn="base"/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   %&gt; </a:t>
            </a:r>
          </a:p>
          <a:p>
            <a:pPr fontAlgn="base"/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   &lt;br&gt;</a:t>
            </a:r>
          </a:p>
          <a:p>
            <a:pPr fontAlgn="base"/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&lt;/body&gt;</a:t>
            </a:r>
          </a:p>
          <a:p>
            <a:pPr fontAlgn="base"/>
            <a:r>
              <a:rPr lang="en-US" altLang="ko-KR" sz="10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&lt;/html&gt;</a:t>
            </a:r>
          </a:p>
        </p:txBody>
      </p:sp>
      <p:sp>
        <p:nvSpPr>
          <p:cNvPr id="6" name="설명선 1 5"/>
          <p:cNvSpPr/>
          <p:nvPr/>
        </p:nvSpPr>
        <p:spPr>
          <a:xfrm>
            <a:off x="5591944" y="1628800"/>
            <a:ext cx="4536504" cy="1296144"/>
          </a:xfrm>
          <a:prstGeom prst="borderCallout1">
            <a:avLst>
              <a:gd name="adj1" fmla="val 98369"/>
              <a:gd name="adj2" fmla="val -41"/>
              <a:gd name="adj3" fmla="val 121235"/>
              <a:gd name="adj4" fmla="val -7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다중 </a:t>
            </a:r>
            <a:r>
              <a:rPr lang="ko-KR" altLang="en-US" sz="1200" dirty="0" err="1"/>
              <a:t>입력값을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꺼내오기</a:t>
            </a:r>
            <a:r>
              <a:rPr lang="ko-KR" altLang="en-US" sz="1200" dirty="0"/>
              <a:t> 위해서는 </a:t>
            </a:r>
            <a:r>
              <a:rPr lang="en-US" altLang="ko-KR" sz="1200" dirty="0" err="1"/>
              <a:t>request.getParameterValues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getParameter</a:t>
            </a:r>
            <a:r>
              <a:rPr lang="en-US" altLang="ko-KR" sz="1200" dirty="0"/>
              <a:t>()</a:t>
            </a:r>
            <a:r>
              <a:rPr lang="ko-KR" altLang="en-US" sz="1200" dirty="0"/>
              <a:t>는 하나의 값만 </a:t>
            </a:r>
            <a:r>
              <a:rPr lang="ko-KR" altLang="en-US" sz="1200" dirty="0" err="1"/>
              <a:t>꺼내오면</a:t>
            </a:r>
            <a:r>
              <a:rPr lang="ko-KR" altLang="en-US" sz="1200" dirty="0"/>
              <a:t> 되므로 문자열 하나를 반환하지만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getParameterValues</a:t>
            </a:r>
            <a:r>
              <a:rPr lang="en-US" altLang="ko-KR" sz="1200" dirty="0"/>
              <a:t>()</a:t>
            </a:r>
            <a:r>
              <a:rPr lang="ko-KR" altLang="en-US" sz="1200" dirty="0"/>
              <a:t>는 여러 개의 값을 반환해야 하므로 문자열의 배열을 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80CE18-0A48-4F4A-9ECC-04E1845B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842" y="3658136"/>
            <a:ext cx="2600688" cy="74305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F64E11-C6AC-46C5-8BB5-D267F9E2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93" y="5470025"/>
            <a:ext cx="2600688" cy="78115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C8C1B-3FD6-4A15-AD3B-D11FB3755114}"/>
              </a:ext>
            </a:extLst>
          </p:cNvPr>
          <p:cNvSpPr txBox="1"/>
          <p:nvPr/>
        </p:nvSpPr>
        <p:spPr>
          <a:xfrm>
            <a:off x="7168332" y="3891164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배열 인덱스 대신 사용할 수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F6639-A83F-4004-B959-0C5181963A77}"/>
              </a:ext>
            </a:extLst>
          </p:cNvPr>
          <p:cNvSpPr txBox="1"/>
          <p:nvPr/>
        </p:nvSpPr>
        <p:spPr>
          <a:xfrm>
            <a:off x="6147005" y="5722104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배열 인덱스 대신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93133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72009"/>
            <a:ext cx="10801200" cy="836712"/>
          </a:xfrm>
        </p:spPr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</a:t>
            </a:r>
            <a:r>
              <a:rPr lang="ko-KR" altLang="en-US"/>
              <a:t>내장객체</a:t>
            </a:r>
            <a:r>
              <a:rPr lang="en-US" altLang="ko-KR" dirty="0"/>
              <a:t>(Implicit Object)</a:t>
            </a:r>
            <a:r>
              <a:rPr lang="ko-KR" altLang="en-US" dirty="0"/>
              <a:t>의 개요</a:t>
            </a:r>
            <a:endParaRPr lang="en-US" altLang="ko-K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79376" y="968630"/>
            <a:ext cx="11017224" cy="5544468"/>
          </a:xfrm>
        </p:spPr>
        <p:txBody>
          <a:bodyPr>
            <a:normAutofit/>
          </a:bodyPr>
          <a:lstStyle/>
          <a:p>
            <a:r>
              <a:rPr lang="ko-KR" altLang="en-US" dirty="0"/>
              <a:t>내장 객체는 </a:t>
            </a:r>
            <a:r>
              <a:rPr lang="en-US" altLang="ko-KR" dirty="0"/>
              <a:t>JSP</a:t>
            </a:r>
            <a:r>
              <a:rPr lang="ko-KR" altLang="en-US" dirty="0"/>
              <a:t>의 특수 </a:t>
            </a:r>
            <a:r>
              <a:rPr lang="ko-KR" altLang="en-US" b="1" dirty="0">
                <a:solidFill>
                  <a:srgbClr val="0000FF"/>
                </a:solidFill>
              </a:rPr>
              <a:t>레퍼런스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r>
              <a:rPr lang="ko-KR" altLang="en-US" dirty="0"/>
              <a:t> 변수</a:t>
            </a:r>
            <a:endParaRPr lang="en-US" altLang="ko-KR" dirty="0"/>
          </a:p>
          <a:p>
            <a:r>
              <a:rPr lang="ko-KR" altLang="en-US" dirty="0"/>
              <a:t>레퍼런스 변수는 선언과 객체 생성 없이 사용 가능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 시 </a:t>
            </a:r>
            <a:r>
              <a:rPr lang="en-US" altLang="ko-KR" dirty="0"/>
              <a:t>JSP </a:t>
            </a:r>
            <a:r>
              <a:rPr lang="ko-KR" altLang="en-US" dirty="0"/>
              <a:t>컨테이너가 자동적으로 제공</a:t>
            </a:r>
            <a:endParaRPr lang="en-US" altLang="ko-KR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328248" y="6309321"/>
            <a:ext cx="2100566" cy="365125"/>
          </a:xfrm>
        </p:spPr>
        <p:txBody>
          <a:bodyPr/>
          <a:lstStyle/>
          <a:p>
            <a:fld id="{99D1F1F5-D9BA-461B-8674-642CB94C354A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29700" name="AutoShape 4" descr="PIC5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29701" name="AutoShape 5" descr="PIC59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29702" name="AutoShape 6" descr="PIC59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29703" name="AutoShape 7" descr="PIC598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780928"/>
            <a:ext cx="8269361" cy="30689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31904" y="3789040"/>
            <a:ext cx="1356592" cy="222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1624" y="2721019"/>
            <a:ext cx="1152128" cy="3600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04420" y="4018761"/>
            <a:ext cx="815516" cy="222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15880" y="4248482"/>
            <a:ext cx="1232520" cy="222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3480" y="4481628"/>
            <a:ext cx="800472" cy="222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67807" y="4721525"/>
            <a:ext cx="432049" cy="222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35758" y="4951246"/>
            <a:ext cx="576066" cy="222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12224" y="2780927"/>
            <a:ext cx="792088" cy="300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63716" y="3020742"/>
            <a:ext cx="984684" cy="300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5" y="94467"/>
            <a:ext cx="10188625" cy="620688"/>
          </a:xfrm>
        </p:spPr>
        <p:txBody>
          <a:bodyPr>
            <a:noAutofit/>
          </a:bodyPr>
          <a:lstStyle/>
          <a:p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JSP </a:t>
            </a:r>
            <a:r>
              <a:rPr lang="ko-KR" altLang="en-US"/>
              <a:t>내장객체</a:t>
            </a:r>
            <a:r>
              <a:rPr lang="en-US" altLang="ko-KR" dirty="0"/>
              <a:t>(Implicit </a:t>
            </a:r>
            <a:r>
              <a:rPr lang="en-US" altLang="ko-KR"/>
              <a:t>Object)</a:t>
            </a:r>
            <a:endParaRPr lang="en-US" altLang="ko-KR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79375" y="773162"/>
            <a:ext cx="11377264" cy="5616476"/>
          </a:xfrm>
        </p:spPr>
        <p:txBody>
          <a:bodyPr/>
          <a:lstStyle/>
          <a:p>
            <a:r>
              <a:rPr lang="ko-KR" altLang="en-US" sz="2800" dirty="0"/>
              <a:t>내장 객체의 종류</a:t>
            </a:r>
          </a:p>
          <a:p>
            <a:pPr lvl="1"/>
            <a:r>
              <a:rPr lang="ko-KR" altLang="en-US" sz="2400" dirty="0"/>
              <a:t>내장 객체를 사용하여 </a:t>
            </a:r>
            <a:r>
              <a:rPr lang="en-US" altLang="ko-KR" sz="2400" dirty="0"/>
              <a:t>JSP,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간 정보 교환 가능</a:t>
            </a:r>
            <a:endParaRPr lang="en-US" altLang="ko-KR" sz="2400" dirty="0"/>
          </a:p>
        </p:txBody>
      </p:sp>
      <p:sp>
        <p:nvSpPr>
          <p:cNvPr id="62468" name="AutoShape 4" descr="PIC5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2469" name="AutoShape 5" descr="PIC59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2470" name="AutoShape 6" descr="PIC59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2471" name="AutoShape 7" descr="PIC598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2568" name="Rectangle 104"/>
          <p:cNvSpPr>
            <a:spLocks noChangeArrowheads="1"/>
          </p:cNvSpPr>
          <p:nvPr/>
        </p:nvSpPr>
        <p:spPr bwMode="auto">
          <a:xfrm>
            <a:off x="-957263" y="3815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248457"/>
              </p:ext>
            </p:extLst>
          </p:nvPr>
        </p:nvGraphicFramePr>
        <p:xfrm>
          <a:off x="695399" y="1998980"/>
          <a:ext cx="10801201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참조변수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자바클래스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역할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유효 영역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itchFamily="50" charset="-127"/>
                          <a:ea typeface="맑은 고딕" pitchFamily="50" charset="-127"/>
                        </a:rPr>
                        <a:t>javax.servlet.http.HttpServletRequest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맑은 고딕" pitchFamily="50" charset="-127"/>
                          <a:ea typeface="맑은 고딕" pitchFamily="50" charset="-127"/>
                        </a:rPr>
                        <a:t>웹브라우저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 요청 정보 저장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request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response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itchFamily="50" charset="-127"/>
                          <a:ea typeface="맑은 고딕" pitchFamily="50" charset="-127"/>
                        </a:rPr>
                        <a:t>javax.servlet.http.HttpServletResponse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맑은 고딕" pitchFamily="50" charset="-127"/>
                          <a:ea typeface="맑은 고딕" pitchFamily="50" charset="-127"/>
                        </a:rPr>
                        <a:t>웹브라우저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 요청에 대한 응답 정보 저장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pageContext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itchFamily="50" charset="-127"/>
                          <a:ea typeface="맑은 고딕" pitchFamily="50" charset="-127"/>
                        </a:rPr>
                        <a:t>javax.servlet.jsp.PageContext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JSP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에 대한 페이지 </a:t>
                      </a:r>
                      <a:r>
                        <a:rPr lang="ko-KR" altLang="en-US" sz="1400" dirty="0" err="1">
                          <a:latin typeface="맑은 고딕" pitchFamily="50" charset="-127"/>
                          <a:ea typeface="맑은 고딕" pitchFamily="50" charset="-127"/>
                        </a:rPr>
                        <a:t>컨텍스트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 정보 저장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itchFamily="50" charset="-127"/>
                          <a:ea typeface="맑은 고딕" pitchFamily="50" charset="-127"/>
                        </a:rPr>
                        <a:t>javax.servlet.http.HttpSession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맑은 고딕" pitchFamily="50" charset="-127"/>
                          <a:ea typeface="맑은 고딕" pitchFamily="50" charset="-127"/>
                        </a:rPr>
                        <a:t>웹브라우저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 내의 정보를 유지하기 위한 세션정보 저장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application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itchFamily="50" charset="-127"/>
                          <a:ea typeface="맑은 고딕" pitchFamily="50" charset="-127"/>
                        </a:rPr>
                        <a:t>javax.servlet.ServletContext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맑은 고딕" pitchFamily="50" charset="-127"/>
                          <a:ea typeface="맑은 고딕" pitchFamily="50" charset="-127"/>
                        </a:rPr>
                        <a:t>웹서버의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 애플리케이션 처리화 관련된 정보 저장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itchFamily="50" charset="-127"/>
                          <a:ea typeface="맑은 고딕" pitchFamily="50" charset="-127"/>
                        </a:rPr>
                        <a:t>javax.servlet.jsp.JspWriter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400" dirty="0" err="1">
                          <a:latin typeface="맑은 고딕" pitchFamily="50" charset="-127"/>
                          <a:ea typeface="맑은 고딕" pitchFamily="50" charset="-127"/>
                        </a:rPr>
                        <a:t>스트림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config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itchFamily="50" charset="-127"/>
                          <a:ea typeface="맑은 고딕" pitchFamily="50" charset="-127"/>
                        </a:rPr>
                        <a:t>javax.servlet.ServletConfig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JSP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의 초기화 설정 정보 저장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itchFamily="50" charset="-127"/>
                          <a:ea typeface="맑은 고딕" pitchFamily="50" charset="-127"/>
                        </a:rPr>
                        <a:t>java.lang.Object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JSP 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페이지에 대한 클래스 정보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exception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맑은 고딕" pitchFamily="50" charset="-127"/>
                          <a:ea typeface="맑은 고딕" pitchFamily="50" charset="-127"/>
                        </a:rPr>
                        <a:t>java.lang.Throwable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맑은 고딕" pitchFamily="50" charset="-127"/>
                          <a:ea typeface="맑은 고딕" pitchFamily="50" charset="-127"/>
                        </a:rPr>
                        <a:t>에외처리에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 사용되는 객체로 </a:t>
                      </a: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JSP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페이지가 에러 페이지로 지정될 때 만들어지는 객체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3098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72008"/>
            <a:ext cx="10167037" cy="620688"/>
          </a:xfrm>
        </p:spPr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JSP </a:t>
            </a:r>
            <a:r>
              <a:rPr lang="ko-KR" altLang="en-US"/>
              <a:t>내장객체</a:t>
            </a:r>
            <a:r>
              <a:rPr lang="en-US" altLang="ko-KR"/>
              <a:t>(Implicit Object)</a:t>
            </a:r>
            <a:endParaRPr lang="en-US" altLang="ko-KR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35360" y="809166"/>
            <a:ext cx="11521280" cy="5544468"/>
          </a:xfrm>
        </p:spPr>
        <p:txBody>
          <a:bodyPr/>
          <a:lstStyle/>
          <a:p>
            <a:r>
              <a:rPr lang="en-US" altLang="ko-KR" dirty="0"/>
              <a:t> request, session, application,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 err="1"/>
              <a:t>내장객체는</a:t>
            </a:r>
            <a:r>
              <a:rPr lang="ko-KR" altLang="en-US" dirty="0"/>
              <a:t> 속성</a:t>
            </a:r>
            <a:r>
              <a:rPr lang="en-US" altLang="ko-KR" dirty="0"/>
              <a:t>(attribute) </a:t>
            </a:r>
            <a:r>
              <a:rPr lang="ko-KR" altLang="en-US" dirty="0"/>
              <a:t>값을 저장하고 읽을 수 있는 공통 </a:t>
            </a:r>
            <a:r>
              <a:rPr lang="ko-KR" altLang="en-US" dirty="0" err="1"/>
              <a:t>메소드를</a:t>
            </a:r>
            <a:r>
              <a:rPr lang="ko-KR" altLang="en-US" dirty="0"/>
              <a:t> 제공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63492" name="AutoShape 4" descr="PIC5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3493" name="AutoShape 5" descr="PIC59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3494" name="AutoShape 6" descr="PIC59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3495" name="AutoShape 7" descr="PIC598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3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18137"/>
              </p:ext>
            </p:extLst>
          </p:nvPr>
        </p:nvGraphicFramePr>
        <p:xfrm>
          <a:off x="636040" y="2060848"/>
          <a:ext cx="10615119" cy="3053714"/>
        </p:xfrm>
        <a:graphic>
          <a:graphicData uri="http://schemas.openxmlformats.org/drawingml/2006/table">
            <a:tbl>
              <a:tblPr/>
              <a:tblGrid>
                <a:gridCol w="358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 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setAttribute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 key, Object value)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내장객체의 속성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(attribute)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설정하는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메소드로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매개변수에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속성값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value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매개변수 값을 지정한다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getAttributeNames</a:t>
                      </a:r>
                      <a:r>
                        <a:rPr kumimoji="1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  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java.util.Enumeration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내장객체의 속성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(attribute)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읽어오는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메소드로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모든 속성의 이름을 얻어낸다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getAttribute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key)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Object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내장객체의 속성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(attribute)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읽어오는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매개변수에 해당하는 속성명의 값을 얻어낸다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removeAttribute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 key)  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내장객체의 속성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(attribute)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제거하는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매개변수에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속성명을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제거한다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71311" y="5450256"/>
            <a:ext cx="5944576" cy="861774"/>
          </a:xfrm>
          <a:prstGeom prst="rect">
            <a:avLst/>
          </a:prstGeom>
          <a:solidFill>
            <a:srgbClr val="CCFF99"/>
          </a:solidFill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Enumeration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저장하는 객체 컬렉션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hasMoreElements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있으면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nextElement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처리할 객체를 가져옴</a:t>
            </a:r>
          </a:p>
        </p:txBody>
      </p:sp>
    </p:spTree>
    <p:extLst>
      <p:ext uri="{BB962C8B-B14F-4D97-AF65-F5344CB8AC3E}">
        <p14:creationId xmlns:p14="http://schemas.microsoft.com/office/powerpoint/2010/main" val="405357843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 flipH="1">
            <a:off x="407368" y="1"/>
            <a:ext cx="6598448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1. Request </a:t>
            </a:r>
            <a:r>
              <a:rPr lang="ko-KR" altLang="en-US" dirty="0"/>
              <a:t>객체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7368" y="797986"/>
            <a:ext cx="11434715" cy="5611906"/>
          </a:xfrm>
        </p:spPr>
        <p:txBody>
          <a:bodyPr/>
          <a:lstStyle/>
          <a:p>
            <a:r>
              <a:rPr lang="ko-KR" altLang="en-US" dirty="0"/>
              <a:t> 웹 클라이언트가 </a:t>
            </a:r>
            <a:r>
              <a:rPr lang="ko-KR" altLang="en-US" dirty="0" err="1"/>
              <a:t>웹서버에</a:t>
            </a:r>
            <a:r>
              <a:rPr lang="ko-KR" altLang="en-US" dirty="0"/>
              <a:t> 전송한 요청과 관련된 정보 제공</a:t>
            </a:r>
            <a:endParaRPr lang="en-US" altLang="ko-KR" dirty="0"/>
          </a:p>
          <a:p>
            <a:r>
              <a:rPr lang="ko-KR" altLang="en-US" dirty="0"/>
              <a:t> 클래스 타입 </a:t>
            </a:r>
            <a:r>
              <a:rPr lang="en-US" altLang="ko-KR" dirty="0"/>
              <a:t>: </a:t>
            </a:r>
            <a:r>
              <a:rPr lang="en-US" altLang="ko-KR" dirty="0" err="1"/>
              <a:t>HttpServletRequest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제공하는 기능</a:t>
            </a:r>
            <a:endParaRPr lang="en-US" altLang="ko-KR" dirty="0"/>
          </a:p>
          <a:p>
            <a:pPr lvl="1"/>
            <a:r>
              <a:rPr lang="ko-KR" altLang="en-US" dirty="0"/>
              <a:t>클라이언트 관련 정보 읽기</a:t>
            </a:r>
            <a:endParaRPr lang="en-US" altLang="ko-KR" dirty="0"/>
          </a:p>
          <a:p>
            <a:pPr lvl="1"/>
            <a:r>
              <a:rPr lang="ko-KR" altLang="en-US" dirty="0"/>
              <a:t>서버 관련 </a:t>
            </a:r>
            <a:r>
              <a:rPr lang="ko-KR" altLang="en-US"/>
              <a:t>정보 읽기</a:t>
            </a:r>
            <a:endParaRPr lang="en-US" altLang="ko-KR" dirty="0"/>
          </a:p>
          <a:p>
            <a:pPr lvl="1"/>
            <a:r>
              <a:rPr lang="ko-KR" altLang="en-US" dirty="0"/>
              <a:t>클라이언트가 전송한 데이터 읽기</a:t>
            </a:r>
            <a:endParaRPr lang="en-US" altLang="ko-KR" dirty="0"/>
          </a:p>
          <a:p>
            <a:pPr lvl="1"/>
            <a:r>
              <a:rPr lang="ko-KR" altLang="en-US" dirty="0"/>
              <a:t>클라이언트가 전송한 헤더</a:t>
            </a:r>
            <a:r>
              <a:rPr lang="en-US" altLang="ko-KR" dirty="0"/>
              <a:t>, </a:t>
            </a:r>
            <a:r>
              <a:rPr lang="ko-KR" altLang="en-US" dirty="0"/>
              <a:t>쿠키 정보 읽기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582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188447"/>
            <a:ext cx="10548664" cy="620688"/>
          </a:xfrm>
        </p:spPr>
        <p:txBody>
          <a:bodyPr>
            <a:normAutofit/>
          </a:bodyPr>
          <a:lstStyle/>
          <a:p>
            <a:r>
              <a:rPr lang="en-US" altLang="ko-KR" dirty="0"/>
              <a:t>request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881673"/>
            <a:ext cx="10561934" cy="5544468"/>
          </a:xfrm>
        </p:spPr>
        <p:txBody>
          <a:bodyPr/>
          <a:lstStyle/>
          <a:p>
            <a:r>
              <a:rPr lang="en-US" altLang="ko-KR" sz="2400" dirty="0"/>
              <a:t>request </a:t>
            </a:r>
            <a:r>
              <a:rPr lang="ko-KR" altLang="en-US" sz="2400" dirty="0"/>
              <a:t>객체의 </a:t>
            </a:r>
            <a:r>
              <a:rPr lang="ko-KR" altLang="en-US" sz="2400" dirty="0" err="1"/>
              <a:t>메소드들</a:t>
            </a:r>
            <a:r>
              <a:rPr lang="ko-KR" altLang="en-US" sz="2400" dirty="0"/>
              <a:t> 중 웹 브라우저</a:t>
            </a:r>
            <a:r>
              <a:rPr lang="en-US" altLang="ko-KR" sz="2400" dirty="0"/>
              <a:t>, </a:t>
            </a:r>
            <a:r>
              <a:rPr lang="ko-KR" altLang="en-US" sz="2400" dirty="0"/>
              <a:t>웹 서버 및 요청 헤더의 정보를 가져올 때 사용되는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9D1F1F5-D9BA-461B-8674-642CB94C354A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65540" name="AutoShape 4" descr="PIC5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5541" name="AutoShape 5" descr="PIC59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5542" name="AutoShape 6" descr="PIC59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5543" name="AutoShape 7" descr="PIC598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385888" y="267270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1385888" y="37697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1524001" y="182656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5714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58307"/>
              </p:ext>
            </p:extLst>
          </p:nvPr>
        </p:nvGraphicFramePr>
        <p:xfrm>
          <a:off x="1190922" y="2147272"/>
          <a:ext cx="10017646" cy="4267200"/>
        </p:xfrm>
        <a:graphic>
          <a:graphicData uri="http://schemas.openxmlformats.org/drawingml/2006/table">
            <a:tbl>
              <a:tblPr/>
              <a:tblGrid>
                <a:gridCol w="296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getProtocol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요청 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중인 프로토콜을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getServerName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요청 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서버의 도메인 이름을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getMethod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요청 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요청에 사용된 요청 방식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(GET, POST, PUT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getQueryString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요청 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요청에 사용된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getRequestURI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요청 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요청에 사용된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로부터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URI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getRemoteHost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정보를 요청한 웹 브라우저의 호스트 이름을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getRemoteAddr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정보를 요청한 웹 브라우저의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주소를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getServerPort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요청 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서버의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Port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번호를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getContextPath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JSP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페이지가 속한 웹 어플리케이션의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컨텍스트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경로를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 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getHeader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(name)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요청 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HTTP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 헤더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(header)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헤더이름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해당하는 속성값을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Enumeration </a:t>
                      </a:r>
                      <a:r>
                        <a:rPr kumimoji="1" lang="en-US" altLang="ko-K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getHeaderNames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서버로 요청 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HTTP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 헤더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(header)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있는 모든 헤더이름을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5710" name="Rectangle 174"/>
          <p:cNvSpPr>
            <a:spLocks noChangeArrowheads="1"/>
          </p:cNvSpPr>
          <p:nvPr/>
        </p:nvSpPr>
        <p:spPr bwMode="auto">
          <a:xfrm>
            <a:off x="1524001" y="4615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</p:spTree>
    <p:extLst>
      <p:ext uri="{BB962C8B-B14F-4D97-AF65-F5344CB8AC3E}">
        <p14:creationId xmlns:p14="http://schemas.microsoft.com/office/powerpoint/2010/main" val="370701073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4704"/>
            <a:ext cx="10363200" cy="5648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3098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공부할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폼 </a:t>
            </a:r>
            <a:r>
              <a:rPr lang="en-US" altLang="ko-KR" dirty="0" err="1"/>
              <a:t>태그를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사용자</a:t>
            </a:r>
            <a:r>
              <a:rPr lang="en-US" altLang="ko-KR" dirty="0"/>
              <a:t> </a:t>
            </a:r>
            <a:r>
              <a:rPr lang="en-US" altLang="ko-KR" dirty="0" err="1"/>
              <a:t>입력을</a:t>
            </a:r>
            <a:r>
              <a:rPr lang="en-US" altLang="ko-KR" dirty="0"/>
              <a:t> </a:t>
            </a:r>
            <a:r>
              <a:rPr lang="en-US" altLang="ko-KR" dirty="0" err="1"/>
              <a:t>받는</a:t>
            </a:r>
            <a:r>
              <a:rPr lang="en-US" altLang="ko-KR" dirty="0"/>
              <a:t> </a:t>
            </a:r>
            <a:r>
              <a:rPr lang="en-US" altLang="ko-KR" dirty="0" err="1"/>
              <a:t>방법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학습내용</a:t>
            </a:r>
          </a:p>
          <a:p>
            <a:pPr lvl="1" fontAlgn="base"/>
            <a:r>
              <a:rPr lang="ko-KR" altLang="en-US" dirty="0"/>
              <a:t>입력 폼 작성과 입력된 값 처리</a:t>
            </a:r>
            <a:endParaRPr lang="en-US" altLang="ko-KR" dirty="0"/>
          </a:p>
          <a:p>
            <a:pPr lvl="1" fontAlgn="base"/>
            <a:r>
              <a:rPr lang="ko-KR" altLang="en-US" dirty="0"/>
              <a:t>단일 값 입력 처리</a:t>
            </a:r>
            <a:endParaRPr lang="en-US" altLang="ko-KR" dirty="0"/>
          </a:p>
          <a:p>
            <a:pPr lvl="1" fontAlgn="base"/>
            <a:r>
              <a:rPr lang="ko-KR" altLang="en-US" dirty="0"/>
              <a:t>다중 선택 입력의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897A-9F4E-49A5-B108-BEF769563DF2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18993"/>
            <a:ext cx="6874148" cy="67390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95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061" y="1052736"/>
            <a:ext cx="11434715" cy="3336585"/>
          </a:xfrm>
        </p:spPr>
        <p:txBody>
          <a:bodyPr>
            <a:normAutofit/>
          </a:bodyPr>
          <a:lstStyle/>
          <a:p>
            <a:r>
              <a:rPr lang="ko-KR" altLang="en-US" dirty="0"/>
              <a:t>사용되는 폼 요소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err="1"/>
              <a:t>텍스트박스</a:t>
            </a:r>
            <a:r>
              <a:rPr lang="ko-KR" altLang="en-US" dirty="0"/>
              <a:t> </a:t>
            </a:r>
            <a:r>
              <a:rPr lang="en-US" altLang="ko-KR" dirty="0"/>
              <a:t>: text</a:t>
            </a:r>
          </a:p>
          <a:p>
            <a:pPr lvl="1"/>
            <a:r>
              <a:rPr lang="ko-KR" altLang="en-US" dirty="0"/>
              <a:t>체크박스</a:t>
            </a:r>
            <a:r>
              <a:rPr lang="en-US" altLang="ko-KR" dirty="0"/>
              <a:t> : checkbox</a:t>
            </a:r>
          </a:p>
          <a:p>
            <a:pPr lvl="1"/>
            <a:r>
              <a:rPr lang="ko-KR" altLang="en-US" dirty="0"/>
              <a:t>라디오 버튼 </a:t>
            </a:r>
            <a:r>
              <a:rPr lang="en-US" altLang="ko-KR" dirty="0"/>
              <a:t>: radio</a:t>
            </a:r>
          </a:p>
          <a:p>
            <a:pPr lvl="1"/>
            <a:r>
              <a:rPr lang="ko-KR" altLang="en-US" dirty="0"/>
              <a:t>리스트상자</a:t>
            </a:r>
            <a:r>
              <a:rPr lang="en-US" altLang="ko-KR" dirty="0"/>
              <a:t> : select</a:t>
            </a:r>
            <a:endParaRPr lang="ko-KR" altLang="en-US" dirty="0"/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32552"/>
              </p:ext>
            </p:extLst>
          </p:nvPr>
        </p:nvGraphicFramePr>
        <p:xfrm>
          <a:off x="560061" y="3573016"/>
          <a:ext cx="11495085" cy="2722564"/>
        </p:xfrm>
        <a:graphic>
          <a:graphicData uri="http://schemas.openxmlformats.org/drawingml/2006/table">
            <a:tbl>
              <a:tblPr/>
              <a:tblGrid>
                <a:gridCol w="281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7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9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getParameter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(name)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파라메터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변수 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변수값을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얻어내는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파라메터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변수 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해당하는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변수명이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없으면 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 리턴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getParameterValues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(name)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String[]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파라메터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변수 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 모든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변수값을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얻어내는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변수값은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배열로 리턴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checkbox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주로 사용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65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getParameterNames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Enumeration 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요청에 의해 넘어오는 모든 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파라미터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변수를 </a:t>
                      </a:r>
                      <a:r>
                        <a:rPr kumimoji="1" lang="en-US" altLang="ko-KR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java.util.Enumeration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타입으로 리턴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변수가 가진 객체들을 저장해야 하기 때문에 컬렉션인 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Enumeration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타입을 사용</a:t>
                      </a:r>
                      <a:endParaRPr kumimoji="1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데이터 얻기</a:t>
            </a:r>
          </a:p>
        </p:txBody>
      </p:sp>
    </p:spTree>
    <p:extLst>
      <p:ext uri="{BB962C8B-B14F-4D97-AF65-F5344CB8AC3E}">
        <p14:creationId xmlns:p14="http://schemas.microsoft.com/office/powerpoint/2010/main" val="25481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2633" y="825622"/>
            <a:ext cx="10561934" cy="561647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ko-KR" altLang="en-US" dirty="0"/>
              <a:t>웹 브라우저로 응답할 </a:t>
            </a:r>
            <a:r>
              <a:rPr lang="ko-KR" altLang="en-US" dirty="0">
                <a:solidFill>
                  <a:srgbClr val="0000FF"/>
                </a:solidFill>
              </a:rPr>
              <a:t>응답 정보</a:t>
            </a:r>
            <a:r>
              <a:rPr lang="ko-KR" altLang="en-US" dirty="0"/>
              <a:t>를 가지고 있음</a:t>
            </a:r>
            <a:endParaRPr lang="en-US" altLang="ko-KR" dirty="0"/>
          </a:p>
          <a:p>
            <a:pPr>
              <a:spcBef>
                <a:spcPts val="0"/>
              </a:spcBef>
            </a:pPr>
            <a:r>
              <a:rPr lang="ko-KR" altLang="en-US" dirty="0"/>
              <a:t>클래스 타입 </a:t>
            </a:r>
            <a:r>
              <a:rPr lang="en-US" altLang="ko-KR" dirty="0"/>
              <a:t>: </a:t>
            </a:r>
            <a:r>
              <a:rPr lang="en-US" altLang="ko-KR" dirty="0" err="1"/>
              <a:t>HttpServletResponse</a:t>
            </a:r>
            <a:endParaRPr lang="ko-KR" altLang="en-US" dirty="0"/>
          </a:p>
          <a:p>
            <a:pPr>
              <a:spcBef>
                <a:spcPts val="0"/>
              </a:spcBef>
            </a:pPr>
            <a:r>
              <a:rPr lang="ko-KR" altLang="en-US"/>
              <a:t>주요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응답 헤더 정보 설정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다른 페이지로 강제 이동시키기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쿠키 데이터 기록</a:t>
            </a:r>
            <a:endParaRPr lang="en-US" altLang="ko-KR" dirty="0"/>
          </a:p>
        </p:txBody>
      </p:sp>
      <p:sp>
        <p:nvSpPr>
          <p:cNvPr id="66564" name="AutoShape 4" descr="PIC5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6565" name="AutoShape 5" descr="PIC59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6566" name="AutoShape 6" descr="PIC59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6567" name="AutoShape 7" descr="PIC598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1385888" y="267270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1385888" y="37697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1524001" y="182656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6612" name="Rectangle 52"/>
          <p:cNvSpPr>
            <a:spLocks noChangeArrowheads="1"/>
          </p:cNvSpPr>
          <p:nvPr/>
        </p:nvSpPr>
        <p:spPr bwMode="auto">
          <a:xfrm>
            <a:off x="1524001" y="4615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graphicFrame>
        <p:nvGraphicFramePr>
          <p:cNvPr id="13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25422"/>
              </p:ext>
            </p:extLst>
          </p:nvPr>
        </p:nvGraphicFramePr>
        <p:xfrm>
          <a:off x="1220664" y="3681090"/>
          <a:ext cx="9750672" cy="3118376"/>
        </p:xfrm>
        <a:graphic>
          <a:graphicData uri="http://schemas.openxmlformats.org/drawingml/2006/table">
            <a:tbl>
              <a:tblPr/>
              <a:tblGrid>
                <a:gridCol w="363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주요 메소드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setHeader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(name, value)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헤더정보의 값을 수정하는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1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setContentType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(type)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브라우저의 요청의 결과로 보여질 페이지의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contentType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설정한다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sendRedirec</a:t>
                      </a: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주어진 페이지로 제어가 이동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addCookie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(Cookie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cookie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 데이터 기록</a:t>
                      </a:r>
                      <a:endParaRPr kumimoji="1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1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addHeader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 name, String value)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Response </a:t>
                      </a: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객체의 헤더 내용 기록</a:t>
                      </a:r>
                      <a:endParaRPr kumimoji="1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1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setStatus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status-code)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 response </a:t>
                      </a: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코드 설정</a:t>
                      </a:r>
                      <a:endParaRPr kumimoji="1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1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encodeURL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(String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세션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URL</a:t>
                      </a: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전송코드로 변화</a:t>
                      </a:r>
                      <a:endParaRPr kumimoji="1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11966490" cy="504056"/>
          </a:xfrm>
        </p:spPr>
        <p:txBody>
          <a:bodyPr/>
          <a:lstStyle/>
          <a:p>
            <a:r>
              <a:rPr lang="en-US" altLang="ko-KR" dirty="0"/>
              <a:t>2. response </a:t>
            </a:r>
            <a:r>
              <a:rPr lang="ko-KR" altLang="en-US" dirty="0" err="1"/>
              <a:t>내장객체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44907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8E018-5C56-408D-852B-F7D1D23A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out </a:t>
            </a:r>
            <a:r>
              <a:rPr lang="ko-KR" altLang="en-US"/>
              <a:t>내장객체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66A5B-B954-4F8A-8814-133B0E45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400"/>
              <a:t>JSP</a:t>
            </a:r>
            <a:r>
              <a:rPr lang="ko-KR" altLang="en-US" sz="2400"/>
              <a:t>페이지의 결과를 웹 브라우저에 전송해 주는 출력 스트림</a:t>
            </a:r>
            <a:endParaRPr lang="en-US" altLang="ko-KR" sz="240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/>
              <a:t>클래스 타입 </a:t>
            </a:r>
            <a:r>
              <a:rPr lang="en-US" altLang="ko-KR" sz="2400"/>
              <a:t>:</a:t>
            </a:r>
            <a:r>
              <a:rPr lang="ko-KR" altLang="en-US" sz="2400">
                <a:latin typeface="Times New Roman"/>
              </a:rPr>
              <a:t> </a:t>
            </a:r>
            <a:r>
              <a:rPr lang="en-US" altLang="ko-KR" sz="2400"/>
              <a:t>javax.servlet.jsp.JspWriter</a:t>
            </a:r>
            <a:endParaRPr lang="ko-KR" altLang="en-US" sz="240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/>
              <a:t>웹 브라우저로 보내는 정보는 </a:t>
            </a:r>
            <a:r>
              <a:rPr lang="en-US" altLang="ko-KR" sz="2400"/>
              <a:t>out</a:t>
            </a:r>
            <a:r>
              <a:rPr lang="ko-KR" altLang="en-US" sz="2400"/>
              <a:t>객체로 통해서 전송</a:t>
            </a:r>
            <a:endParaRPr lang="en-US" altLang="ko-KR" sz="24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/>
              <a:t>모든 정보는 스크립트요소 뿐만 아니라 비 스크립트요소인 </a:t>
            </a:r>
            <a:r>
              <a:rPr lang="en-US" altLang="ko-KR" sz="2000"/>
              <a:t>HTML, </a:t>
            </a:r>
            <a:r>
              <a:rPr lang="ko-KR" altLang="en-US" sz="2000"/>
              <a:t>일반 텍스트도 모두 포함된다</a:t>
            </a:r>
            <a:r>
              <a:rPr lang="en-US" altLang="ko-KR" sz="200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/>
              <a:t>스크립트릿 내에 표현식</a:t>
            </a:r>
            <a:r>
              <a:rPr lang="en-US" altLang="ko-KR" sz="2400"/>
              <a:t>&lt;%=   %&gt;</a:t>
            </a:r>
            <a:r>
              <a:rPr lang="ko-KR" altLang="en-US" sz="2400"/>
              <a:t> 사용 불가</a:t>
            </a:r>
            <a:endParaRPr lang="en-US" altLang="ko-KR" sz="24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/>
              <a:t>JSP</a:t>
            </a:r>
            <a:r>
              <a:rPr lang="ko-KR" altLang="en-US" sz="2000"/>
              <a:t>에서는 </a:t>
            </a:r>
            <a:r>
              <a:rPr lang="en-US" altLang="ko-KR" sz="2000"/>
              <a:t>out.println()</a:t>
            </a:r>
            <a:r>
              <a:rPr lang="ko-KR" altLang="en-US" sz="2000"/>
              <a:t> 사용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84D8F-DED2-4F39-BC87-066DC1866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5" name="Group 116">
            <a:extLst>
              <a:ext uri="{FF2B5EF4-FFF2-40B4-BE49-F238E27FC236}">
                <a16:creationId xmlns:a16="http://schemas.microsoft.com/office/drawing/2014/main" id="{18AC1204-3CE4-4D22-BD27-434B6ED4E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63101"/>
              </p:ext>
            </p:extLst>
          </p:nvPr>
        </p:nvGraphicFramePr>
        <p:xfrm>
          <a:off x="1775520" y="4005064"/>
          <a:ext cx="7272808" cy="2505604"/>
        </p:xfrm>
        <a:graphic>
          <a:graphicData uri="http://schemas.openxmlformats.org/drawingml/2006/table">
            <a:tbl>
              <a:tblPr/>
              <a:tblGrid>
                <a:gridCol w="223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주요 메서드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(content)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출력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println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(content)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출력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getBufferSize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버퍼 크기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ClearBuffer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버퍼 내용 전송하지 않고 비움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close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버퍼 내용을 브라우저에 전송하고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스트림을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닫아줌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flush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버퍼 내용을 브라우저에 전송하고 비움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getRemaining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버퍼 크기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8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42257" y="908299"/>
            <a:ext cx="10849966" cy="21196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웹 브라우저의 요청 시</a:t>
            </a:r>
            <a:r>
              <a:rPr lang="en-US" altLang="ko-KR" dirty="0"/>
              <a:t>, </a:t>
            </a:r>
            <a:r>
              <a:rPr lang="ko-KR" altLang="en-US" dirty="0"/>
              <a:t>요청한 웹 브라우저에 관한 정보를 저장하고 관리하는 </a:t>
            </a:r>
            <a:r>
              <a:rPr lang="ko-KR" altLang="en-US"/>
              <a:t>내장 객체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클래스 타입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javax.servlet.http.HttpSession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웹 </a:t>
            </a:r>
            <a:r>
              <a:rPr lang="ko-KR" altLang="en-US" dirty="0"/>
              <a:t>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당 </a:t>
            </a:r>
            <a:r>
              <a:rPr lang="en-US" altLang="ko-KR" dirty="0"/>
              <a:t>1</a:t>
            </a:r>
            <a:r>
              <a:rPr lang="ko-KR" altLang="en-US" dirty="0"/>
              <a:t>개가 할당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주로 </a:t>
            </a:r>
            <a:r>
              <a:rPr lang="ko-KR" altLang="en-US" b="1" dirty="0">
                <a:solidFill>
                  <a:srgbClr val="0000FF"/>
                </a:solidFill>
              </a:rPr>
              <a:t>사용자 인증에 관련된 작업</a:t>
            </a:r>
            <a:r>
              <a:rPr lang="ko-KR" altLang="en-US" dirty="0"/>
              <a:t>을 수행할 때 사용</a:t>
            </a:r>
            <a:r>
              <a:rPr lang="en-US" altLang="ko-KR" dirty="0"/>
              <a:t> </a:t>
            </a:r>
          </a:p>
        </p:txBody>
      </p:sp>
      <p:sp>
        <p:nvSpPr>
          <p:cNvPr id="70660" name="AutoShape 4" descr="PIC5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70661" name="AutoShape 5" descr="PIC59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70662" name="AutoShape 6" descr="PIC59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1385888" y="267270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1385888" y="37697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1524001" y="182656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524001" y="4615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1524001" y="274096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graphicFrame>
        <p:nvGraphicFramePr>
          <p:cNvPr id="15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3509"/>
              </p:ext>
            </p:extLst>
          </p:nvPr>
        </p:nvGraphicFramePr>
        <p:xfrm>
          <a:off x="1708732" y="3096211"/>
          <a:ext cx="8207375" cy="310896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주요 메서드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getId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웹 브라우저에 대한 고유한 세션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long </a:t>
                      </a: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getCreationTime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세션이 생성된 시간을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long </a:t>
                      </a: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getLastAccessedTime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브라우저의 요청이 시도된 마지막 접근시간을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 </a:t>
                      </a: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etMaxInactiveInterval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(time)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세션을 유지할 시간을 초단위로 설정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getMaxInactiveInterval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기본값은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분으로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setMaxInactiveInterval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(time)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지정된 값을 리턴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isNew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웹 브라우저가 새로 불려진 즉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 생성된 세션의 경우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리턴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 </a:t>
                      </a:r>
                      <a:r>
                        <a:rPr kumimoji="1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invalidate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정보의 유지로 사용 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설정된 세션의 속성 값을 모두 제거한다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주로 세션을 무효화시킬 때 사용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session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166001076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564805" y="836713"/>
            <a:ext cx="11157640" cy="561647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웹 어플리케이션의 설정 정보를 가진 객체</a:t>
            </a:r>
            <a:endParaRPr lang="en-US" altLang="ko-KR" sz="2400" dirty="0"/>
          </a:p>
          <a:p>
            <a:r>
              <a:rPr lang="ko-KR" altLang="en-US" sz="2400" dirty="0"/>
              <a:t>클래스 타입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javax.servlet.ServletContext</a:t>
            </a:r>
            <a:endParaRPr lang="ko-KR" altLang="en-US" sz="2400" dirty="0"/>
          </a:p>
          <a:p>
            <a:r>
              <a:rPr lang="ko-KR" altLang="en-US" sz="2400"/>
              <a:t>특정 </a:t>
            </a:r>
            <a:r>
              <a:rPr lang="ko-KR" altLang="en-US" sz="2400" dirty="0"/>
              <a:t>웹어플리케이션에 포함된 모든 </a:t>
            </a:r>
            <a:r>
              <a:rPr lang="en-US" altLang="ko-KR" sz="2400" dirty="0"/>
              <a:t>JSP</a:t>
            </a:r>
            <a:r>
              <a:rPr lang="ko-KR" altLang="en-US" sz="2400" dirty="0"/>
              <a:t>페이지는 하나의 </a:t>
            </a:r>
            <a:r>
              <a:rPr lang="en-US" altLang="ko-KR" sz="2400" dirty="0"/>
              <a:t>application</a:t>
            </a:r>
            <a:r>
              <a:rPr lang="ko-KR" altLang="en-US" sz="2400" dirty="0"/>
              <a:t>객체 공유 </a:t>
            </a:r>
            <a:r>
              <a:rPr lang="en-US" altLang="ko-KR" sz="2400" dirty="0"/>
              <a:t>– </a:t>
            </a:r>
            <a:r>
              <a:rPr lang="ko-KR" altLang="en-US" sz="2400" dirty="0"/>
              <a:t>공유 변수로 사용됨</a:t>
            </a:r>
            <a:endParaRPr lang="en-US" altLang="ko-KR" sz="2400" dirty="0"/>
          </a:p>
          <a:p>
            <a:r>
              <a:rPr lang="ko-KR" altLang="en-US" sz="2400" dirty="0"/>
              <a:t>웹 어플리케이션당 </a:t>
            </a:r>
            <a:r>
              <a:rPr lang="en-US" altLang="ko-KR" sz="2400" dirty="0"/>
              <a:t>1</a:t>
            </a:r>
            <a:r>
              <a:rPr lang="ko-KR" altLang="en-US" sz="2400" dirty="0"/>
              <a:t>개의 </a:t>
            </a:r>
            <a:r>
              <a:rPr lang="en-US" altLang="ko-KR" sz="2400" dirty="0"/>
              <a:t>application</a:t>
            </a:r>
            <a:r>
              <a:rPr lang="ko-KR" altLang="en-US" sz="2400" dirty="0"/>
              <a:t>객체가 생성</a:t>
            </a:r>
            <a:endParaRPr lang="en-US" altLang="ko-KR" sz="2400" dirty="0"/>
          </a:p>
          <a:p>
            <a:r>
              <a:rPr lang="ko-KR" altLang="en-US" sz="2400" dirty="0"/>
              <a:t>웹 어플리케이션이 실행되는 </a:t>
            </a:r>
            <a:r>
              <a:rPr lang="ko-KR" altLang="en-US" sz="2400" b="1" dirty="0">
                <a:solidFill>
                  <a:srgbClr val="0000FF"/>
                </a:solidFill>
              </a:rPr>
              <a:t>서버 설정 정보 및 자원에 대한 정보</a:t>
            </a:r>
            <a:r>
              <a:rPr lang="ko-KR" altLang="en-US" sz="2400" dirty="0"/>
              <a:t>를 얻어내거나 어플리케이션이 실행되고 있는 동안에 발생할 수 있는 </a:t>
            </a:r>
            <a:r>
              <a:rPr lang="ko-KR" altLang="en-US" sz="2400" b="1" dirty="0">
                <a:solidFill>
                  <a:srgbClr val="0000FF"/>
                </a:solidFill>
              </a:rPr>
              <a:t>이벤트 로그 정보와 관련된 기능</a:t>
            </a:r>
            <a:r>
              <a:rPr lang="ko-KR" altLang="en-US" sz="2400" dirty="0"/>
              <a:t>들을 제공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</p:txBody>
      </p:sp>
      <p:sp>
        <p:nvSpPr>
          <p:cNvPr id="72708" name="AutoShape 4" descr="PIC5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72709" name="AutoShape 5" descr="PIC59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72710" name="AutoShape 6" descr="PIC59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72711" name="AutoShape 7" descr="PIC598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1385888" y="267270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524001" y="182656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524001" y="274096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1524001" y="228376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46" name="Rectangle 42"/>
          <p:cNvSpPr>
            <a:spLocks noChangeArrowheads="1"/>
          </p:cNvSpPr>
          <p:nvPr/>
        </p:nvSpPr>
        <p:spPr bwMode="auto">
          <a:xfrm>
            <a:off x="1524001" y="41587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application </a:t>
            </a:r>
            <a:r>
              <a:rPr lang="ko-KR" altLang="en-US" dirty="0"/>
              <a:t>객체</a:t>
            </a:r>
          </a:p>
        </p:txBody>
      </p:sp>
      <p:graphicFrame>
        <p:nvGraphicFramePr>
          <p:cNvPr id="14" name="Group 78">
            <a:extLst>
              <a:ext uri="{FF2B5EF4-FFF2-40B4-BE49-F238E27FC236}">
                <a16:creationId xmlns:a16="http://schemas.microsoft.com/office/drawing/2014/main" id="{7E8F32FC-F5E7-49A0-BF90-7871E323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70333"/>
              </p:ext>
            </p:extLst>
          </p:nvPr>
        </p:nvGraphicFramePr>
        <p:xfrm>
          <a:off x="2279576" y="4389931"/>
          <a:ext cx="7632848" cy="2077720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주요 메소드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getServerInfo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컨테이너의 이름과 버전을 리턴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getMimeType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파일의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MIME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타입을 리턴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getRealPath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(path)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경로를 웹 어플리케이션 시스템상의 경로로 변경하여 리턴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(message)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 파일에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message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기록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302676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73569"/>
              </p:ext>
            </p:extLst>
          </p:nvPr>
        </p:nvGraphicFramePr>
        <p:xfrm>
          <a:off x="501799" y="2705142"/>
          <a:ext cx="11433177" cy="307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19">
                  <a:extLst>
                    <a:ext uri="{9D8B030D-6E8A-4147-A177-3AD203B41FA5}">
                      <a16:colId xmlns:a16="http://schemas.microsoft.com/office/drawing/2014/main" val="207196172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4737741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8617405"/>
                    </a:ext>
                  </a:extLst>
                </a:gridCol>
                <a:gridCol w="1297335">
                  <a:extLst>
                    <a:ext uri="{9D8B030D-6E8A-4147-A177-3AD203B41FA5}">
                      <a16:colId xmlns:a16="http://schemas.microsoft.com/office/drawing/2014/main" val="1625049382"/>
                    </a:ext>
                  </a:extLst>
                </a:gridCol>
                <a:gridCol w="1897387">
                  <a:extLst>
                    <a:ext uri="{9D8B030D-6E8A-4147-A177-3AD203B41FA5}">
                      <a16:colId xmlns:a16="http://schemas.microsoft.com/office/drawing/2014/main" val="96139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스코프의</a:t>
                      </a:r>
                      <a:r>
                        <a:rPr lang="ko-KR" altLang="en-US" dirty="0"/>
                        <a:t> 종류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유효 범위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 </a:t>
                      </a:r>
                      <a:r>
                        <a:rPr lang="ko-KR" altLang="en-US" dirty="0"/>
                        <a:t>내장 객체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활용 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68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</a:rPr>
                        <a:t>page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0" dirty="0"/>
                        <a:t>scope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pageContext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객체를 통해 접근할 수 있는 영역이다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요청된 </a:t>
                      </a:r>
                      <a:r>
                        <a:rPr lang="en-US" altLang="ko-KR" dirty="0"/>
                        <a:t>page </a:t>
                      </a:r>
                      <a:r>
                        <a:rPr lang="ko-KR" altLang="en-US" dirty="0"/>
                        <a:t>내부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페이지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pageContext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JSP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페이지의 지역변수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0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</a:rPr>
                        <a:t>request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0" dirty="0"/>
                        <a:t>scope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브라우저의 한번의 요청에 단지 한 개의 페이지만 요청될 수 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같은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request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영역이면 두 개의 페이지가 같은 요청을 공유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(forward)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요청부터 응답까지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한페이지만</a:t>
                      </a:r>
                      <a:r>
                        <a:rPr lang="ko-KR" altLang="en-US" dirty="0"/>
                        <a:t> 넘겨받음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forward</a:t>
                      </a:r>
                      <a:r>
                        <a:rPr lang="ko-KR" altLang="en-US" dirty="0"/>
                        <a:t>를 통해 데이터 전달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62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</a:rPr>
                        <a:t>session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0" dirty="0"/>
                        <a:t>scope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세션이 유지되고 있는 동안 관련된 </a:t>
                      </a:r>
                      <a:r>
                        <a:rPr lang="en-US" altLang="ko-KR" dirty="0"/>
                        <a:t>JSP </a:t>
                      </a:r>
                      <a:r>
                        <a:rPr lang="ko-KR" altLang="en-US" dirty="0"/>
                        <a:t>페이지들이 속성에 접근할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같은 웹 브라우저 내에서는 요청되는 페이지들은 같은 객체 공유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해당 웹브라우저의 종료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설정 한 시간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웹 브라우저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별로 정보 저장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68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</a:rPr>
                        <a:t>application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en-US" altLang="ko-KR" sz="1600" b="0" baseline="0" dirty="0"/>
                        <a:t>scope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애플리케이션이 실행되고 있는 동안 모든 </a:t>
                      </a:r>
                      <a:r>
                        <a:rPr lang="en-US" altLang="ko-KR" dirty="0"/>
                        <a:t>JSP </a:t>
                      </a:r>
                      <a:r>
                        <a:rPr lang="ko-KR" altLang="en-US" dirty="0"/>
                        <a:t>페이지가 속성에 접근할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애플리케이션의 종료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접속자</a:t>
                      </a:r>
                      <a:r>
                        <a:rPr lang="ko-KR" altLang="en-US" dirty="0"/>
                        <a:t> 수 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19665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32104" y="1211294"/>
            <a:ext cx="453650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page &lt; request &lt; session &lt; application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86011" y="899387"/>
            <a:ext cx="11405989" cy="5786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2400"/>
              <a:t> 내장 </a:t>
            </a:r>
            <a:r>
              <a:rPr kumimoji="0" lang="ko-KR" altLang="en-US" sz="2400" dirty="0"/>
              <a:t>객체의 유효 범위</a:t>
            </a:r>
            <a:endParaRPr kumimoji="0" lang="en-US" altLang="ko-KR" sz="2400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2400"/>
              <a:t> 스코프 </a:t>
            </a:r>
            <a:r>
              <a:rPr kumimoji="0" lang="ko-KR" altLang="en-US" sz="2400" dirty="0"/>
              <a:t>필요한 이유</a:t>
            </a:r>
            <a:endParaRPr kumimoji="0" lang="en-US" altLang="ko-KR" sz="2400" dirty="0"/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en-US" altLang="ko-KR" sz="2000"/>
              <a:t> </a:t>
            </a:r>
            <a:r>
              <a:rPr kumimoji="0" lang="en-US" altLang="ko-KR" sz="2000" b="1">
                <a:solidFill>
                  <a:srgbClr val="FF0000"/>
                </a:solidFill>
              </a:rPr>
              <a:t>HTTP </a:t>
            </a:r>
            <a:r>
              <a:rPr kumimoji="0" lang="ko-KR" altLang="en-US" sz="2000" b="1" dirty="0">
                <a:solidFill>
                  <a:srgbClr val="FF0000"/>
                </a:solidFill>
              </a:rPr>
              <a:t>프로토콜의 상태정보를 유지할 수 없음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(stateless, connectionless)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ko-KR" altLang="en-US" sz="2000"/>
              <a:t> 웹 </a:t>
            </a:r>
            <a:r>
              <a:rPr kumimoji="0" lang="ko-KR" altLang="en-US" sz="2000" dirty="0"/>
              <a:t>상에서 상태정보를 유지하기 위한 방법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 </a:t>
            </a:r>
            <a:r>
              <a:rPr lang="ko-KR" altLang="en-US"/>
              <a:t>내장객체의 </a:t>
            </a:r>
            <a:r>
              <a:rPr lang="ko-KR" altLang="en-US" dirty="0" err="1"/>
              <a:t>유효범위</a:t>
            </a:r>
            <a:r>
              <a:rPr lang="en-US" altLang="ko-KR" dirty="0"/>
              <a:t>(scope)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4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웹 서버와 웹클라이언트 </a:t>
            </a:r>
            <a:r>
              <a:rPr lang="ko-KR" altLang="en-US" sz="2400"/>
              <a:t>간에 통신</a:t>
            </a:r>
            <a:r>
              <a:rPr lang="en-US" altLang="ko-KR" sz="2400"/>
              <a:t>(</a:t>
            </a:r>
            <a:r>
              <a:rPr lang="ko-KR" altLang="en-US" sz="2400"/>
              <a:t>요청</a:t>
            </a:r>
            <a:r>
              <a:rPr lang="en-US" altLang="ko-KR" sz="2400"/>
              <a:t>, </a:t>
            </a:r>
            <a:r>
              <a:rPr lang="ko-KR" altLang="en-US" sz="2400"/>
              <a:t>응답</a:t>
            </a:r>
            <a:r>
              <a:rPr lang="en-US" altLang="ko-KR" sz="2400"/>
              <a:t>)</a:t>
            </a:r>
            <a:r>
              <a:rPr lang="ko-KR" altLang="en-US" sz="2400"/>
              <a:t>하기 </a:t>
            </a:r>
            <a:r>
              <a:rPr lang="ko-KR" altLang="en-US" sz="2400" dirty="0"/>
              <a:t>위한 규약</a:t>
            </a:r>
            <a:r>
              <a:rPr lang="en-US" altLang="ko-KR" sz="2400" dirty="0"/>
              <a:t>(</a:t>
            </a:r>
            <a:r>
              <a:rPr lang="ko-KR" altLang="en-US" sz="2400" dirty="0"/>
              <a:t>프로토콜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TCP/IP 4</a:t>
            </a:r>
            <a:r>
              <a:rPr lang="ko-KR" altLang="en-US" sz="2400" dirty="0"/>
              <a:t>계층에서 </a:t>
            </a:r>
            <a:r>
              <a:rPr lang="ko-KR" altLang="en-US" sz="2400" dirty="0" err="1"/>
              <a:t>응용계층</a:t>
            </a:r>
            <a:r>
              <a:rPr lang="en-US" altLang="ko-KR" sz="2400" dirty="0"/>
              <a:t>(Application Layer)</a:t>
            </a:r>
            <a:r>
              <a:rPr lang="ko-KR" altLang="en-US" sz="2400" dirty="0"/>
              <a:t>에 해당</a:t>
            </a:r>
            <a:endParaRPr lang="en-US" altLang="ko-KR" sz="2400" dirty="0"/>
          </a:p>
          <a:p>
            <a:r>
              <a:rPr lang="ko-KR" altLang="en-US" sz="2400" dirty="0"/>
              <a:t>웹 클라이언트는 </a:t>
            </a:r>
            <a:r>
              <a:rPr lang="en-US" altLang="ko-KR" sz="2400" dirty="0"/>
              <a:t>HTTP</a:t>
            </a:r>
            <a:r>
              <a:rPr lang="ko-KR" altLang="en-US" sz="2400" dirty="0"/>
              <a:t>에 맞게 요청</a:t>
            </a:r>
            <a:r>
              <a:rPr lang="en-US" altLang="ko-KR" sz="2400" dirty="0"/>
              <a:t>(</a:t>
            </a:r>
            <a:r>
              <a:rPr lang="en-US" altLang="ko-KR" sz="2400" b="1" dirty="0"/>
              <a:t>request</a:t>
            </a:r>
            <a:r>
              <a:rPr lang="en-US" altLang="ko-KR" sz="2400" dirty="0"/>
              <a:t>)</a:t>
            </a:r>
            <a:r>
              <a:rPr lang="ko-KR" altLang="en-US" sz="2400" dirty="0"/>
              <a:t>를 웹 서버에 전송하고</a:t>
            </a:r>
            <a:r>
              <a:rPr lang="en-US" altLang="ko-KR" sz="2400" dirty="0"/>
              <a:t>, </a:t>
            </a:r>
            <a:r>
              <a:rPr lang="ko-KR" altLang="en-US" sz="2400" dirty="0"/>
              <a:t>웹 서버는 응답</a:t>
            </a:r>
            <a:r>
              <a:rPr lang="en-US" altLang="ko-KR" sz="2400" dirty="0"/>
              <a:t>(</a:t>
            </a:r>
            <a:r>
              <a:rPr lang="en-US" altLang="ko-KR" sz="2400" b="1" dirty="0"/>
              <a:t>response</a:t>
            </a:r>
            <a:r>
              <a:rPr lang="en-US" altLang="ko-KR" sz="2400" dirty="0"/>
              <a:t>)</a:t>
            </a:r>
            <a:r>
              <a:rPr lang="ko-KR" altLang="en-US" sz="2400" dirty="0"/>
              <a:t>을 </a:t>
            </a:r>
            <a:r>
              <a:rPr lang="en-US" altLang="ko-KR" sz="2400" dirty="0"/>
              <a:t>HTTP</a:t>
            </a:r>
            <a:r>
              <a:rPr lang="ko-KR" altLang="en-US" sz="2400" dirty="0"/>
              <a:t>에 맞게 웹 클라이언트로 전송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16044" y="3573017"/>
            <a:ext cx="1742046" cy="1070517"/>
          </a:xfrm>
          <a:prstGeom prst="roundRect">
            <a:avLst/>
          </a:prstGeom>
          <a:noFill/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lt"/>
              </a:rPr>
              <a:t>웹</a:t>
            </a:r>
            <a:endParaRPr lang="en-US" altLang="ko-KR" sz="20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lt"/>
              </a:rPr>
              <a:t>브라우저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456040" y="3573016"/>
            <a:ext cx="1742046" cy="1070517"/>
          </a:xfrm>
          <a:prstGeom prst="roundRect">
            <a:avLst/>
          </a:prstGeom>
          <a:noFill/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lt"/>
              </a:rPr>
              <a:t>웹</a:t>
            </a:r>
            <a:endParaRPr lang="en-US" altLang="ko-KR" sz="20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lt"/>
              </a:rPr>
              <a:t>서버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674998" y="3907773"/>
            <a:ext cx="2781042" cy="2414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3646042" y="4335475"/>
            <a:ext cx="2690476" cy="3198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280168" y="3502005"/>
            <a:ext cx="15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요청</a:t>
            </a:r>
            <a:r>
              <a:rPr lang="en-US" altLang="ko-KR" sz="1800" b="1" dirty="0">
                <a:latin typeface="+mn-ea"/>
                <a:ea typeface="+mn-ea"/>
              </a:rPr>
              <a:t>(request)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222936" y="4458867"/>
            <a:ext cx="1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응답</a:t>
            </a:r>
            <a:r>
              <a:rPr lang="en-US" altLang="ko-KR" sz="1800" b="1" dirty="0">
                <a:latin typeface="+mn-ea"/>
                <a:ea typeface="+mn-ea"/>
              </a:rPr>
              <a:t>(response)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451047" y="3889903"/>
            <a:ext cx="105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HTTP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 HTTP </a:t>
            </a:r>
            <a:r>
              <a:rPr lang="ko-KR" altLang="en-US" dirty="0"/>
              <a:t>동작 방식</a:t>
            </a:r>
          </a:p>
        </p:txBody>
      </p:sp>
    </p:spTree>
    <p:extLst>
      <p:ext uri="{BB962C8B-B14F-4D97-AF65-F5344CB8AC3E}">
        <p14:creationId xmlns:p14="http://schemas.microsoft.com/office/powerpoint/2010/main" val="228979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환경에 가장 적합한 통신 구조</a:t>
            </a:r>
            <a:endParaRPr lang="en-US" altLang="ko-KR" dirty="0"/>
          </a:p>
          <a:p>
            <a:pPr lvl="1"/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2"/>
            <a:r>
              <a:rPr lang="en-US" altLang="ko-KR" dirty="0"/>
              <a:t>HTTP</a:t>
            </a:r>
            <a:r>
              <a:rPr lang="ko-KR" altLang="en-US" dirty="0"/>
              <a:t>는 클라이언트가 서버에 접속한 후 요청 메시지를 보내면</a:t>
            </a:r>
            <a:r>
              <a:rPr lang="en-US" altLang="ko-KR" dirty="0"/>
              <a:t>, </a:t>
            </a:r>
            <a:r>
              <a:rPr lang="ko-KR" altLang="en-US" dirty="0"/>
              <a:t>서버는 요청메세지를 근거로 서비스를 처리한 다음 결과인 응답메세지를 클라이언트에 보냄으로써 통신한다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 err="1">
                <a:solidFill>
                  <a:srgbClr val="0000FF"/>
                </a:solidFill>
              </a:rPr>
              <a:t>무연결</a:t>
            </a:r>
            <a:r>
              <a:rPr lang="en-US" altLang="ko-KR" dirty="0"/>
              <a:t>(Connectionless)</a:t>
            </a:r>
          </a:p>
          <a:p>
            <a:pPr lvl="2"/>
            <a:r>
              <a:rPr lang="en-US" altLang="ko-KR" dirty="0"/>
              <a:t>HTTP</a:t>
            </a:r>
            <a:r>
              <a:rPr lang="ko-KR" altLang="en-US" dirty="0"/>
              <a:t>는 클라이언트로부터 요청이 들어와 서버가 응답하면 클라이언트와 서버의 연결을 끊고 클라이언트가 새로 요청하면 또 다른 연결을 맺는다</a:t>
            </a:r>
            <a:r>
              <a:rPr lang="en-US" altLang="ko-KR" dirty="0"/>
              <a:t>. </a:t>
            </a:r>
            <a:r>
              <a:rPr lang="ko-KR" altLang="en-US" dirty="0"/>
              <a:t>이때 연결은 이전과 아무 상관이 없는 새로운 연결이다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 err="1">
                <a:solidFill>
                  <a:srgbClr val="0000FF"/>
                </a:solidFill>
              </a:rPr>
              <a:t>무상태</a:t>
            </a:r>
            <a:r>
              <a:rPr lang="en-US" altLang="ko-KR" dirty="0"/>
              <a:t>(Stateless)</a:t>
            </a:r>
          </a:p>
          <a:p>
            <a:pPr lvl="2"/>
            <a:r>
              <a:rPr lang="ko-KR" altLang="en-US" dirty="0"/>
              <a:t>하나의 요청을 독립적 트랜잭션으로 취급하기 때문에 이전 연결에서 했던 작업내용을 다음 요청에서 사용할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요청 마다 다른 연결로 인식되어 요청들 간 정보를 공유할 수 없는 상태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/>
              <a:t>상태 정보가 유지되지 않는 특성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이는 인터넷 상에서 서버의 오버헤드를 줄일 수 있는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 HTTP </a:t>
            </a:r>
            <a:r>
              <a:rPr lang="ko-KR" altLang="en-US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3926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31986"/>
              </p:ext>
            </p:extLst>
          </p:nvPr>
        </p:nvGraphicFramePr>
        <p:xfrm>
          <a:off x="1109964" y="1057835"/>
          <a:ext cx="10242619" cy="5133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처리방식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웹서버에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데이터를 요청할 때 사용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가장 단순한 요청으로 서버에 빠른 속도로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서버로 전달되는 정보는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URI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뒤에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기호와 함께 전달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(Query 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전달되는 문자열의 크기에 제한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POST</a:t>
                      </a:r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웹서버에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데이터를 전달하기 위해 사용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데이터는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HTTP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요청 정보의 </a:t>
                      </a:r>
                      <a:r>
                        <a:rPr lang="ko-KR" altLang="en-US" sz="16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엔티티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바디에 포함되어 전달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데이터의 크기에 제한이 없고 화면에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노출되지 않음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GET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보다 처리 속도 늦음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맑은 고딕" pitchFamily="50" charset="-127"/>
                          <a:ea typeface="맑은 고딕" pitchFamily="50" charset="-127"/>
                        </a:rPr>
                        <a:t>PUT</a:t>
                      </a:r>
                      <a:endParaRPr lang="ko-KR" altLang="en-US" sz="1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파일 업로드를 할 때 이용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서버의 리소스 수정에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맑은 고딕" pitchFamily="50" charset="-127"/>
                          <a:ea typeface="맑은 고딕" pitchFamily="50" charset="-127"/>
                        </a:rPr>
                        <a:t>DELETE</a:t>
                      </a:r>
                      <a:endParaRPr lang="ko-KR" altLang="en-US" sz="1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서버 리소스 삭제 작업 요청에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맑은 고딕" pitchFamily="50" charset="-127"/>
                          <a:ea typeface="맑은 고딕" pitchFamily="50" charset="-127"/>
                        </a:rPr>
                        <a:t>OPTIONS</a:t>
                      </a:r>
                      <a:endParaRPr lang="ko-KR" altLang="en-US" sz="1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요청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URI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에 대해 허용되는 통신 옵션을 알고자 할 때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37153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endParaRPr lang="ko-KR" altLang="en-US" sz="1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GET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과 같으나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요청정보의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몸체없이 헤더 정보만 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64061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맑은 고딕" pitchFamily="50" charset="-127"/>
                          <a:ea typeface="맑은 고딕" pitchFamily="50" charset="-127"/>
                        </a:rPr>
                        <a:t>TRACE</a:t>
                      </a:r>
                      <a:endParaRPr lang="ko-KR" altLang="en-US" sz="1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요청정보가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웹서버에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도달하기까지의 경로 기록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서버상태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확인을 위한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233292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ko-KR" altLang="en-US" sz="1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프락시에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사용하기 위해 예약된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메소드로서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프락시가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동적으로 접속할 수 있게 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4201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 HTTP </a:t>
            </a:r>
            <a:r>
              <a:rPr lang="ko-KR" altLang="en-US" dirty="0"/>
              <a:t>요청 방식</a:t>
            </a:r>
          </a:p>
        </p:txBody>
      </p:sp>
    </p:spTree>
    <p:extLst>
      <p:ext uri="{BB962C8B-B14F-4D97-AF65-F5344CB8AC3E}">
        <p14:creationId xmlns:p14="http://schemas.microsoft.com/office/powerpoint/2010/main" val="30983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4.1 </a:t>
            </a:r>
            <a:r>
              <a:rPr lang="ko-KR" altLang="en-US" dirty="0"/>
              <a:t>입력 폼 작성과 입력된 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입력 폼 작성</a:t>
            </a:r>
            <a:endParaRPr lang="en-US" altLang="ko-KR" dirty="0"/>
          </a:p>
          <a:p>
            <a:pPr lvl="1" fontAlgn="base"/>
            <a:r>
              <a:rPr lang="ko-KR" altLang="en-US" dirty="0"/>
              <a:t>웹에서 사용자 입력을 받으려면 </a:t>
            </a:r>
            <a:r>
              <a:rPr lang="en-US" altLang="ko-KR" b="1" dirty="0"/>
              <a:t>&lt;form&gt; </a:t>
            </a:r>
            <a:r>
              <a:rPr lang="ko-KR" altLang="en-US" dirty="0"/>
              <a:t>태그로 만든 입력 폼을 이용</a:t>
            </a:r>
            <a:endParaRPr lang="en-US" altLang="ko-KR" dirty="0"/>
          </a:p>
          <a:p>
            <a:pPr lvl="1" fontAlgn="base"/>
            <a:endParaRPr lang="en-US" altLang="ko-KR" dirty="0">
              <a:latin typeface="+mj-ea"/>
              <a:ea typeface="+mj-ea"/>
            </a:endParaRPr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b="1" dirty="0"/>
              <a:t>action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  <a:p>
            <a:pPr lvl="2" fontAlgn="base"/>
            <a:r>
              <a:rPr lang="ko-KR" altLang="en-US" dirty="0"/>
              <a:t>이 폼에 입력된 값들을 </a:t>
            </a:r>
            <a:r>
              <a:rPr lang="ko-KR" altLang="en-US"/>
              <a:t>전달할 경로와 파일명</a:t>
            </a:r>
            <a:endParaRPr lang="en-US" altLang="ko-KR" dirty="0"/>
          </a:p>
          <a:p>
            <a:pPr lvl="2" fontAlgn="base"/>
            <a:r>
              <a:rPr lang="ko-KR" altLang="en-US" dirty="0"/>
              <a:t>입력 폼이 담긴 </a:t>
            </a:r>
            <a:r>
              <a:rPr lang="en-US" altLang="ko-KR" dirty="0"/>
              <a:t>HTML </a:t>
            </a:r>
            <a:r>
              <a:rPr lang="ko-KR" altLang="en-US" dirty="0"/>
              <a:t>파일과 입력된 값들을 처리할 </a:t>
            </a:r>
            <a:r>
              <a:rPr lang="en-US" altLang="ko-KR" dirty="0"/>
              <a:t>JSP </a:t>
            </a:r>
            <a:r>
              <a:rPr lang="ko-KR" altLang="en-US" dirty="0"/>
              <a:t>프로그램이 다른 폴더에 있다면 그 프로그램이 있는 경로까지 적어 주어야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b="1" dirty="0"/>
              <a:t>method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  <a:p>
            <a:pPr lvl="2" fontAlgn="base"/>
            <a:r>
              <a:rPr lang="ko-KR" altLang="en-US" dirty="0"/>
              <a:t>입력된 데이터를 전달하는 방식</a:t>
            </a:r>
            <a:r>
              <a:rPr lang="en-US" altLang="ko-KR"/>
              <a:t>. </a:t>
            </a:r>
          </a:p>
          <a:p>
            <a:pPr lvl="2" fontAlgn="base"/>
            <a:r>
              <a:rPr lang="en-US" altLang="ko-KR" b="1"/>
              <a:t>GET</a:t>
            </a:r>
            <a:r>
              <a:rPr lang="ko-KR" altLang="en-US" dirty="0"/>
              <a:t>과 </a:t>
            </a:r>
            <a:r>
              <a:rPr lang="en-US" altLang="ko-KR" b="1" dirty="0"/>
              <a:t>POST</a:t>
            </a:r>
            <a:r>
              <a:rPr lang="en-US" altLang="ko-KR" dirty="0"/>
              <a:t> </a:t>
            </a:r>
            <a:r>
              <a:rPr lang="ko-KR" altLang="en-US" dirty="0"/>
              <a:t>중 </a:t>
            </a:r>
            <a:r>
              <a:rPr lang="ko-KR" altLang="en-US"/>
              <a:t>원하는 방식 설정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marL="457200" lvl="1" indent="0" fontAlgn="base">
              <a:buNone/>
            </a:pPr>
            <a:endParaRPr lang="ko-KR" altLang="en-US" dirty="0"/>
          </a:p>
          <a:p>
            <a:pPr lvl="1" fontAlgn="base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703512" y="1969970"/>
            <a:ext cx="6840760" cy="8424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+mj-ea"/>
                <a:ea typeface="+mj-ea"/>
                <a:cs typeface="Consolas" panose="020B0609020204030204" pitchFamily="49" charset="0"/>
              </a:rPr>
              <a:t>&lt;form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action</a:t>
            </a:r>
            <a:r>
              <a:rPr lang="en-US" altLang="ko-KR" sz="1400" dirty="0">
                <a:latin typeface="+mj-ea"/>
                <a:ea typeface="+mj-ea"/>
                <a:cs typeface="Consolas" panose="020B0609020204030204" pitchFamily="49" charset="0"/>
              </a:rPr>
              <a:t>=“</a:t>
            </a:r>
            <a:r>
              <a:rPr lang="ko-KR" altLang="en-US" sz="1400" dirty="0">
                <a:latin typeface="+mj-ea"/>
                <a:ea typeface="+mj-ea"/>
                <a:cs typeface="Consolas" panose="020B0609020204030204" pitchFamily="49" charset="0"/>
              </a:rPr>
              <a:t>입력</a:t>
            </a:r>
            <a:r>
              <a:rPr lang="en-US" altLang="ko-KR" sz="1400" dirty="0">
                <a:latin typeface="+mj-ea"/>
                <a:ea typeface="+mj-ea"/>
                <a:cs typeface="Consolas" panose="020B0609020204030204" pitchFamily="49" charset="0"/>
              </a:rPr>
              <a:t>_</a:t>
            </a:r>
            <a:r>
              <a:rPr lang="ko-KR" altLang="en-US" sz="1400" dirty="0">
                <a:latin typeface="+mj-ea"/>
                <a:ea typeface="+mj-ea"/>
                <a:cs typeface="Consolas" panose="020B0609020204030204" pitchFamily="49" charset="0"/>
              </a:rPr>
              <a:t>값을</a:t>
            </a:r>
            <a:r>
              <a:rPr lang="en-US" altLang="ko-KR" sz="1400" dirty="0">
                <a:latin typeface="+mj-ea"/>
                <a:ea typeface="+mj-ea"/>
                <a:cs typeface="Consolas" panose="020B0609020204030204" pitchFamily="49" charset="0"/>
              </a:rPr>
              <a:t>_</a:t>
            </a:r>
            <a:r>
              <a:rPr lang="ko-KR" altLang="en-US" sz="1400">
                <a:latin typeface="+mj-ea"/>
                <a:ea typeface="+mj-ea"/>
                <a:cs typeface="Consolas" panose="020B0609020204030204" pitchFamily="49" charset="0"/>
              </a:rPr>
              <a:t>전달할</a:t>
            </a:r>
            <a:r>
              <a:rPr lang="en-US" altLang="ko-KR" sz="1400">
                <a:latin typeface="+mj-ea"/>
                <a:ea typeface="+mj-ea"/>
                <a:cs typeface="Consolas" panose="020B0609020204030204" pitchFamily="49" charset="0"/>
              </a:rPr>
              <a:t>_</a:t>
            </a:r>
            <a:r>
              <a:rPr lang="ko-KR" altLang="en-US" sz="1400">
                <a:latin typeface="+mj-ea"/>
                <a:ea typeface="+mj-ea"/>
                <a:cs typeface="Consolas" panose="020B0609020204030204" pitchFamily="49" charset="0"/>
              </a:rPr>
              <a:t>파일</a:t>
            </a:r>
            <a:r>
              <a:rPr lang="en-US" altLang="ko-KR" sz="1400">
                <a:latin typeface="+mj-ea"/>
                <a:ea typeface="+mj-ea"/>
                <a:cs typeface="Consolas" panose="020B0609020204030204" pitchFamily="49" charset="0"/>
              </a:rPr>
              <a:t>”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method</a:t>
            </a:r>
            <a:r>
              <a:rPr lang="en-US" altLang="ko-KR" sz="1400">
                <a:latin typeface="+mj-ea"/>
                <a:ea typeface="+mj-ea"/>
                <a:cs typeface="Consolas" panose="020B0609020204030204" pitchFamily="49" charset="0"/>
              </a:rPr>
              <a:t>=“</a:t>
            </a:r>
            <a:r>
              <a:rPr lang="ko-KR" altLang="en-US" sz="1400">
                <a:latin typeface="+mj-ea"/>
                <a:ea typeface="+mj-ea"/>
                <a:cs typeface="Consolas" panose="020B0609020204030204" pitchFamily="49" charset="0"/>
              </a:rPr>
              <a:t>데이터</a:t>
            </a:r>
            <a:r>
              <a:rPr lang="en-US" altLang="ko-KR" sz="1400">
                <a:latin typeface="+mj-ea"/>
                <a:ea typeface="+mj-ea"/>
                <a:cs typeface="Consolas" panose="020B0609020204030204" pitchFamily="49" charset="0"/>
              </a:rPr>
              <a:t>_</a:t>
            </a:r>
            <a:r>
              <a:rPr lang="ko-KR" altLang="en-US" sz="1400" dirty="0">
                <a:latin typeface="+mj-ea"/>
                <a:ea typeface="+mj-ea"/>
                <a:cs typeface="Consolas" panose="020B0609020204030204" pitchFamily="49" charset="0"/>
              </a:rPr>
              <a:t>전달하는</a:t>
            </a:r>
            <a:r>
              <a:rPr lang="en-US" altLang="ko-KR" sz="1400" dirty="0">
                <a:latin typeface="+mj-ea"/>
                <a:ea typeface="+mj-ea"/>
                <a:cs typeface="Consolas" panose="020B0609020204030204" pitchFamily="49" charset="0"/>
              </a:rPr>
              <a:t>_</a:t>
            </a:r>
            <a:r>
              <a:rPr lang="ko-KR" altLang="en-US" sz="1400" dirty="0">
                <a:latin typeface="+mj-ea"/>
                <a:ea typeface="+mj-ea"/>
                <a:cs typeface="Consolas" panose="020B0609020204030204" pitchFamily="49" charset="0"/>
              </a:rPr>
              <a:t>방식</a:t>
            </a:r>
            <a:r>
              <a:rPr lang="en-US" altLang="ko-KR" sz="1400" dirty="0">
                <a:latin typeface="+mj-ea"/>
                <a:ea typeface="+mj-ea"/>
                <a:cs typeface="Consolas" panose="020B0609020204030204" pitchFamily="49" charset="0"/>
              </a:rPr>
              <a:t>”&gt;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+mj-ea"/>
                <a:ea typeface="+mj-ea"/>
                <a:cs typeface="Consolas" panose="020B0609020204030204" pitchFamily="49" charset="0"/>
              </a:rPr>
              <a:t>    </a:t>
            </a:r>
            <a:r>
              <a:rPr lang="ko-KR" altLang="en-US" sz="1400">
                <a:latin typeface="+mj-ea"/>
                <a:ea typeface="+mj-ea"/>
                <a:cs typeface="Consolas" panose="020B0609020204030204" pitchFamily="49" charset="0"/>
              </a:rPr>
              <a:t>입력 태그  </a:t>
            </a:r>
            <a:r>
              <a:rPr lang="en-US" altLang="ko-KR" sz="1400" dirty="0">
                <a:latin typeface="+mj-ea"/>
                <a:ea typeface="+mj-ea"/>
                <a:cs typeface="Consolas" panose="020B0609020204030204" pitchFamily="49" charset="0"/>
              </a:rPr>
              <a:t>…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+mj-ea"/>
                <a:ea typeface="+mj-ea"/>
                <a:cs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1453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요청</a:t>
            </a:r>
            <a:r>
              <a:rPr lang="en-US" altLang="ko-KR"/>
              <a:t>(request) </a:t>
            </a:r>
            <a:r>
              <a:rPr lang="ko-KR" altLang="en-US"/>
              <a:t>정보 구조</a:t>
            </a:r>
            <a:r>
              <a:rPr lang="en-US" altLang="ko-KR"/>
              <a:t>(</a:t>
            </a:r>
            <a:r>
              <a:rPr lang="ko-KR" altLang="en-US"/>
              <a:t>크롬 개발자도구 </a:t>
            </a:r>
            <a:r>
              <a:rPr lang="en-US" altLang="ko-KR"/>
              <a:t>: F12)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7496" y="1596925"/>
            <a:ext cx="5702346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&lt;method&gt;&lt;resource identifier&gt;&lt;HTTP version&gt;&lt;CRLF&gt;</a:t>
            </a: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[&lt;header&gt;:&lt;value&gt;] </a:t>
            </a:r>
            <a:r>
              <a:rPr lang="en-US" altLang="ko-KR" sz="1600" b="1" dirty="0">
                <a:latin typeface="맑은 고딕" pitchFamily="50" charset="-127"/>
              </a:rPr>
              <a:t>&lt; CRLF 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……</a:t>
            </a:r>
          </a:p>
          <a:p>
            <a:r>
              <a:rPr lang="en-US" altLang="ko-KR" sz="1600" b="1" dirty="0">
                <a:latin typeface="맑은 고딕" pitchFamily="50" charset="-127"/>
              </a:rPr>
              <a:t>&lt; CRLF 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[entity body]</a:t>
            </a:r>
          </a:p>
          <a:p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884" y="1622343"/>
            <a:ext cx="158751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1400" b="1" dirty="0" err="1">
                <a:latin typeface="+mn-ea"/>
                <a:ea typeface="+mn-ea"/>
              </a:rPr>
              <a:t>요청라인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93395" y="1794388"/>
            <a:ext cx="412178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9297" y="1940788"/>
            <a:ext cx="158751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1400" b="1" dirty="0">
                <a:latin typeface="+mn-ea"/>
                <a:ea typeface="+mn-ea"/>
              </a:rPr>
              <a:t>헤더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16808" y="2076262"/>
            <a:ext cx="412178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5884" y="2632803"/>
            <a:ext cx="158751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1400" b="1" dirty="0" err="1">
                <a:latin typeface="+mn-ea"/>
                <a:ea typeface="+mn-ea"/>
              </a:rPr>
              <a:t>엔티티</a:t>
            </a:r>
            <a:r>
              <a:rPr lang="ko-KR" altLang="en-US" sz="1400" b="1" dirty="0">
                <a:latin typeface="+mn-ea"/>
                <a:ea typeface="+mn-ea"/>
              </a:rPr>
              <a:t> 바디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93395" y="2777893"/>
            <a:ext cx="412178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6" y="3364048"/>
            <a:ext cx="5702346" cy="32319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023943" y="1553042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</a:rPr>
              <a:t>CRLF</a:t>
            </a:r>
            <a:r>
              <a:rPr lang="en-US" altLang="ko-KR" sz="1400" dirty="0"/>
              <a:t>(carriage return line </a:t>
            </a:r>
            <a:r>
              <a:rPr lang="en-US" altLang="ko-KR" sz="1400" dirty="0" err="1"/>
              <a:t>formfeed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: </a:t>
            </a:r>
            <a:r>
              <a:rPr lang="ko-KR" altLang="en-US" sz="1400" dirty="0" err="1"/>
              <a:t>한줄</a:t>
            </a:r>
            <a:r>
              <a:rPr lang="ko-KR" altLang="en-US" sz="1400" dirty="0"/>
              <a:t> 띠우기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95556" y="6214237"/>
            <a:ext cx="374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크롬 개발자도구의 </a:t>
            </a:r>
            <a:r>
              <a:rPr lang="en-US" altLang="ko-KR" sz="1400" dirty="0"/>
              <a:t>&gt;&gt;network&lt;&lt; </a:t>
            </a:r>
            <a:r>
              <a:rPr lang="ko-KR" altLang="en-US" sz="1400" dirty="0"/>
              <a:t>에서 확인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err="1"/>
              <a:t>요청정보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6F5EF4-B516-493C-A356-6160A08E5F9B}"/>
              </a:ext>
            </a:extLst>
          </p:cNvPr>
          <p:cNvSpPr/>
          <p:nvPr/>
        </p:nvSpPr>
        <p:spPr>
          <a:xfrm>
            <a:off x="2128986" y="3645922"/>
            <a:ext cx="2022798" cy="18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6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응답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ko-KR" altLang="en-US"/>
              <a:t>응답</a:t>
            </a:r>
            <a:r>
              <a:rPr lang="en-US" altLang="ko-KR"/>
              <a:t>(response) </a:t>
            </a:r>
            <a:r>
              <a:rPr lang="ko-KR" altLang="en-US"/>
              <a:t>정보 </a:t>
            </a:r>
            <a:r>
              <a:rPr lang="ko-KR" altLang="en-US" dirty="0"/>
              <a:t>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3576" y="1717205"/>
            <a:ext cx="6912767" cy="132343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&lt;HTTP version&gt;&lt;result code&gt;[&lt;explanation</a:t>
            </a:r>
            <a:r>
              <a:rPr lang="en-US" altLang="ko-KR" sz="1600" b="1" dirty="0">
                <a:latin typeface="맑은 고딕" pitchFamily="50" charset="-127"/>
              </a:rPr>
              <a:t>&gt;]&lt; CRLF 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[&lt;header&gt;:&lt;value&gt;] </a:t>
            </a:r>
            <a:r>
              <a:rPr lang="en-US" altLang="ko-KR" sz="1600" b="1" dirty="0">
                <a:latin typeface="맑은 고딕" pitchFamily="50" charset="-127"/>
              </a:rPr>
              <a:t>&lt; CRLF 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……</a:t>
            </a:r>
          </a:p>
          <a:p>
            <a:r>
              <a:rPr lang="en-US" altLang="ko-KR" sz="1600" b="1" dirty="0">
                <a:latin typeface="맑은 고딕" pitchFamily="50" charset="-127"/>
              </a:rPr>
              <a:t>&lt; CRLF 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[entity body]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2300" y="1750876"/>
            <a:ext cx="1267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1400" b="1" dirty="0" err="1">
                <a:latin typeface="+mn-ea"/>
                <a:ea typeface="+mn-ea"/>
              </a:rPr>
              <a:t>응답라인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48264" y="1905608"/>
            <a:ext cx="412178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92299" y="2038413"/>
            <a:ext cx="1267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1400" b="1" dirty="0">
                <a:latin typeface="+mn-ea"/>
                <a:ea typeface="+mn-ea"/>
              </a:rPr>
              <a:t>헤더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46534" y="2175270"/>
            <a:ext cx="412178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4963" y="2742437"/>
            <a:ext cx="1267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1400" b="1" dirty="0" err="1">
                <a:latin typeface="+mn-ea"/>
                <a:ea typeface="+mn-ea"/>
              </a:rPr>
              <a:t>엔티티</a:t>
            </a:r>
            <a:r>
              <a:rPr lang="ko-KR" altLang="en-US" sz="1400" b="1" dirty="0">
                <a:latin typeface="+mn-ea"/>
                <a:ea typeface="+mn-ea"/>
              </a:rPr>
              <a:t> 바디</a:t>
            </a:r>
            <a:endParaRPr lang="en-US" altLang="ko-KR" sz="1400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934184" y="2882894"/>
            <a:ext cx="412178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88" y="3530240"/>
            <a:ext cx="3333750" cy="17240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49" y="3530240"/>
            <a:ext cx="3486150" cy="20764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3215680" y="3717032"/>
            <a:ext cx="36004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98261" y="36917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  <a:latin typeface="+mn-ea"/>
                <a:ea typeface="+mn-ea"/>
              </a:rPr>
              <a:t>상태코드</a:t>
            </a:r>
            <a:endParaRPr lang="ko-KR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30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29" y="980833"/>
            <a:ext cx="11434714" cy="5611906"/>
          </a:xfrm>
        </p:spPr>
        <p:txBody>
          <a:bodyPr/>
          <a:lstStyle/>
          <a:p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상태 코드</a:t>
            </a:r>
            <a:r>
              <a:rPr lang="en-US" altLang="ko-KR" dirty="0"/>
              <a:t>(result code)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2"/>
              </p:ext>
            </p:extLst>
          </p:nvPr>
        </p:nvGraphicFramePr>
        <p:xfrm>
          <a:off x="1046912" y="1555341"/>
          <a:ext cx="10073462" cy="457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HTTP </a:t>
                      </a:r>
                      <a:r>
                        <a:rPr lang="ko-KR" altLang="en-US" sz="1600" b="1">
                          <a:solidFill>
                            <a:schemeClr val="bg1"/>
                          </a:solidFill>
                        </a:rPr>
                        <a:t>상태코드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코드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1xx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정보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/>
                        <a:t>클라이언트로부터 일부분만 받았으니 나머지 요청 정보 요청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200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OK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 없이 전송함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3xx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경로변경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요청을 완전히 처리하기 위해 추가적 액션이 수행되어야 함을 의미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400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Bad Request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실패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문법상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ko-KR" altLang="en-US" sz="1600" dirty="0"/>
                        <a:t>오류로 서버가 요청사항을 이해하지 못함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401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Unauthorized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인증 오류로 클라이언트가 잘못된 정보를 헤더에 넣었음을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37153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403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Forbidden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사용자 허가 모드 오류로 클라이언트의 인증 정보에 상관없이 페이지 접근을 거부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64061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404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Not found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클라이언트가 요청한 문서가 존재하지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233292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405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Method Not Allowed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클라이언트가 요청한 서비스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요청 방식을 웹 서버에서 지원하지 않음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42014"/>
                  </a:ext>
                </a:extLst>
              </a:tr>
              <a:tr h="40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5xx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Internal Server Error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정당한 요청을 서버가 처리하지 못함을 의미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응답 정보</a:t>
            </a:r>
          </a:p>
        </p:txBody>
      </p:sp>
    </p:spTree>
    <p:extLst>
      <p:ext uri="{BB962C8B-B14F-4D97-AF65-F5344CB8AC3E}">
        <p14:creationId xmlns:p14="http://schemas.microsoft.com/office/powerpoint/2010/main" val="1621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URL</a:t>
            </a:r>
            <a:r>
              <a:rPr lang="en-US" altLang="ko-KR" dirty="0"/>
              <a:t>(Uniform Resource Locator) : </a:t>
            </a:r>
            <a:r>
              <a:rPr lang="ko-KR" altLang="en-US" dirty="0"/>
              <a:t>네트워크 상에 존재하는 자원을 찾아가기위한 정보</a:t>
            </a:r>
            <a:endParaRPr lang="en-US" altLang="ko-KR" dirty="0"/>
          </a:p>
          <a:p>
            <a:r>
              <a:rPr lang="en-US" altLang="ko-KR" b="1" dirty="0"/>
              <a:t>URI</a:t>
            </a:r>
            <a:r>
              <a:rPr lang="en-US" altLang="ko-KR" dirty="0"/>
              <a:t>(Uniform Resource Identifier) : </a:t>
            </a:r>
            <a:r>
              <a:rPr lang="ko-KR" altLang="en-US" dirty="0"/>
              <a:t>인터넷에 있는 자원을 식별하기 위한 문자열 구성으로 </a:t>
            </a:r>
            <a:r>
              <a:rPr lang="en-US" altLang="ko-KR" dirty="0"/>
              <a:t>URL+URN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2018900" y="3009866"/>
            <a:ext cx="751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http://</a:t>
            </a:r>
            <a:r>
              <a:rPr kumimoji="0"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test.com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:8080/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test.jsp?id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=111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311277" y="3511038"/>
            <a:ext cx="3647913" cy="1181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2014508" y="3612776"/>
            <a:ext cx="101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URL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014676" y="3599100"/>
            <a:ext cx="5394720" cy="1367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6452755" y="3563553"/>
            <a:ext cx="101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URI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951775" y="4260578"/>
            <a:ext cx="10770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서버와 통신하기 위한 규약으로 서버마다 사용하는 프로토콜이 정해져 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서버는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http://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표현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서버주소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IP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 또는 도메인 이름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포트번호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컴퓨터에서 동작하고 있는 서버 접속을 위한 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0~65,535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사용 가능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0~1023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번호는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well-known port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예약되어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763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DF6AA-E370-4EC0-8210-3083D485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CC6CF-D6D7-40D9-9CF2-F98B63A7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다음은 간단한 계산기이다</a:t>
            </a:r>
            <a:r>
              <a:rPr lang="en-US" altLang="ko-KR"/>
              <a:t>. </a:t>
            </a:r>
            <a:r>
              <a:rPr lang="ko-KR" altLang="en-US"/>
              <a:t>그 결과화면을 구현하시오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CC951-6A77-451B-BC15-C97E554D2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F03F1A-C2AE-4144-9EFF-2A3C2AD6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030" y="3801692"/>
            <a:ext cx="3353458" cy="45370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E54328-B03E-462E-BAC7-4305C1D7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25" y="1972785"/>
            <a:ext cx="1400370" cy="40010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B81E92-F534-49B3-AC8C-E7E9A83B407F}"/>
              </a:ext>
            </a:extLst>
          </p:cNvPr>
          <p:cNvSpPr txBox="1"/>
          <p:nvPr/>
        </p:nvSpPr>
        <p:spPr>
          <a:xfrm>
            <a:off x="7915954" y="3959477"/>
            <a:ext cx="310781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나눗셈의 경우는 결과값이 실수</a:t>
            </a:r>
            <a:r>
              <a:rPr lang="en-US" altLang="ko-KR" sz="1400"/>
              <a:t>(float)</a:t>
            </a:r>
            <a:r>
              <a:rPr lang="ko-KR" altLang="en-US" sz="1400"/>
              <a:t>이므로 이에 대한 형변환이 필요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851DF-4721-4C69-8EF5-A70801523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670759"/>
            <a:ext cx="3067478" cy="13241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23C56A-553A-4A94-97A5-FB0F20601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72" y="3097399"/>
            <a:ext cx="3089707" cy="13241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61B60C-FAA3-4FC9-B767-CBADDD1F2BF4}"/>
              </a:ext>
            </a:extLst>
          </p:cNvPr>
          <p:cNvSpPr/>
          <p:nvPr/>
        </p:nvSpPr>
        <p:spPr>
          <a:xfrm>
            <a:off x="2279576" y="3861048"/>
            <a:ext cx="360040" cy="405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10939A-B604-4F3B-A9F3-DE0C1E7FB02D}"/>
              </a:ext>
            </a:extLst>
          </p:cNvPr>
          <p:cNvSpPr/>
          <p:nvPr/>
        </p:nvSpPr>
        <p:spPr>
          <a:xfrm>
            <a:off x="982072" y="2437074"/>
            <a:ext cx="443834" cy="374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D9405-8E37-4491-B487-574B1CC6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과제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DC097-DA53-4B88-A9A1-3CDE5435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각자 자신의 </a:t>
            </a:r>
            <a:r>
              <a:rPr lang="en-US" altLang="ko-KR"/>
              <a:t>github repository</a:t>
            </a:r>
            <a:r>
              <a:rPr lang="ko-KR" altLang="en-US"/>
              <a:t>에 각자의 이름과 제출일을 폴더로 만들어 파일들을 제출할 것</a:t>
            </a:r>
            <a:endParaRPr lang="en-US" altLang="ko-KR"/>
          </a:p>
          <a:p>
            <a:pPr lvl="1"/>
            <a:r>
              <a:rPr lang="ko-KR" altLang="en-US"/>
              <a:t>예 </a:t>
            </a:r>
            <a:r>
              <a:rPr lang="en-US" altLang="ko-KR"/>
              <a:t>: webapp/</a:t>
            </a:r>
            <a:r>
              <a:rPr lang="ko-KR" altLang="en-US"/>
              <a:t>홍길동</a:t>
            </a:r>
            <a:r>
              <a:rPr lang="en-US" altLang="ko-KR"/>
              <a:t>-250326/</a:t>
            </a:r>
            <a:r>
              <a:rPr lang="ko-KR" altLang="en-US"/>
              <a:t>숙제한파일들</a:t>
            </a:r>
            <a:r>
              <a:rPr lang="en-US" altLang="ko-KR"/>
              <a:t>…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1E412-16A1-42F2-895B-EDA0AA9EC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26A01BF-6F8F-43C6-9FBC-6EACF40AD4A0}"/>
              </a:ext>
            </a:extLst>
          </p:cNvPr>
          <p:cNvSpPr txBox="1">
            <a:spLocks/>
          </p:cNvSpPr>
          <p:nvPr/>
        </p:nvSpPr>
        <p:spPr>
          <a:xfrm>
            <a:off x="686710" y="2564904"/>
            <a:ext cx="11361579" cy="4104456"/>
          </a:xfrm>
          <a:prstGeom prst="rect">
            <a:avLst/>
          </a:prstGeom>
          <a:solidFill>
            <a:srgbClr val="E7F2FF"/>
          </a:solidFill>
        </p:spPr>
        <p:txBody>
          <a:bodyPr vert="horz" lIns="0" tIns="45720" rIns="0" bIns="45720" rtlCol="0">
            <a:normAutofit fontScale="62500" lnSpcReduction="20000"/>
          </a:bodyPr>
          <a:lstStyle>
            <a:lvl1pPr marL="257175" indent="-257175" algn="l" defTabSz="685800" rtl="0" eaLnBrk="1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itchFamily="2" charset="2"/>
              <a:buChar char="§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00113" indent="-214313" algn="l" defTabSz="6858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243013" indent="-214313" algn="l" defTabSz="6858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tx1">
                  <a:lumMod val="50000"/>
                  <a:lumOff val="50000"/>
                </a:schemeClr>
              </a:buClr>
              <a:buFont typeface="맑은 고딕" pitchFamily="50" charset="-127"/>
              <a:buChar char="–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FontTx/>
              <a:buNone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FontTx/>
              <a:buNone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FontTx/>
              <a:buNone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FontTx/>
              <a:buNone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/>
              <a:t>한 학생의 국어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, </a:t>
            </a:r>
            <a:r>
              <a:rPr lang="ko-KR" altLang="en-US"/>
              <a:t>수학 점수를 입력받아 세 과목의 점수와</a:t>
            </a:r>
            <a:r>
              <a:rPr lang="en-US" altLang="ko-KR"/>
              <a:t>, </a:t>
            </a:r>
            <a:r>
              <a:rPr lang="ko-KR" altLang="en-US"/>
              <a:t>총점</a:t>
            </a:r>
            <a:r>
              <a:rPr lang="en-US" altLang="ko-KR"/>
              <a:t>, </a:t>
            </a:r>
            <a:r>
              <a:rPr lang="ko-KR" altLang="en-US"/>
              <a:t>평균을 출력하는 프로그램을 작성하시오</a:t>
            </a:r>
            <a:r>
              <a:rPr lang="en-US" altLang="ko-KR"/>
              <a:t>. </a:t>
            </a:r>
            <a:endParaRPr lang="ko-KR" altLang="en-US"/>
          </a:p>
          <a:p>
            <a:pPr lvl="1" fontAlgn="base">
              <a:lnSpc>
                <a:spcPct val="120000"/>
              </a:lnSpc>
            </a:pPr>
            <a:r>
              <a:rPr lang="ko-KR" altLang="en-US"/>
              <a:t>학생의 점수를 입력받는 폼은 예제 </a:t>
            </a:r>
            <a:r>
              <a:rPr lang="en-US" altLang="ko-KR"/>
              <a:t>4-1.html</a:t>
            </a:r>
            <a:r>
              <a:rPr lang="ko-KR" altLang="en-US"/>
              <a:t>을 그대로 사용한다</a:t>
            </a:r>
            <a:r>
              <a:rPr lang="en-US" altLang="ko-KR"/>
              <a:t>.</a:t>
            </a:r>
            <a:endParaRPr lang="ko-KR" altLang="en-US"/>
          </a:p>
          <a:p>
            <a:pPr lvl="1" fontAlgn="base">
              <a:lnSpc>
                <a:spcPct val="120000"/>
              </a:lnSpc>
            </a:pPr>
            <a:r>
              <a:rPr lang="ko-KR" altLang="en-US"/>
              <a:t>넘겨받은 점수</a:t>
            </a:r>
            <a:r>
              <a:rPr lang="en-US" altLang="ko-KR"/>
              <a:t>, </a:t>
            </a:r>
            <a:r>
              <a:rPr lang="ko-KR" altLang="en-US"/>
              <a:t>그리고 총점과 평균을 출력하는 프로그램은 예제 </a:t>
            </a:r>
            <a:r>
              <a:rPr lang="en-US" altLang="ko-KR"/>
              <a:t>4-2.jsp</a:t>
            </a:r>
            <a:r>
              <a:rPr lang="ko-KR" altLang="en-US"/>
              <a:t>를 수정해서 작성한다</a:t>
            </a:r>
            <a:r>
              <a:rPr lang="en-US" altLang="ko-KR"/>
              <a:t>.</a:t>
            </a:r>
            <a:endParaRPr lang="ko-KR" altLang="en-US"/>
          </a:p>
          <a:p>
            <a:pPr lvl="1" fontAlgn="base">
              <a:lnSpc>
                <a:spcPct val="120000"/>
              </a:lnSpc>
            </a:pPr>
            <a:r>
              <a:rPr lang="en-US" altLang="ko-KR"/>
              <a:t>request.getParameter()</a:t>
            </a:r>
            <a:r>
              <a:rPr lang="ko-KR" altLang="en-US"/>
              <a:t>로 얻어낸 입력값은 문자열이다</a:t>
            </a:r>
            <a:r>
              <a:rPr lang="en-US" altLang="ko-KR"/>
              <a:t>. </a:t>
            </a:r>
            <a:r>
              <a:rPr lang="ko-KR" altLang="en-US"/>
              <a:t>따라서 이렇게 얻어낸 문자열에</a:t>
            </a:r>
            <a:r>
              <a:rPr lang="en-US" altLang="ko-KR"/>
              <a:t>, </a:t>
            </a:r>
            <a:r>
              <a:rPr lang="ko-KR" altLang="en-US"/>
              <a:t>정수는 </a:t>
            </a:r>
            <a:r>
              <a:rPr lang="en-US" altLang="ko-KR"/>
              <a:t>Interger.parseInt(), </a:t>
            </a:r>
            <a:r>
              <a:rPr lang="ko-KR" altLang="en-US"/>
              <a:t>실수는 </a:t>
            </a:r>
            <a:r>
              <a:rPr lang="en-US" altLang="ko-KR"/>
              <a:t>Float.parseFloat() </a:t>
            </a:r>
            <a:r>
              <a:rPr lang="ko-KR" altLang="en-US"/>
              <a:t>등의 메서드를 사용해서 숫자로 바꾸어 계산하여야 한다</a:t>
            </a:r>
            <a:r>
              <a:rPr lang="en-US" altLang="ko-KR"/>
              <a:t>.</a:t>
            </a:r>
            <a:endParaRPr lang="ko-KR" altLang="en-US"/>
          </a:p>
          <a:p>
            <a:pPr lvl="1" fontAlgn="base">
              <a:lnSpc>
                <a:spcPct val="120000"/>
              </a:lnSpc>
            </a:pPr>
            <a:r>
              <a:rPr lang="ko-KR" altLang="en-US"/>
              <a:t>평균은 소수점 아래 </a:t>
            </a:r>
            <a:r>
              <a:rPr lang="en-US" altLang="ko-KR"/>
              <a:t>2</a:t>
            </a:r>
            <a:r>
              <a:rPr lang="ko-KR" altLang="en-US"/>
              <a:t>자리까지 출력합니다</a:t>
            </a:r>
            <a:r>
              <a:rPr lang="en-US" altLang="ko-KR"/>
              <a:t>. </a:t>
            </a:r>
            <a:r>
              <a:rPr lang="ko-KR" altLang="en-US"/>
              <a:t>다음과 같이 하면 소수점 </a:t>
            </a:r>
            <a:r>
              <a:rPr lang="en-US" altLang="ko-KR"/>
              <a:t>3</a:t>
            </a:r>
            <a:r>
              <a:rPr lang="ko-KR" altLang="en-US"/>
              <a:t>번째 자리에서 반올림되어 소수점 </a:t>
            </a:r>
            <a:r>
              <a:rPr lang="en-US" altLang="ko-KR"/>
              <a:t>2</a:t>
            </a:r>
            <a:r>
              <a:rPr lang="ko-KR" altLang="en-US"/>
              <a:t>번째 자리까지 숫자가 있는 문자열을 얻을 수 있다</a:t>
            </a:r>
            <a:r>
              <a:rPr lang="en-US" altLang="ko-KR"/>
              <a:t>.</a:t>
            </a:r>
            <a:endParaRPr lang="ko-KR" altLang="en-US"/>
          </a:p>
          <a:p>
            <a:pPr marL="914400" lvl="2" indent="0" fontAlgn="base">
              <a:lnSpc>
                <a:spcPct val="120000"/>
              </a:lnSpc>
              <a:buFont typeface="Arial" pitchFamily="34" charset="0"/>
              <a:buNone/>
            </a:pPr>
            <a:r>
              <a:rPr lang="en-US" altLang="ko-KR" b="1"/>
              <a:t>String.format("%.2f", </a:t>
            </a:r>
            <a:r>
              <a:rPr lang="ko-KR" altLang="en-US" b="1"/>
              <a:t>평균값</a:t>
            </a:r>
            <a:r>
              <a:rPr lang="en-US" altLang="ko-KR" b="1"/>
              <a:t>)</a:t>
            </a:r>
            <a:endParaRPr lang="ko-KR" altLang="en-US" b="1"/>
          </a:p>
          <a:p>
            <a:pPr marL="449263" indent="-449263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/>
              <a:t>게시판 글쓰기를 위한 자신만의 폼을 설계하고 입력된 값을 출력하는 </a:t>
            </a:r>
            <a:r>
              <a:rPr lang="en-US" altLang="ko-KR"/>
              <a:t>JSP </a:t>
            </a:r>
            <a:r>
              <a:rPr lang="ko-KR" altLang="en-US"/>
              <a:t>프로그램을 작성하시오</a:t>
            </a:r>
            <a:r>
              <a:rPr lang="en-US" altLang="ko-KR"/>
              <a:t>.</a:t>
            </a:r>
          </a:p>
          <a:p>
            <a:pPr marL="449263" indent="-449263" fontAlgn="base">
              <a:lnSpc>
                <a:spcPct val="120000"/>
              </a:lnSpc>
              <a:buFont typeface="+mj-lt"/>
              <a:buAutoNum type="arabicPeriod"/>
            </a:pPr>
            <a:r>
              <a:rPr lang="ko-KR" altLang="en-US"/>
              <a:t>회원 가입 양식</a:t>
            </a:r>
            <a:r>
              <a:rPr lang="en-US" altLang="ko-KR"/>
              <a:t>(</a:t>
            </a:r>
            <a:r>
              <a:rPr lang="ko-KR" altLang="en-US"/>
              <a:t>단일 값 입력 태그들과 다중 선택 입력 태그를 모두 활용</a:t>
            </a:r>
            <a:r>
              <a:rPr lang="en-US" altLang="ko-KR"/>
              <a:t>)</a:t>
            </a:r>
            <a:r>
              <a:rPr lang="ko-KR" altLang="en-US"/>
              <a:t>을 만들고</a:t>
            </a:r>
            <a:r>
              <a:rPr lang="en-US" altLang="ko-KR"/>
              <a:t>, </a:t>
            </a:r>
            <a:r>
              <a:rPr lang="ko-KR" altLang="en-US"/>
              <a:t>입력된 값을 출력하는 </a:t>
            </a:r>
            <a:r>
              <a:rPr lang="en-US" altLang="ko-KR"/>
              <a:t>JSP </a:t>
            </a:r>
            <a:r>
              <a:rPr lang="ko-KR" altLang="en-US"/>
              <a:t>프로그램을 작성하시오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C5B62-921A-435B-B2F0-4A4C2A028AD1}"/>
              </a:ext>
            </a:extLst>
          </p:cNvPr>
          <p:cNvSpPr/>
          <p:nvPr/>
        </p:nvSpPr>
        <p:spPr>
          <a:xfrm>
            <a:off x="4439816" y="280153"/>
            <a:ext cx="6675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b="1">
                <a:solidFill>
                  <a:srgbClr val="FF0000"/>
                </a:solidFill>
              </a:rPr>
              <a:t>마감일은 항상 과제가 나간 날에서 일주일 후 밤 </a:t>
            </a:r>
            <a:r>
              <a:rPr lang="en-US" altLang="ko-KR" b="1">
                <a:solidFill>
                  <a:srgbClr val="FF0000"/>
                </a:solidFill>
              </a:rPr>
              <a:t>12:00</a:t>
            </a:r>
            <a:r>
              <a:rPr lang="ko-KR" altLang="en-US" b="1">
                <a:solidFill>
                  <a:srgbClr val="FF0000"/>
                </a:solidFill>
              </a:rPr>
              <a:t>까지</a:t>
            </a:r>
            <a:r>
              <a:rPr lang="en-US" altLang="ko-KR" b="1">
                <a:solidFill>
                  <a:srgbClr val="FF0000"/>
                </a:solidFill>
              </a:rPr>
              <a:t>!!!</a:t>
            </a:r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마감 기한을 지나면 하루에 </a:t>
            </a:r>
            <a:r>
              <a:rPr lang="en-US" altLang="ko-KR" b="1">
                <a:solidFill>
                  <a:srgbClr val="FF0000"/>
                </a:solidFill>
              </a:rPr>
              <a:t>20%</a:t>
            </a:r>
            <a:r>
              <a:rPr lang="ko-KR" altLang="en-US" b="1">
                <a:solidFill>
                  <a:srgbClr val="FF0000"/>
                </a:solidFill>
              </a:rPr>
              <a:t>씩 점수 깎임</a:t>
            </a:r>
          </a:p>
        </p:txBody>
      </p:sp>
    </p:spTree>
    <p:extLst>
      <p:ext uri="{BB962C8B-B14F-4D97-AF65-F5344CB8AC3E}">
        <p14:creationId xmlns:p14="http://schemas.microsoft.com/office/powerpoint/2010/main" val="4867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4.1 </a:t>
            </a:r>
            <a:r>
              <a:rPr lang="ko-KR" altLang="en-US" dirty="0"/>
              <a:t>입력 폼 작성과 입력된 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dirty="0"/>
              <a:t>&lt;form&gt; </a:t>
            </a:r>
            <a:r>
              <a:rPr lang="ko-KR" altLang="en-US" dirty="0"/>
              <a:t>태그 내부에는 값을 입력 받을 수 있는 입력 태그들을 필요한 만큼 사용</a:t>
            </a:r>
            <a:endParaRPr lang="en-US" altLang="ko-KR" dirty="0"/>
          </a:p>
          <a:p>
            <a:pPr fontAlgn="base">
              <a:lnSpc>
                <a:spcPct val="120000"/>
              </a:lnSpc>
            </a:pPr>
            <a:endParaRPr lang="en-US" altLang="ko-KR" dirty="0"/>
          </a:p>
          <a:p>
            <a:pPr fontAlgn="base">
              <a:lnSpc>
                <a:spcPct val="120000"/>
              </a:lnSpc>
            </a:pPr>
            <a:endParaRPr lang="en-US" altLang="ko-KR" dirty="0"/>
          </a:p>
          <a:p>
            <a:pPr fontAlgn="base">
              <a:lnSpc>
                <a:spcPct val="120000"/>
              </a:lnSpc>
            </a:pPr>
            <a:endParaRPr lang="en-US" altLang="ko-KR" dirty="0"/>
          </a:p>
          <a:p>
            <a:pPr fontAlgn="base">
              <a:lnSpc>
                <a:spcPct val="120000"/>
              </a:lnSpc>
            </a:pPr>
            <a:endParaRPr lang="en-US" altLang="ko-KR" dirty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dirty="0"/>
          </a:p>
          <a:p>
            <a:pPr fontAlgn="base">
              <a:lnSpc>
                <a:spcPct val="120000"/>
              </a:lnSpc>
            </a:pPr>
            <a:r>
              <a:rPr lang="en-US" altLang="ko-KR" dirty="0"/>
              <a:t>&lt;input type="text" name="</a:t>
            </a:r>
            <a:r>
              <a:rPr lang="en-US" altLang="ko-KR" dirty="0" err="1"/>
              <a:t>abc</a:t>
            </a:r>
            <a:r>
              <a:rPr lang="en-US" altLang="ko-KR" dirty="0"/>
              <a:t>"&gt;</a:t>
            </a:r>
            <a:endParaRPr lang="ko-KR" altLang="en-US" dirty="0"/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한 줄짜리 텍스트를 </a:t>
            </a:r>
            <a:r>
              <a:rPr lang="ko-KR" altLang="en-US" err="1"/>
              <a:t>입력받는</a:t>
            </a:r>
            <a:r>
              <a:rPr lang="ko-KR" altLang="en-US"/>
              <a:t> 입력란 생성</a:t>
            </a:r>
            <a:r>
              <a:rPr lang="en-US" altLang="ko-KR"/>
              <a:t>. </a:t>
            </a:r>
            <a:r>
              <a:rPr lang="ko-KR" altLang="en-US" dirty="0"/>
              <a:t>이 입력란의 이름은 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  <a:endParaRPr lang="ko-KR" altLang="en-US" dirty="0"/>
          </a:p>
          <a:p>
            <a:pPr fontAlgn="base">
              <a:lnSpc>
                <a:spcPct val="120000"/>
              </a:lnSpc>
            </a:pPr>
            <a:r>
              <a:rPr lang="en-US" altLang="ko-KR" dirty="0"/>
              <a:t>&lt;input type="submit" value="</a:t>
            </a:r>
            <a:r>
              <a:rPr lang="ko-KR" altLang="en-US" dirty="0"/>
              <a:t>확인</a:t>
            </a:r>
            <a:r>
              <a:rPr lang="en-US" altLang="ko-KR" dirty="0"/>
              <a:t>"&gt; </a:t>
            </a:r>
            <a:endParaRPr lang="ko-KR" altLang="en-US" dirty="0"/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“</a:t>
            </a:r>
            <a:r>
              <a:rPr lang="ko-KR" altLang="en-US" dirty="0" err="1"/>
              <a:t>확인”이라는</a:t>
            </a:r>
            <a:r>
              <a:rPr lang="ko-KR" altLang="en-US" dirty="0"/>
              <a:t> 문자열이 적혀 있는 전송</a:t>
            </a:r>
            <a:r>
              <a:rPr lang="en-US" altLang="ko-KR" dirty="0"/>
              <a:t>(submit) </a:t>
            </a:r>
            <a:r>
              <a:rPr lang="ko-KR" altLang="en-US" dirty="0"/>
              <a:t>버튼을 생성</a:t>
            </a:r>
            <a:endParaRPr lang="en-US" altLang="ko-KR" dirty="0"/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사용자가 입력 폼에 값들을 입력한 뒤 이 버튼을 누르면</a:t>
            </a:r>
            <a:r>
              <a:rPr lang="en-US" altLang="ko-KR" dirty="0"/>
              <a:t>, 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속성에 적힌 </a:t>
            </a:r>
            <a:r>
              <a:rPr lang="en-US" altLang="ko-KR" dirty="0"/>
              <a:t>JSP </a:t>
            </a:r>
            <a:r>
              <a:rPr lang="ko-KR" altLang="en-US" dirty="0"/>
              <a:t>프로그램으로 페이지가 전환</a:t>
            </a:r>
            <a:endParaRPr lang="en-US" altLang="ko-KR" dirty="0"/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이때 입력된 </a:t>
            </a:r>
            <a:r>
              <a:rPr lang="ko-KR" altLang="en-US"/>
              <a:t>값들도 </a:t>
            </a:r>
            <a:r>
              <a:rPr lang="en-US" altLang="ko-KR"/>
              <a:t>request </a:t>
            </a:r>
            <a:r>
              <a:rPr lang="ko-KR" altLang="en-US"/>
              <a:t>객체에 담겨 해당 파일로 전달</a:t>
            </a:r>
            <a:endParaRPr lang="ko-KR" altLang="en-US" dirty="0"/>
          </a:p>
          <a:p>
            <a:pPr marL="457200" lvl="1" indent="0" fontAlgn="base">
              <a:lnSpc>
                <a:spcPct val="120000"/>
              </a:lnSpc>
              <a:buNone/>
            </a:pPr>
            <a:endParaRPr lang="ko-KR" altLang="en-US" dirty="0"/>
          </a:p>
          <a:p>
            <a:pPr lvl="1" fontAlgn="base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44365"/>
              </p:ext>
            </p:extLst>
          </p:nvPr>
        </p:nvGraphicFramePr>
        <p:xfrm>
          <a:off x="1199456" y="1484784"/>
          <a:ext cx="6048672" cy="2036891"/>
        </p:xfrm>
        <a:graphic>
          <a:graphicData uri="http://schemas.openxmlformats.org/drawingml/2006/table">
            <a:tbl>
              <a:tblPr/>
              <a:tblGrid>
                <a:gridCol w="1212886">
                  <a:extLst>
                    <a:ext uri="{9D8B030D-6E8A-4147-A177-3AD203B41FA5}">
                      <a16:colId xmlns:a16="http://schemas.microsoft.com/office/drawing/2014/main" val="4187116117"/>
                    </a:ext>
                  </a:extLst>
                </a:gridCol>
                <a:gridCol w="4835786">
                  <a:extLst>
                    <a:ext uri="{9D8B030D-6E8A-4147-A177-3AD203B41FA5}">
                      <a16:colId xmlns:a16="http://schemas.microsoft.com/office/drawing/2014/main" val="110241554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입력 태그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입력 유형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61352"/>
                  </a:ext>
                </a:extLst>
              </a:tr>
              <a:tr h="992378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&lt;input&gt;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입력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입력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라디오 버튼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 박스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전송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(submit)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(reset)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버튼</a:t>
                      </a: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업로드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43618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&lt;select&gt;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드롭다운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리스트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리스트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878178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&lt;textarea&gt;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줄의 텍스트 입력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6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4.1 </a:t>
            </a:r>
            <a:r>
              <a:rPr lang="ko-KR" altLang="en-US" dirty="0"/>
              <a:t>입력 폼 작성과 입력된 값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GET </a:t>
            </a:r>
            <a:r>
              <a:rPr lang="ko-KR" altLang="en-US" dirty="0"/>
              <a:t>방식으로 값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055440" y="1506486"/>
            <a:ext cx="5400600" cy="363791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4-1] GET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방식을 사용하는 입력 폼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(4-1.html)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&lt;!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doctype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&lt;form action="4-2.jsp" method="get"&gt;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국어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&lt;input type="text" name="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영어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&lt;input type="text" name="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수학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&lt;input type="text" name="math"&gt;&lt;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&lt;input type="submit" value="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확인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&lt;/form&gt;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&lt;/html&gt;</a:t>
            </a:r>
          </a:p>
        </p:txBody>
      </p:sp>
      <p:pic>
        <p:nvPicPr>
          <p:cNvPr id="2049" name="_x226084296" descr="EMB00002b803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636912"/>
            <a:ext cx="3316251" cy="15841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539141736" descr="EMB00002b8034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5294815"/>
            <a:ext cx="6026956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9917893-B456-4421-8EF0-F8602CF85740}"/>
              </a:ext>
            </a:extLst>
          </p:cNvPr>
          <p:cNvSpPr/>
          <p:nvPr/>
        </p:nvSpPr>
        <p:spPr>
          <a:xfrm>
            <a:off x="7104112" y="5008529"/>
            <a:ext cx="3096344" cy="91321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B060B-0A5F-4CF8-B8E4-D6D9B7658A7A}"/>
              </a:ext>
            </a:extLst>
          </p:cNvPr>
          <p:cNvSpPr txBox="1"/>
          <p:nvPr/>
        </p:nvSpPr>
        <p:spPr>
          <a:xfrm>
            <a:off x="9104348" y="4736843"/>
            <a:ext cx="13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Query String</a:t>
            </a:r>
            <a:endParaRPr lang="ko-KR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5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4.1 </a:t>
            </a:r>
            <a:r>
              <a:rPr lang="ko-KR" altLang="en-US" dirty="0"/>
              <a:t>입력 폼 작성과 입력된 값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GET </a:t>
            </a:r>
            <a:r>
              <a:rPr lang="ko-KR" altLang="en-US" dirty="0"/>
              <a:t>방식으로 전달된 값 사용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b="1" dirty="0" err="1"/>
              <a:t>request</a:t>
            </a:r>
            <a:r>
              <a:rPr lang="en-US" altLang="ko-KR" dirty="0" err="1"/>
              <a:t>.</a:t>
            </a:r>
            <a:r>
              <a:rPr lang="en-US" altLang="ko-KR" b="1" dirty="0" err="1">
                <a:solidFill>
                  <a:srgbClr val="0000FF"/>
                </a:solidFill>
              </a:rPr>
              <a:t>getParameter</a:t>
            </a:r>
            <a:r>
              <a:rPr lang="en-US" altLang="ko-KR" dirty="0"/>
              <a:t>("</a:t>
            </a:r>
            <a:r>
              <a:rPr lang="ko-KR" altLang="en-US" dirty="0"/>
              <a:t>입력</a:t>
            </a:r>
            <a:r>
              <a:rPr lang="en-US" altLang="ko-KR" dirty="0"/>
              <a:t>_</a:t>
            </a:r>
            <a:r>
              <a:rPr lang="ko-KR" altLang="en-US" dirty="0"/>
              <a:t>태그의</a:t>
            </a:r>
            <a:r>
              <a:rPr lang="en-US" altLang="ko-KR" dirty="0"/>
              <a:t>_name_</a:t>
            </a:r>
            <a:r>
              <a:rPr lang="ko-KR" altLang="en-US" dirty="0"/>
              <a:t>속성</a:t>
            </a:r>
            <a:r>
              <a:rPr lang="en-US" altLang="ko-KR" dirty="0"/>
              <a:t>")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775520" y="2204864"/>
            <a:ext cx="7333828" cy="36234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4-2] GET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방식으로 전달받은 값의 사용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(4-2.jsp)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국어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&lt;%=</a:t>
            </a:r>
            <a:r>
              <a:rPr lang="en-US" altLang="ko-KR" sz="1200" b="1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200" b="1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)%&gt;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영어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&lt;%=</a:t>
            </a:r>
            <a:r>
              <a:rPr lang="en-US" altLang="ko-KR" sz="1200" b="1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200" b="1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)%&gt;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수학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&lt;%=</a:t>
            </a:r>
            <a:r>
              <a:rPr lang="en-US" altLang="ko-KR" sz="1200" b="1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request.getParameter</a:t>
            </a:r>
            <a:r>
              <a:rPr lang="en-US" altLang="ko-KR" sz="1200" b="1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200" b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math")%&gt;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&lt;/html&gt;</a:t>
            </a:r>
          </a:p>
        </p:txBody>
      </p:sp>
      <p:pic>
        <p:nvPicPr>
          <p:cNvPr id="2051" name="_x539141736" descr="EMB00002b803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44" y="5358108"/>
            <a:ext cx="6026956" cy="116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2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169856"/>
            <a:ext cx="9577063" cy="594847"/>
          </a:xfrm>
        </p:spPr>
        <p:txBody>
          <a:bodyPr>
            <a:noAutofit/>
          </a:bodyPr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 </a:t>
            </a:r>
            <a:r>
              <a:rPr lang="ko-KR" altLang="en-US"/>
              <a:t>톰캣기반에서의 한글처리</a:t>
            </a:r>
            <a:endParaRPr lang="en-US" altLang="ko-KR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23391" y="1052736"/>
            <a:ext cx="11099051" cy="5439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웹 브라우저</a:t>
            </a:r>
            <a:r>
              <a:rPr lang="en-US" altLang="ko-KR" b="1" dirty="0">
                <a:sym typeface="Wingdings" panose="05000000000000000000" pitchFamily="2" charset="2"/>
              </a:rPr>
              <a:t> 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/>
              <a:t>서버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Get</a:t>
            </a:r>
            <a:r>
              <a:rPr lang="ko-KR" altLang="en-US" b="1" dirty="0">
                <a:solidFill>
                  <a:srgbClr val="0000FF"/>
                </a:solidFill>
              </a:rPr>
              <a:t>방식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별 다른 처리가 </a:t>
            </a:r>
            <a:r>
              <a:rPr lang="ko-KR" altLang="en-US">
                <a:solidFill>
                  <a:srgbClr val="FF0000"/>
                </a:solidFill>
              </a:rPr>
              <a:t>필요하지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웹 브라우저</a:t>
            </a:r>
            <a:r>
              <a:rPr lang="en-US" altLang="ko-KR" b="1" dirty="0">
                <a:sym typeface="Wingdings" panose="05000000000000000000" pitchFamily="2" charset="2"/>
              </a:rPr>
              <a:t>  </a:t>
            </a:r>
            <a:r>
              <a:rPr lang="ko-KR" altLang="en-US" b="1" dirty="0"/>
              <a:t>서버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Post</a:t>
            </a:r>
            <a:r>
              <a:rPr lang="ko-KR" altLang="en-US" b="1" dirty="0">
                <a:solidFill>
                  <a:srgbClr val="0000FF"/>
                </a:solidFill>
              </a:rPr>
              <a:t>방식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웹브라우저에서 </a:t>
            </a:r>
            <a:r>
              <a:rPr lang="en-US" altLang="ko-KR" dirty="0"/>
              <a:t>POST</a:t>
            </a:r>
            <a:r>
              <a:rPr lang="ko-KR" altLang="en-US" dirty="0"/>
              <a:t>방식으로 데이터가 넘어오는 </a:t>
            </a:r>
            <a:r>
              <a:rPr lang="ko-KR" altLang="en-US" dirty="0" err="1"/>
              <a:t>파라미터</a:t>
            </a:r>
            <a:r>
              <a:rPr lang="ko-KR" altLang="en-US" dirty="0"/>
              <a:t> 값에 한글이 있는 경우</a:t>
            </a:r>
            <a:endParaRPr lang="en-US" altLang="ko-KR" dirty="0"/>
          </a:p>
          <a:p>
            <a:pPr lvl="1"/>
            <a:r>
              <a:rPr lang="ko-KR" altLang="en-US" dirty="0"/>
              <a:t>폼으로부터 </a:t>
            </a:r>
            <a:r>
              <a:rPr lang="ko-KR" altLang="en-US" dirty="0" err="1"/>
              <a:t>파라미터를</a:t>
            </a:r>
            <a:r>
              <a:rPr lang="ko-KR" altLang="en-US" dirty="0"/>
              <a:t> 넘겨받는 페이지에는 반드시 아래 </a:t>
            </a:r>
            <a:r>
              <a:rPr lang="ko-KR" altLang="en-US"/>
              <a:t>코드 작성</a:t>
            </a:r>
            <a:endParaRPr lang="en-US" altLang="ko-KR"/>
          </a:p>
          <a:p>
            <a:pPr lvl="1"/>
            <a:endParaRPr lang="en-US" altLang="ko-KR"/>
          </a:p>
          <a:p>
            <a:pPr marL="0" indent="0">
              <a:buNone/>
            </a:pPr>
            <a:r>
              <a:rPr lang="en-US" altLang="ko-KR" b="1"/>
              <a:t>3. </a:t>
            </a:r>
            <a:r>
              <a:rPr lang="ko-KR" altLang="en-US" b="1"/>
              <a:t>서버</a:t>
            </a:r>
            <a:r>
              <a:rPr lang="en-US" altLang="ko-KR" b="1">
                <a:sym typeface="Wingdings" panose="05000000000000000000" pitchFamily="2" charset="2"/>
              </a:rPr>
              <a:t></a:t>
            </a:r>
            <a:r>
              <a:rPr lang="ko-KR" altLang="en-US" b="1"/>
              <a:t> 웹 브라우저</a:t>
            </a:r>
            <a:endParaRPr lang="en-US" altLang="ko-KR" b="1"/>
          </a:p>
          <a:p>
            <a:pPr lvl="1"/>
            <a:r>
              <a:rPr lang="ko-KR" altLang="en-US"/>
              <a:t>서버로부터 클라이언트로 응답되는 페이지의 화면 출력 시 한글처리 </a:t>
            </a:r>
          </a:p>
          <a:p>
            <a:pPr lvl="1"/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&lt;%</a:t>
            </a:r>
            <a:r>
              <a:rPr lang="en-US" altLang="ko-KR"/>
              <a:t>@ page </a:t>
            </a:r>
            <a:r>
              <a:rPr lang="en-US" altLang="ko-KR" b="1"/>
              <a:t>contentType</a:t>
            </a:r>
            <a:r>
              <a:rPr lang="en-US" altLang="ko-KR"/>
              <a:t>=＂text/html; </a:t>
            </a:r>
            <a:r>
              <a:rPr lang="en-US" altLang="ko-KR" b="1">
                <a:solidFill>
                  <a:srgbClr val="FF0000"/>
                </a:solidFill>
              </a:rPr>
              <a:t>charset=utf-8</a:t>
            </a:r>
            <a:r>
              <a:rPr lang="en-US" altLang="ko-KR"/>
              <a:t>＂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%&gt;</a:t>
            </a:r>
          </a:p>
          <a:p>
            <a:pPr lvl="1"/>
            <a:r>
              <a:rPr lang="ko-KR" altLang="en-US"/>
              <a:t>서버페이지에 반드시 명시해야 함</a:t>
            </a:r>
            <a:r>
              <a:rPr lang="en-US" altLang="ko-KR"/>
              <a:t>(</a:t>
            </a:r>
            <a:r>
              <a:rPr lang="ko-KR" altLang="en-US"/>
              <a:t>지시자의 속성으로 명시</a:t>
            </a:r>
            <a:r>
              <a:rPr lang="en-US" altLang="ko-KR"/>
              <a:t>)</a:t>
            </a:r>
            <a:endParaRPr lang="ko-KR" altLang="en-US" dirty="0"/>
          </a:p>
          <a:p>
            <a:pPr marL="385763" indent="-385763">
              <a:buFont typeface="+mj-lt"/>
              <a:buAutoNum type="arabicPeriod" startAt="3"/>
            </a:pPr>
            <a:endParaRPr lang="en-US" altLang="ko-KR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0D5F6F7-CAC9-484C-9960-20442BC4E62F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1775520" y="3777069"/>
            <a:ext cx="6696744" cy="4001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b="1"/>
              <a:t>&lt;%  </a:t>
            </a:r>
            <a:r>
              <a:rPr lang="en-US" altLang="ko-KR" sz="2000" b="1" dirty="0" err="1"/>
              <a:t>request.setCharacterEncoding</a:t>
            </a:r>
            <a:r>
              <a:rPr lang="en-US" altLang="ko-KR" sz="2000" b="1" dirty="0"/>
              <a:t>(“</a:t>
            </a:r>
            <a:r>
              <a:rPr lang="en-US" altLang="ko-KR" sz="2000" b="1"/>
              <a:t>utf-8");  </a:t>
            </a:r>
            <a:r>
              <a:rPr lang="en-US" altLang="ko-KR" b="1"/>
              <a:t>%&gt;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9809634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4.1 </a:t>
            </a:r>
            <a:r>
              <a:rPr lang="ko-KR" altLang="en-US" dirty="0"/>
              <a:t>입력 폼 작성과 입력된 값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POST </a:t>
            </a:r>
            <a:r>
              <a:rPr lang="ko-KR" altLang="en-US" dirty="0"/>
              <a:t>방식으로 값 전달된 값은 다음 두가지 사항만 </a:t>
            </a:r>
            <a:r>
              <a:rPr lang="en-US" altLang="ko-KR" dirty="0"/>
              <a:t>GET </a:t>
            </a:r>
            <a:r>
              <a:rPr lang="ko-KR" altLang="en-US" dirty="0"/>
              <a:t>방식과 다름</a:t>
            </a:r>
          </a:p>
          <a:p>
            <a:pPr lvl="1" fontAlgn="base"/>
            <a:r>
              <a:rPr lang="ko-KR" altLang="en-US" dirty="0"/>
              <a:t>입력 폼의 </a:t>
            </a:r>
            <a:r>
              <a:rPr lang="en-US" altLang="ko-KR" dirty="0"/>
              <a:t>form </a:t>
            </a:r>
            <a:r>
              <a:rPr lang="ko-KR" altLang="en-US" dirty="0"/>
              <a:t>태그에 </a:t>
            </a:r>
            <a:r>
              <a:rPr lang="en-US" altLang="ko-KR" dirty="0"/>
              <a:t>method="post"</a:t>
            </a:r>
            <a:r>
              <a:rPr lang="ko-KR" altLang="en-US" dirty="0"/>
              <a:t>라고 적는다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전달되는 값이 웹 브라우저의 주소 창에 보이지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2055820" y="2564904"/>
            <a:ext cx="7333828" cy="384502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4-3] POST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방식을 사용하는 입력 폼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(4-3.html)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&lt;!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doctype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&lt;form action="</a:t>
            </a:r>
            <a:r>
              <a:rPr lang="en-US" altLang="ko-KR" sz="1200" b="1" u="sng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4-2.jsp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 method="post"&gt;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국어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&lt;input type="text" name="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영어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&lt;input type="text" name="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수학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&lt;input type="text" name="math"&gt;&lt;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    &lt;input type="submit" value="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확인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"&gt;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&lt;/form&gt;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	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&lt;/html&gt;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20136" y="3140968"/>
            <a:ext cx="3117032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전달된 값을 사용하는 방법은 </a:t>
            </a:r>
            <a:r>
              <a:rPr lang="en-US" altLang="ko-KR" sz="1600" dirty="0"/>
              <a:t>GET </a:t>
            </a:r>
            <a:r>
              <a:rPr lang="ko-KR" altLang="en-US" sz="1600" dirty="0"/>
              <a:t>방식과 똑같음</a:t>
            </a: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 flipV="1">
            <a:off x="4151784" y="3717032"/>
            <a:ext cx="316835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0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4.1 </a:t>
            </a:r>
            <a:r>
              <a:rPr lang="ko-KR" altLang="en-US" dirty="0"/>
              <a:t>입력 폼 작성과 입력된 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GET </a:t>
            </a:r>
            <a:r>
              <a:rPr lang="ko-KR" altLang="en-US" dirty="0"/>
              <a:t>방식의 성질을  이용한 프로그램 테스트</a:t>
            </a:r>
            <a:endParaRPr lang="en-US" altLang="ko-KR" dirty="0"/>
          </a:p>
          <a:p>
            <a:pPr lvl="1" fontAlgn="base"/>
            <a:r>
              <a:rPr lang="ko-KR" altLang="en-US" dirty="0"/>
              <a:t>입력 양식을 만들지 않고 간단하게 테스트를 원할 때 </a:t>
            </a:r>
            <a:br>
              <a:rPr lang="en-US" altLang="ko-KR" dirty="0"/>
            </a:br>
            <a:r>
              <a:rPr lang="ko-KR" altLang="en-US" dirty="0"/>
              <a:t>직접 </a:t>
            </a:r>
            <a:r>
              <a:rPr lang="en-US" altLang="ko-KR" dirty="0"/>
              <a:t>URL</a:t>
            </a:r>
            <a:r>
              <a:rPr lang="ko-KR" altLang="en-US" dirty="0"/>
              <a:t>에 전달될 값들을 </a:t>
            </a:r>
            <a:r>
              <a:rPr lang="ko-KR" altLang="en-US"/>
              <a:t>적어 넣음</a:t>
            </a:r>
            <a:r>
              <a:rPr lang="en-US" altLang="ko-KR"/>
              <a:t>(</a:t>
            </a:r>
            <a:r>
              <a:rPr lang="ko-KR" altLang="en-US"/>
              <a:t>쿼리스트링 </a:t>
            </a:r>
            <a:r>
              <a:rPr lang="en-US" altLang="ko-KR"/>
              <a:t>: Query</a:t>
            </a:r>
            <a:r>
              <a:rPr lang="ko-KR" altLang="en-US"/>
              <a:t> </a:t>
            </a:r>
            <a:r>
              <a:rPr lang="en-US" altLang="ko-KR"/>
              <a:t>String)</a:t>
            </a:r>
            <a:endParaRPr lang="ko-KR" altLang="en-US" dirty="0"/>
          </a:p>
          <a:p>
            <a:pPr lvl="1" fontAlgn="base"/>
            <a:r>
              <a:rPr lang="en-US" altLang="ko-KR" dirty="0"/>
              <a:t>http://localhost:8080/4-2.jsp</a:t>
            </a:r>
            <a:r>
              <a:rPr lang="en-US" altLang="ko-KR" b="1" u="sng" dirty="0">
                <a:solidFill>
                  <a:srgbClr val="FF0000"/>
                </a:solidFill>
              </a:rPr>
              <a:t>?</a:t>
            </a:r>
            <a:r>
              <a:rPr lang="en-US" altLang="ko-KR" b="1" u="sng" dirty="0">
                <a:solidFill>
                  <a:srgbClr val="0000FF"/>
                </a:solidFill>
              </a:rPr>
              <a:t>kor=70</a:t>
            </a:r>
            <a:r>
              <a:rPr lang="en-US" altLang="ko-KR" b="1" u="sng" dirty="0">
                <a:solidFill>
                  <a:srgbClr val="FF0000"/>
                </a:solidFill>
              </a:rPr>
              <a:t>&amp;</a:t>
            </a:r>
            <a:r>
              <a:rPr lang="en-US" altLang="ko-KR" b="1" u="sng" dirty="0">
                <a:solidFill>
                  <a:srgbClr val="0000FF"/>
                </a:solidFill>
              </a:rPr>
              <a:t>eng=80</a:t>
            </a:r>
            <a:r>
              <a:rPr lang="en-US" altLang="ko-KR" b="1" u="sng" dirty="0">
                <a:solidFill>
                  <a:srgbClr val="FF0000"/>
                </a:solidFill>
              </a:rPr>
              <a:t>&amp;</a:t>
            </a:r>
            <a:r>
              <a:rPr lang="en-US" altLang="ko-KR" b="1" u="sng" dirty="0">
                <a:solidFill>
                  <a:srgbClr val="0000FF"/>
                </a:solidFill>
              </a:rPr>
              <a:t>math=90</a:t>
            </a:r>
            <a:endParaRPr lang="ko-KR" altLang="en-US" b="1" u="sng" dirty="0">
              <a:solidFill>
                <a:srgbClr val="0000FF"/>
              </a:solidFill>
            </a:endParaRPr>
          </a:p>
          <a:p>
            <a:pPr lvl="1" fontAlgn="base"/>
            <a:r>
              <a:rPr lang="en-US" altLang="ko-KR" dirty="0"/>
              <a:t>JSP </a:t>
            </a:r>
            <a:r>
              <a:rPr lang="ko-KR" altLang="en-US" dirty="0"/>
              <a:t>프로그램은 </a:t>
            </a:r>
            <a:r>
              <a:rPr lang="en-US" altLang="ko-KR" dirty="0"/>
              <a:t>URL</a:t>
            </a:r>
            <a:r>
              <a:rPr lang="ko-KR" altLang="en-US" dirty="0"/>
              <a:t>에 딸려 온 값이 입력 폼으로부터 온 것인지 아니면 사람이 </a:t>
            </a:r>
            <a:r>
              <a:rPr lang="ko-KR" altLang="en-US" dirty="0" err="1"/>
              <a:t>주소창에</a:t>
            </a:r>
            <a:r>
              <a:rPr lang="ko-KR" altLang="en-US" dirty="0"/>
              <a:t> 직접 입력한 것인지 구분할 수 없음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362803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장. Introduction.pptx" id="{7B403E1B-8F75-49B9-B859-D0906834E13A}" vid="{B5A0A407-5981-4B1F-964A-F80AC669C99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</Template>
  <TotalTime>14792</TotalTime>
  <Words>3760</Words>
  <Application>Microsoft Office PowerPoint</Application>
  <PresentationFormat>와이드스크린</PresentationFormat>
  <Paragraphs>592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D2Coding</vt:lpstr>
      <vt:lpstr>맑은 고딕</vt:lpstr>
      <vt:lpstr>Arial</vt:lpstr>
      <vt:lpstr>Calibri</vt:lpstr>
      <vt:lpstr>Consolas</vt:lpstr>
      <vt:lpstr>Times New Roman</vt:lpstr>
      <vt:lpstr>Wingdings</vt:lpstr>
      <vt:lpstr>매크로</vt:lpstr>
      <vt:lpstr>4장. 폼 태그를 이용한 값 입력</vt:lpstr>
      <vt:lpstr>이번 장에서 공부할 것</vt:lpstr>
      <vt:lpstr>4.1 입력 폼 작성과 입력된 값 처리</vt:lpstr>
      <vt:lpstr>4.1 입력 폼 작성과 입력된 값 처리</vt:lpstr>
      <vt:lpstr>4.1 입력 폼 작성과 입력된 값 처리</vt:lpstr>
      <vt:lpstr>4.1 입력 폼 작성과 입력된 값 처리</vt:lpstr>
      <vt:lpstr>[참고] 톰캣기반에서의 한글처리</vt:lpstr>
      <vt:lpstr>4.1 입력 폼 작성과 입력된 값 처리</vt:lpstr>
      <vt:lpstr>4.1 입력 폼 작성과 입력된 값 처리</vt:lpstr>
      <vt:lpstr>4.2 단일 값 입력 처리[실습]</vt:lpstr>
      <vt:lpstr>4.2 단일 값 입력 처리</vt:lpstr>
      <vt:lpstr>4.3 다중 선택 입력의 처리</vt:lpstr>
      <vt:lpstr>4.3 다중 선택 입력의 처리</vt:lpstr>
      <vt:lpstr>[참조] 내장객체(Implicit Object)의 개요</vt:lpstr>
      <vt:lpstr>[참조] JSP 내장객체(Implicit Object)</vt:lpstr>
      <vt:lpstr>[참조] JSP 내장객체(Implicit Object)</vt:lpstr>
      <vt:lpstr>1. Request 객체</vt:lpstr>
      <vt:lpstr>request 메소드</vt:lpstr>
      <vt:lpstr>실습</vt:lpstr>
      <vt:lpstr>PowerPoint 프레젠테이션</vt:lpstr>
      <vt:lpstr>요청 데이터 얻기</vt:lpstr>
      <vt:lpstr>2. response 내장객체</vt:lpstr>
      <vt:lpstr>3. out 내장객체</vt:lpstr>
      <vt:lpstr>4. session 객체</vt:lpstr>
      <vt:lpstr>5. application 객체</vt:lpstr>
      <vt:lpstr>[참고] 내장객체의 유효범위(scope)</vt:lpstr>
      <vt:lpstr>[참고] HTTP 동작 방식</vt:lpstr>
      <vt:lpstr>[참고] HTTP 특징</vt:lpstr>
      <vt:lpstr>[참고] HTTP 요청 방식</vt:lpstr>
      <vt:lpstr>HTTP 요청정보</vt:lpstr>
      <vt:lpstr>HTTP 응답 정보</vt:lpstr>
      <vt:lpstr>HTTP 응답 정보</vt:lpstr>
      <vt:lpstr>[참고]</vt:lpstr>
      <vt:lpstr>실습문제</vt:lpstr>
      <vt:lpstr>[과제]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jinso</cp:lastModifiedBy>
  <cp:revision>344</cp:revision>
  <dcterms:created xsi:type="dcterms:W3CDTF">2012-02-28T06:11:53Z</dcterms:created>
  <dcterms:modified xsi:type="dcterms:W3CDTF">2025-03-19T02:46:17Z</dcterms:modified>
</cp:coreProperties>
</file>