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6" r:id="rId1"/>
  </p:sldMasterIdLst>
  <p:notesMasterIdLst>
    <p:notesMasterId r:id="rId29"/>
  </p:notesMasterIdLst>
  <p:sldIdLst>
    <p:sldId id="256" r:id="rId2"/>
    <p:sldId id="279" r:id="rId3"/>
    <p:sldId id="423" r:id="rId4"/>
    <p:sldId id="386" r:id="rId5"/>
    <p:sldId id="387" r:id="rId6"/>
    <p:sldId id="346" r:id="rId7"/>
    <p:sldId id="406" r:id="rId8"/>
    <p:sldId id="415" r:id="rId9"/>
    <p:sldId id="416" r:id="rId10"/>
    <p:sldId id="414" r:id="rId11"/>
    <p:sldId id="407" r:id="rId12"/>
    <p:sldId id="408" r:id="rId13"/>
    <p:sldId id="409" r:id="rId14"/>
    <p:sldId id="421" r:id="rId15"/>
    <p:sldId id="388" r:id="rId16"/>
    <p:sldId id="410" r:id="rId17"/>
    <p:sldId id="411" r:id="rId18"/>
    <p:sldId id="417" r:id="rId19"/>
    <p:sldId id="395" r:id="rId20"/>
    <p:sldId id="396" r:id="rId21"/>
    <p:sldId id="422" r:id="rId22"/>
    <p:sldId id="397" r:id="rId23"/>
    <p:sldId id="424" r:id="rId24"/>
    <p:sldId id="343" r:id="rId25"/>
    <p:sldId id="419" r:id="rId26"/>
    <p:sldId id="420" r:id="rId27"/>
    <p:sldId id="405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E1D0C"/>
    <a:srgbClr val="ED1C24"/>
    <a:srgbClr val="FF0000"/>
    <a:srgbClr val="AB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3" autoAdjust="0"/>
    <p:restoredTop sz="94660"/>
  </p:normalViewPr>
  <p:slideViewPr>
    <p:cSldViewPr>
      <p:cViewPr varScale="1">
        <p:scale>
          <a:sx n="104" d="100"/>
          <a:sy n="104" d="100"/>
        </p:scale>
        <p:origin x="118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79FBD-3183-4611-BB3C-2548B8991953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19F21-93F6-4805-B68F-A74160CF01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08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15580" y="3861048"/>
            <a:ext cx="7560840" cy="2016224"/>
          </a:xfrm>
        </p:spPr>
        <p:txBody>
          <a:bodyPr lIns="0" tIns="0" rIns="0">
            <a:normAutofit/>
          </a:bodyPr>
          <a:lstStyle>
            <a:lvl1pPr marL="0" indent="0" algn="ctr">
              <a:buNone/>
              <a:defRPr sz="28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800" y="1410247"/>
            <a:ext cx="9042400" cy="1586705"/>
          </a:xfrm>
        </p:spPr>
        <p:txBody>
          <a:bodyPr bIns="0" anchor="ctr" anchorCtr="0">
            <a:noAutofit/>
          </a:bodyPr>
          <a:lstStyle>
            <a:lvl1pPr algn="ctr">
              <a:defRPr sz="6000" baseline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135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5506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589085"/>
            <a:ext cx="2743200" cy="553707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85216"/>
            <a:ext cx="8026400" cy="55412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6018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298" y="936252"/>
            <a:ext cx="11521280" cy="5733108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54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6801" y="5245101"/>
            <a:ext cx="9245599" cy="1155700"/>
          </a:xfrm>
        </p:spPr>
        <p:txBody>
          <a:bodyPr anchor="t">
            <a:normAutofit/>
          </a:bodyPr>
          <a:lstStyle>
            <a:lvl1pPr algn="r">
              <a:defRPr sz="42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36801" y="4114800"/>
            <a:ext cx="9245599" cy="1130300"/>
          </a:xfrm>
        </p:spPr>
        <p:txBody>
          <a:bodyPr anchor="b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1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3"/>
          </p:nvPr>
        </p:nvSpPr>
        <p:spPr>
          <a:xfrm>
            <a:off x="609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6197600" y="1340768"/>
            <a:ext cx="5384800" cy="50405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859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idx="13"/>
          </p:nvPr>
        </p:nvSpPr>
        <p:spPr>
          <a:xfrm>
            <a:off x="6197600" y="1981200"/>
            <a:ext cx="5386917" cy="411162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6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609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5"/>
          </p:nvPr>
        </p:nvSpPr>
        <p:spPr>
          <a:xfrm>
            <a:off x="6197600" y="2438400"/>
            <a:ext cx="5384800" cy="36576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18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0561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43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2"/>
          <p:cNvSpPr>
            <a:spLocks noGrp="1"/>
          </p:cNvSpPr>
          <p:nvPr>
            <p:ph type="title"/>
          </p:nvPr>
        </p:nvSpPr>
        <p:spPr>
          <a:xfrm>
            <a:off x="609600" y="1524000"/>
            <a:ext cx="4470400" cy="914400"/>
          </a:xfrm>
        </p:spPr>
        <p:txBody>
          <a:bodyPr lIns="0" rIns="0"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i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5892800" y="1524000"/>
            <a:ext cx="5689600" cy="4114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609601" y="2514599"/>
            <a:ext cx="4470400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77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7048"/>
            <a:ext cx="4474464" cy="914400"/>
          </a:xfrm>
        </p:spPr>
        <p:txBody>
          <a:bodyPr anchor="b">
            <a:normAutofit/>
          </a:bodyPr>
          <a:lstStyle>
            <a:lvl1pPr algn="l">
              <a:defRPr lang="en-US" sz="1800" b="1" i="0" kern="1200" cap="all" spc="1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Wingdings" pitchFamily="2" charset="2"/>
              <a:buNone/>
            </a:pPr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00928" y="1554480"/>
            <a:ext cx="5693664" cy="4059936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14600"/>
            <a:ext cx="4474464" cy="312724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892800" y="1524000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92800" y="5637212"/>
            <a:ext cx="5689600" cy="158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848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360" y="764704"/>
            <a:ext cx="11449272" cy="57606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760" y="145910"/>
            <a:ext cx="10972800" cy="504056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84000" y="6669360"/>
            <a:ext cx="508000" cy="1886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AA8C37D-6ADA-49EE-B609-6DB056DA936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1" name="Picture 2" descr="DIT동의과학대학교(DONG-EUI INSTITUTE OF TECHNOLOGY)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311" y="81185"/>
            <a:ext cx="931937" cy="195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61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200" b="1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ea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lnSpc>
          <a:spcPct val="100000"/>
        </a:lnSpc>
        <a:spcBef>
          <a:spcPts val="600"/>
        </a:spcBef>
        <a:spcAft>
          <a:spcPts val="600"/>
        </a:spcAft>
        <a:buFont typeface="Wingdings" pitchFamily="2" charset="2"/>
        <a:buChar char="§"/>
        <a:defRPr sz="2800" kern="1200" baseline="0">
          <a:solidFill>
            <a:schemeClr val="tx1"/>
          </a:solidFill>
          <a:latin typeface="+mn-ea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2001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 typeface="Arial" pitchFamily="34" charset="0"/>
        <a:buChar char="•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3pPr>
      <a:lvl4pPr marL="1657350" indent="-28575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맑은 고딕" pitchFamily="50" charset="-127"/>
        <a:buChar char="–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1">
            <a:lumMod val="50000"/>
            <a:lumOff val="50000"/>
          </a:schemeClr>
        </a:buClr>
        <a:buFont typeface="Wingdings" pitchFamily="2" charset="2"/>
        <a:buNone/>
        <a:defRPr sz="1600" kern="1200" baseline="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00000"/>
        </a:lnSpc>
        <a:spcBef>
          <a:spcPct val="20000"/>
        </a:spcBef>
        <a:spcAft>
          <a:spcPts val="600"/>
        </a:spcAft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riadb.com/download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/>
            <a:r>
              <a:rPr lang="ko-KR" altLang="en-US"/>
              <a:t>컴퓨터정보과</a:t>
            </a:r>
            <a:endParaRPr lang="en-US" altLang="ko-KR"/>
          </a:p>
          <a:p>
            <a:pPr fontAlgn="base"/>
            <a:r>
              <a:rPr lang="ko-KR" altLang="en-US"/>
              <a:t>김진숙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75520" y="1556792"/>
            <a:ext cx="8301620" cy="1586705"/>
          </a:xfrm>
        </p:spPr>
        <p:txBody>
          <a:bodyPr/>
          <a:lstStyle/>
          <a:p>
            <a:pPr fontAlgn="base"/>
            <a:r>
              <a:rPr lang="en-US" altLang="ko-KR"/>
              <a:t>5</a:t>
            </a:r>
            <a:r>
              <a:rPr lang="ko-KR" altLang="en-US"/>
              <a:t>장</a:t>
            </a:r>
            <a:r>
              <a:rPr lang="en-US" altLang="ko-KR"/>
              <a:t>. MariaDB(MySQL) </a:t>
            </a:r>
            <a:r>
              <a:rPr lang="ko-KR" altLang="en-US"/>
              <a:t>사용법과 필수 쿼리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38271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5360" y="764704"/>
            <a:ext cx="7128792" cy="5733108"/>
          </a:xfrm>
        </p:spPr>
        <p:txBody>
          <a:bodyPr>
            <a:normAutofit/>
          </a:bodyPr>
          <a:lstStyle/>
          <a:p>
            <a:pPr lvl="1" fontAlgn="base"/>
            <a:r>
              <a:rPr lang="en-US" altLang="ko-KR" dirty="0"/>
              <a:t>MySQL </a:t>
            </a:r>
            <a:r>
              <a:rPr lang="ko-KR" altLang="en-US" dirty="0"/>
              <a:t>클라이언트</a:t>
            </a:r>
            <a:endParaRPr lang="en-US" altLang="ko-KR" dirty="0"/>
          </a:p>
          <a:p>
            <a:pPr lvl="2" fontAlgn="base"/>
            <a:r>
              <a:rPr lang="ko-KR" altLang="en-US" dirty="0" err="1"/>
              <a:t>명령행</a:t>
            </a:r>
            <a:r>
              <a:rPr lang="ko-KR" altLang="en-US" dirty="0"/>
              <a:t> 방식 클라이언트</a:t>
            </a:r>
            <a:endParaRPr lang="en-US" altLang="ko-KR" dirty="0"/>
          </a:p>
          <a:p>
            <a:pPr lvl="3" fontAlgn="base"/>
            <a:r>
              <a:rPr lang="ko-KR" altLang="en-US" dirty="0"/>
              <a:t>명령 행 방식이라 쿼리를 입력하거나 수정할 때에 불편함</a:t>
            </a:r>
            <a:endParaRPr lang="en-US" altLang="ko-KR" dirty="0"/>
          </a:p>
          <a:p>
            <a:pPr lvl="2" fontAlgn="base"/>
            <a:r>
              <a:rPr lang="en-US" altLang="ko-KR" b="1" dirty="0"/>
              <a:t>GUI(Graphic User Interface) </a:t>
            </a:r>
            <a:r>
              <a:rPr lang="ko-KR" altLang="en-US" b="1" dirty="0"/>
              <a:t>방식의 </a:t>
            </a:r>
            <a:r>
              <a:rPr lang="en-US" altLang="ko-KR" b="1" dirty="0"/>
              <a:t>MySQL </a:t>
            </a:r>
            <a:r>
              <a:rPr lang="ko-KR" altLang="en-US" b="1" dirty="0"/>
              <a:t>클라이언트 </a:t>
            </a:r>
            <a:r>
              <a:rPr lang="en-US" altLang="ko-KR" b="1" dirty="0"/>
              <a:t>: </a:t>
            </a:r>
            <a:r>
              <a:rPr lang="en-US" altLang="ko-KR" b="1" dirty="0" err="1"/>
              <a:t>HeidiSQL</a:t>
            </a:r>
            <a:r>
              <a:rPr lang="en-US" altLang="ko-KR" b="1" dirty="0"/>
              <a:t> </a:t>
            </a:r>
          </a:p>
          <a:p>
            <a:pPr lvl="3" fontAlgn="base"/>
            <a:r>
              <a:rPr lang="ko-KR" altLang="en-US" dirty="0"/>
              <a:t>대부분의 데이터베이스 조작을 메뉴 선택만으로 할 </a:t>
            </a:r>
            <a:r>
              <a:rPr lang="ko-KR" altLang="en-US"/>
              <a:t>수 있으니 수업에서는 </a:t>
            </a:r>
            <a:r>
              <a:rPr lang="ko-KR" altLang="en-US" dirty="0"/>
              <a:t>항상 쿼리를 직접 입력해서 데이터베이스를 </a:t>
            </a:r>
            <a:r>
              <a:rPr lang="ko-KR" altLang="en-US"/>
              <a:t>조작할 것</a:t>
            </a:r>
            <a:endParaRPr lang="en-US" altLang="ko-KR"/>
          </a:p>
          <a:p>
            <a:pPr lvl="3" fontAlgn="base"/>
            <a:r>
              <a:rPr lang="ko-KR" altLang="en-US"/>
              <a:t>응용 프로그램에서는 </a:t>
            </a:r>
            <a:r>
              <a:rPr lang="ko-KR" altLang="en-US" dirty="0"/>
              <a:t>오직 쿼리로만 데이터베이스를 조작해야 하기 때문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pic>
        <p:nvPicPr>
          <p:cNvPr id="4097" name="_x545385816" descr="EMB000037842f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579" y="1544530"/>
            <a:ext cx="4151459" cy="3938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2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계정 정보 입력 및 저장</a:t>
            </a:r>
            <a:endParaRPr lang="en-US" altLang="ko-KR" dirty="0"/>
          </a:p>
          <a:p>
            <a:pPr lvl="1" fontAlgn="base"/>
            <a:r>
              <a:rPr lang="en-US" altLang="ko-KR" dirty="0" err="1"/>
              <a:t>HeidiSQL</a:t>
            </a:r>
            <a:r>
              <a:rPr lang="ko-KR" altLang="en-US" dirty="0"/>
              <a:t>을 실행하면 </a:t>
            </a:r>
            <a:r>
              <a:rPr lang="ko-KR" altLang="en-US" b="1" dirty="0"/>
              <a:t>세션 관리자 </a:t>
            </a:r>
            <a:r>
              <a:rPr lang="ko-KR" altLang="en-US" dirty="0"/>
              <a:t>화면이 먼저 나옴</a:t>
            </a:r>
            <a:endParaRPr lang="en-US" altLang="ko-KR" dirty="0"/>
          </a:p>
          <a:p>
            <a:pPr lvl="1" fontAlgn="base"/>
            <a:r>
              <a:rPr lang="ko-KR" altLang="en-US" dirty="0"/>
              <a:t>세션 관리자 </a:t>
            </a:r>
            <a:r>
              <a:rPr lang="en-US" altLang="ko-KR" dirty="0"/>
              <a:t>: MySQL</a:t>
            </a:r>
            <a:r>
              <a:rPr lang="ko-KR" altLang="en-US" dirty="0"/>
              <a:t>에 접속할 계정 정보 관리자</a:t>
            </a:r>
            <a:endParaRPr lang="en-US" altLang="ko-KR" dirty="0"/>
          </a:p>
          <a:p>
            <a:pPr lvl="1" fontAlgn="base"/>
            <a:endParaRPr lang="en-US" altLang="ko-KR" dirty="0"/>
          </a:p>
          <a:p>
            <a:pPr fontAlgn="base"/>
            <a:endParaRPr lang="en-US" altLang="ko-KR" dirty="0"/>
          </a:p>
          <a:p>
            <a:pPr fontAlgn="base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4097" name="_x332277960" descr="EMB00000a984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3483" y="2704323"/>
            <a:ext cx="466963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_x332277720" descr="EMB00000a984b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930" y="3645024"/>
            <a:ext cx="4726136" cy="285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4B2A7E4-E7CD-45DA-AF74-A326A9258CEC}"/>
              </a:ext>
            </a:extLst>
          </p:cNvPr>
          <p:cNvSpPr/>
          <p:nvPr/>
        </p:nvSpPr>
        <p:spPr>
          <a:xfrm>
            <a:off x="7754202" y="5065679"/>
            <a:ext cx="1224136" cy="158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03F2496-0333-47EF-82A8-8B9E7207858C}"/>
              </a:ext>
            </a:extLst>
          </p:cNvPr>
          <p:cNvCxnSpPr>
            <a:cxnSpLocks/>
          </p:cNvCxnSpPr>
          <p:nvPr/>
        </p:nvCxnSpPr>
        <p:spPr>
          <a:xfrm flipH="1">
            <a:off x="8978339" y="4720547"/>
            <a:ext cx="216023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D72955-36CF-430E-B781-39169AFB6600}"/>
              </a:ext>
            </a:extLst>
          </p:cNvPr>
          <p:cNvSpPr txBox="1"/>
          <p:nvPr/>
        </p:nvSpPr>
        <p:spPr>
          <a:xfrm>
            <a:off x="9158510" y="454890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1111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43C24F-DA1B-470B-B824-73A0DDFE1AB6}"/>
              </a:ext>
            </a:extLst>
          </p:cNvPr>
          <p:cNvSpPr txBox="1"/>
          <p:nvPr/>
        </p:nvSpPr>
        <p:spPr>
          <a:xfrm>
            <a:off x="6384032" y="3018321"/>
            <a:ext cx="31967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>
                <a:solidFill>
                  <a:srgbClr val="FF0000"/>
                </a:solidFill>
              </a:rPr>
              <a:t>루트관리자 계정으로 세션 만들기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5626908-02F4-4773-88D3-9CADBC947459}"/>
              </a:ext>
            </a:extLst>
          </p:cNvPr>
          <p:cNvCxnSpPr>
            <a:cxnSpLocks/>
          </p:cNvCxnSpPr>
          <p:nvPr/>
        </p:nvCxnSpPr>
        <p:spPr>
          <a:xfrm flipH="1">
            <a:off x="5943119" y="3356875"/>
            <a:ext cx="584929" cy="70398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266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쿼리 실행</a:t>
            </a:r>
            <a:endParaRPr lang="en-US" altLang="ko-KR" dirty="0"/>
          </a:p>
          <a:p>
            <a:pPr lvl="1" fontAlgn="base"/>
            <a:r>
              <a:rPr lang="ko-KR" altLang="en-US" dirty="0"/>
              <a:t>쿼리 창에 쿼리를 입력하고 실행 버튼</a:t>
            </a:r>
            <a:r>
              <a:rPr lang="en-US" altLang="ko-KR" dirty="0"/>
              <a:t>(▶)</a:t>
            </a:r>
            <a:r>
              <a:rPr lang="ko-KR" altLang="en-US" dirty="0"/>
              <a:t> 클릭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pic>
        <p:nvPicPr>
          <p:cNvPr id="5121" name="_x332277800" descr="EMB00000a984b1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0888"/>
            <a:ext cx="5591343" cy="288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_x332278040" descr="EMB00000a984b1c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2" y="3446016"/>
            <a:ext cx="5544616" cy="297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53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쿼리 실행 </a:t>
            </a:r>
            <a:r>
              <a:rPr lang="en-US" altLang="ko-KR" dirty="0"/>
              <a:t>(</a:t>
            </a:r>
            <a:r>
              <a:rPr lang="ko-KR" altLang="en-US" dirty="0"/>
              <a:t>계속</a:t>
            </a:r>
            <a:r>
              <a:rPr lang="en-US" altLang="ko-KR" dirty="0"/>
              <a:t>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pic>
        <p:nvPicPr>
          <p:cNvPr id="6145" name="_x332277800" descr="EMB00000a984b1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916832"/>
            <a:ext cx="7657535" cy="4108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A96347-7237-4C6E-BBEB-AE1B1624AB51}"/>
              </a:ext>
            </a:extLst>
          </p:cNvPr>
          <p:cNvSpPr txBox="1"/>
          <p:nvPr/>
        </p:nvSpPr>
        <p:spPr>
          <a:xfrm>
            <a:off x="695400" y="2348880"/>
            <a:ext cx="1481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E1D0C"/>
                </a:solidFill>
              </a:rPr>
              <a:t>DB </a:t>
            </a:r>
            <a:r>
              <a:rPr lang="ko-KR" altLang="en-US">
                <a:solidFill>
                  <a:srgbClr val="FE1D0C"/>
                </a:solidFill>
              </a:rPr>
              <a:t>연결 해제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2406D00-93B2-49EF-9443-8D72E3D7CAF5}"/>
              </a:ext>
            </a:extLst>
          </p:cNvPr>
          <p:cNvCxnSpPr>
            <a:stCxn id="4" idx="3"/>
          </p:cNvCxnSpPr>
          <p:nvPr/>
        </p:nvCxnSpPr>
        <p:spPr>
          <a:xfrm>
            <a:off x="2176896" y="2533546"/>
            <a:ext cx="606736" cy="313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58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414E6-4691-4664-BF7F-E4F323A2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 </a:t>
            </a:r>
            <a:r>
              <a:rPr lang="ko-KR" altLang="en-US"/>
              <a:t>데이터베이스에 따라 다른 스키마 개념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44AE8-1378-4FBB-A8B8-88E9545BE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오라클</a:t>
            </a:r>
            <a:endParaRPr lang="en-US" altLang="ko-KR"/>
          </a:p>
          <a:p>
            <a:pPr lvl="1"/>
            <a:r>
              <a:rPr lang="ko-KR" altLang="en-US"/>
              <a:t>단일 사용자에게 소유된 테이블이나 객체를 의미</a:t>
            </a:r>
            <a:endParaRPr lang="en-US" altLang="ko-KR"/>
          </a:p>
          <a:p>
            <a:r>
              <a:rPr lang="en-US" altLang="ko-KR"/>
              <a:t>MariaDB</a:t>
            </a:r>
          </a:p>
          <a:p>
            <a:pPr lvl="1"/>
            <a:r>
              <a:rPr lang="ko-KR" altLang="en-US"/>
              <a:t>데이터베이스와 동일한 의미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B8B52C-728F-4D7F-A9EC-1AE3562629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1263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사용자 계정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root </a:t>
            </a:r>
            <a:r>
              <a:rPr lang="ko-KR" altLang="en-US" dirty="0"/>
              <a:t>계정</a:t>
            </a:r>
            <a:endParaRPr lang="en-US" altLang="ko-KR" dirty="0"/>
          </a:p>
          <a:p>
            <a:pPr lvl="1" fontAlgn="base"/>
            <a:r>
              <a:rPr lang="en-US" altLang="ko-KR" dirty="0"/>
              <a:t>DB </a:t>
            </a:r>
            <a:r>
              <a:rPr lang="ko-KR" altLang="en-US" dirty="0"/>
              <a:t>관리자 계정이므로 권한이 막강 </a:t>
            </a:r>
            <a:endParaRPr lang="en-US" altLang="ko-KR" dirty="0"/>
          </a:p>
          <a:p>
            <a:pPr lvl="1" fontAlgn="base"/>
            <a:r>
              <a:rPr lang="ko-KR" altLang="en-US" dirty="0"/>
              <a:t>평상 </a:t>
            </a:r>
            <a:r>
              <a:rPr lang="ko-KR" altLang="en-US"/>
              <a:t>시에는 일반 사용자 </a:t>
            </a:r>
            <a:r>
              <a:rPr lang="ko-KR" altLang="en-US" dirty="0"/>
              <a:t>계정을 사용하는 것이 안전</a:t>
            </a:r>
            <a:endParaRPr lang="en-US" altLang="ko-KR" dirty="0"/>
          </a:p>
          <a:p>
            <a:pPr fontAlgn="base"/>
            <a:r>
              <a:rPr lang="ko-KR" altLang="en-US" dirty="0"/>
              <a:t>사용자</a:t>
            </a:r>
            <a:r>
              <a:rPr lang="en-US" altLang="ko-KR" dirty="0"/>
              <a:t> </a:t>
            </a:r>
            <a:r>
              <a:rPr lang="ko-KR" altLang="en-US" dirty="0"/>
              <a:t>계정 </a:t>
            </a:r>
            <a:r>
              <a:rPr lang="ko-KR" altLang="en-US"/>
              <a:t>생성 쿼리</a:t>
            </a:r>
            <a:endParaRPr lang="en-US" altLang="ko-KR"/>
          </a:p>
          <a:p>
            <a:pPr lvl="1" fontAlgn="base"/>
            <a:r>
              <a:rPr lang="ko-KR" altLang="en-US"/>
              <a:t>예문의 </a:t>
            </a:r>
            <a:r>
              <a:rPr lang="en-US" altLang="ko-KR"/>
              <a:t>gildong </a:t>
            </a:r>
            <a:r>
              <a:rPr lang="ko-KR" altLang="en-US"/>
              <a:t>대신 각자의</a:t>
            </a:r>
            <a:r>
              <a:rPr lang="en-US" altLang="ko-KR"/>
              <a:t> </a:t>
            </a:r>
            <a:r>
              <a:rPr lang="ko-KR" altLang="en-US"/>
              <a:t>영문 이름 사용</a:t>
            </a: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199456" y="3591800"/>
            <a:ext cx="7374788" cy="11095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create database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DB</a:t>
            </a:r>
            <a:r>
              <a:rPr lang="ko-KR" altLang="en-US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명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grant all privileges on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명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 to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ID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@localhost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identified by '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비밀번호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 with grant option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flush privileges;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42530" y="4834905"/>
            <a:ext cx="7374788" cy="110100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create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database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gildongdb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grant all privileges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gildongdb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 to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gildong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@</a:t>
            </a:r>
            <a:r>
              <a:rPr lang="en-US" altLang="ko-KR" sz="1400" dirty="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localhost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identified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by ‘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1111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with grant option;</a:t>
            </a: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flush privileges;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2923449" y="6257867"/>
            <a:ext cx="8213111" cy="325410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grant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all privileges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on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gildongdb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 to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gildong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@'%'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identified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by ‘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1111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'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with grant 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option;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F7D5F-C8A2-4A67-A602-33C8753D07C8}"/>
              </a:ext>
            </a:extLst>
          </p:cNvPr>
          <p:cNvSpPr txBox="1"/>
          <p:nvPr/>
        </p:nvSpPr>
        <p:spPr>
          <a:xfrm>
            <a:off x="6672064" y="5855763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>
                <a:solidFill>
                  <a:srgbClr val="0000FF"/>
                </a:solidFill>
                <a:latin typeface="+mj-ea"/>
                <a:ea typeface="+mj-ea"/>
              </a:rPr>
              <a:t>모든 호스트 의미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624EB88-7025-45F3-8966-1C4AF056DB7B}"/>
              </a:ext>
            </a:extLst>
          </p:cNvPr>
          <p:cNvCxnSpPr/>
          <p:nvPr/>
        </p:nvCxnSpPr>
        <p:spPr>
          <a:xfrm>
            <a:off x="7320136" y="6069227"/>
            <a:ext cx="0" cy="3121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2408936A-55E9-40A4-B04D-4D3686C64A85}"/>
              </a:ext>
            </a:extLst>
          </p:cNvPr>
          <p:cNvSpPr/>
          <p:nvPr/>
        </p:nvSpPr>
        <p:spPr>
          <a:xfrm>
            <a:off x="9192344" y="3591800"/>
            <a:ext cx="288032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>
                <a:solidFill>
                  <a:srgbClr val="0000FF"/>
                </a:solidFill>
                <a:latin typeface="+mj-ea"/>
                <a:ea typeface="+mj-ea"/>
              </a:rPr>
              <a:t>WITH GRANT OPTION </a:t>
            </a:r>
            <a:r>
              <a:rPr lang="en-US" altLang="ko-KR" sz="1400" b="1">
                <a:solidFill>
                  <a:srgbClr val="0000FF"/>
                </a:solidFill>
                <a:latin typeface="+mj-ea"/>
                <a:ea typeface="+mj-ea"/>
              </a:rPr>
              <a:t>: </a:t>
            </a:r>
          </a:p>
          <a:p>
            <a:r>
              <a:rPr lang="ko-KR" altLang="en-US" sz="1400">
                <a:solidFill>
                  <a:srgbClr val="0000FF"/>
                </a:solidFill>
                <a:latin typeface="+mj-ea"/>
                <a:ea typeface="+mj-ea"/>
              </a:rPr>
              <a:t>다른 사람에게 부여한 권한을 또 다른 사람에게 줄 수 있는 옵션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64FAAB-A65E-46B8-B753-9F0B2ABA3D81}"/>
              </a:ext>
            </a:extLst>
          </p:cNvPr>
          <p:cNvSpPr/>
          <p:nvPr/>
        </p:nvSpPr>
        <p:spPr>
          <a:xfrm>
            <a:off x="6023992" y="736008"/>
            <a:ext cx="6152054" cy="110959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create database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DB</a:t>
            </a:r>
            <a:r>
              <a:rPr lang="ko-KR" altLang="en-US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명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--DB </a:t>
            </a:r>
            <a:r>
              <a:rPr lang="ko-KR" altLang="en-US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생성</a:t>
            </a:r>
            <a:endParaRPr lang="en-US" altLang="ko-KR" sz="140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Create user </a:t>
            </a:r>
            <a:r>
              <a:rPr lang="en-US" altLang="ko-KR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ID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@localhost identified by '</a:t>
            </a:r>
            <a:r>
              <a:rPr lang="ko-KR" altLang="en-US" sz="140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비밀번호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’;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grant all privileges on </a:t>
            </a:r>
            <a:r>
              <a:rPr lang="en-US" altLang="ko-KR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DB</a:t>
            </a:r>
            <a:r>
              <a:rPr lang="ko-KR" altLang="en-US" sz="1400" dirty="0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명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.* to </a:t>
            </a:r>
            <a:r>
              <a:rPr lang="en-US" altLang="ko-KR" sz="1400" dirty="0" err="1">
                <a:solidFill>
                  <a:srgbClr val="FF0000"/>
                </a:solidFill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ID</a:t>
            </a:r>
            <a:r>
              <a:rPr lang="en-US" altLang="ko-KR" sz="1400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@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localhost </a:t>
            </a: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with grant option</a:t>
            </a:r>
            <a:r>
              <a:rPr lang="en-US" altLang="ko-KR" sz="140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; </a:t>
            </a:r>
            <a:endParaRPr lang="en-US" altLang="ko-KR" sz="14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 sz="14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flush privileges;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3A45044E-A154-4783-B4A2-DD95F19BB290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824193" y="1845607"/>
            <a:ext cx="1275826" cy="174619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CCA16C-EC93-4E64-AEEE-582F6159EA27}"/>
              </a:ext>
            </a:extLst>
          </p:cNvPr>
          <p:cNvSpPr txBox="1"/>
          <p:nvPr/>
        </p:nvSpPr>
        <p:spPr>
          <a:xfrm>
            <a:off x="8588238" y="1962120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C00000"/>
                </a:solidFill>
                <a:latin typeface="휴먼편지체" panose="02030504000101010101" pitchFamily="18" charset="-127"/>
                <a:ea typeface="휴먼편지체" panose="02030504000101010101" pitchFamily="18" charset="-127"/>
              </a:rPr>
              <a:t>동일</a:t>
            </a:r>
          </a:p>
        </p:txBody>
      </p:sp>
    </p:spTree>
    <p:extLst>
      <p:ext uri="{BB962C8B-B14F-4D97-AF65-F5344CB8AC3E}">
        <p14:creationId xmlns:p14="http://schemas.microsoft.com/office/powerpoint/2010/main" val="2353696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5.3 </a:t>
            </a:r>
            <a:r>
              <a:rPr lang="ko-KR" altLang="en-US" dirty="0"/>
              <a:t>사용자 계정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새로 만든 계정 </a:t>
            </a:r>
            <a:r>
              <a:rPr lang="ko-KR" altLang="en-US"/>
              <a:t>정보 저장</a:t>
            </a:r>
            <a:endParaRPr lang="en-US" altLang="ko-KR"/>
          </a:p>
          <a:p>
            <a:pPr lvl="1" fontAlgn="base"/>
            <a:r>
              <a:rPr lang="ko-KR" altLang="en-US"/>
              <a:t>각자의 이름으로 세션을 만들고 각자의 자신의 이름으로 만든 사용자 </a:t>
            </a:r>
            <a:r>
              <a:rPr lang="en-US" altLang="ko-KR"/>
              <a:t>ID</a:t>
            </a:r>
            <a:r>
              <a:rPr lang="ko-KR" altLang="en-US"/>
              <a:t>와 암호로 열기</a:t>
            </a:r>
          </a:p>
          <a:p>
            <a:pPr fontAlgn="base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5121" name="_x545386248" descr="EMB000037842f6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2132856"/>
            <a:ext cx="6917998" cy="4176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07C80B-72E9-4BB9-861E-12B440ACAB78}"/>
              </a:ext>
            </a:extLst>
          </p:cNvPr>
          <p:cNvSpPr txBox="1"/>
          <p:nvPr/>
        </p:nvSpPr>
        <p:spPr>
          <a:xfrm>
            <a:off x="7680176" y="3152001"/>
            <a:ext cx="1008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  <a:latin typeface="+mj-ea"/>
                <a:ea typeface="+mj-ea"/>
              </a:rPr>
              <a:t>각자의 </a:t>
            </a:r>
            <a:r>
              <a:rPr lang="en-US" altLang="ko-KR" sz="1200" b="1">
                <a:solidFill>
                  <a:srgbClr val="FF0000"/>
                </a:solidFill>
                <a:latin typeface="+mj-ea"/>
                <a:ea typeface="+mj-ea"/>
              </a:rPr>
              <a:t>ID</a:t>
            </a:r>
            <a:endParaRPr lang="ko-KR" altLang="en-US" sz="1200" b="1">
              <a:solidFill>
                <a:srgbClr val="FF0000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8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9" name="_x545386104" descr="EMB000037842f6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784" y="2026617"/>
            <a:ext cx="6822431" cy="39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/>
              <a:t>.3 </a:t>
            </a:r>
            <a:r>
              <a:rPr lang="ko-KR" altLang="en-US" dirty="0"/>
              <a:t>사용자 계정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접속 </a:t>
            </a:r>
            <a:r>
              <a:rPr lang="ko-KR" altLang="en-US"/>
              <a:t>및 사용</a:t>
            </a:r>
            <a:endParaRPr lang="en-US" altLang="ko-KR" dirty="0"/>
          </a:p>
          <a:p>
            <a:pPr lvl="1" fontAlgn="base"/>
            <a:r>
              <a:rPr lang="ko-KR" altLang="en-US" dirty="0"/>
              <a:t>쿼리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10" name="설명선 1 9"/>
          <p:cNvSpPr/>
          <p:nvPr/>
        </p:nvSpPr>
        <p:spPr>
          <a:xfrm>
            <a:off x="5673069" y="1234530"/>
            <a:ext cx="3834146" cy="438834"/>
          </a:xfrm>
          <a:prstGeom prst="borderCallout1">
            <a:avLst>
              <a:gd name="adj1" fmla="val 53636"/>
              <a:gd name="adj2" fmla="val -66"/>
              <a:gd name="adj3" fmla="val 469826"/>
              <a:gd name="adj4" fmla="val -67770"/>
            </a:avLst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>
              <a:lnSpc>
                <a:spcPct val="120000"/>
              </a:lnSpc>
            </a:pP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선택된 </a:t>
            </a:r>
            <a:r>
              <a:rPr lang="en-US" altLang="ko-KR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DB</a:t>
            </a:r>
            <a:r>
              <a:rPr lang="ko-KR" altLang="en-US" sz="1200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는 체크 표시가 있음</a:t>
            </a:r>
            <a:endParaRPr lang="en-US" altLang="ko-KR" sz="1200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364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참고</a:t>
            </a:r>
            <a:r>
              <a:rPr lang="en-US" altLang="ko-KR"/>
              <a:t>]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사용자 관련 명령어</a:t>
            </a:r>
            <a:r>
              <a:rPr lang="en-US" altLang="ko-KR"/>
              <a:t>(</a:t>
            </a:r>
            <a:r>
              <a:rPr lang="en-US" altLang="ko-KR" b="1">
                <a:solidFill>
                  <a:srgbClr val="FF0000"/>
                </a:solidFill>
              </a:rPr>
              <a:t>root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권한 필수 </a:t>
            </a:r>
            <a:r>
              <a:rPr lang="en-US" altLang="ko-KR">
                <a:solidFill>
                  <a:srgbClr val="FF0000"/>
                </a:solidFill>
              </a:rPr>
              <a:t>: root </a:t>
            </a:r>
            <a:r>
              <a:rPr lang="ko-KR" altLang="en-US">
                <a:solidFill>
                  <a:srgbClr val="FF0000"/>
                </a:solidFill>
              </a:rPr>
              <a:t>세션에서 실행해야 함</a:t>
            </a:r>
            <a:r>
              <a:rPr lang="en-US" altLang="ko-KR"/>
              <a:t>)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8480D2-4147-43FC-B2D1-36ED992AC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801127"/>
              </p:ext>
            </p:extLst>
          </p:nvPr>
        </p:nvGraphicFramePr>
        <p:xfrm>
          <a:off x="695400" y="1579735"/>
          <a:ext cx="10513168" cy="4449945"/>
        </p:xfrm>
        <a:graphic>
          <a:graphicData uri="http://schemas.openxmlformats.org/drawingml/2006/table">
            <a:tbl>
              <a:tblPr/>
              <a:tblGrid>
                <a:gridCol w="2304256">
                  <a:extLst>
                    <a:ext uri="{9D8B030D-6E8A-4147-A177-3AD203B41FA5}">
                      <a16:colId xmlns:a16="http://schemas.microsoft.com/office/drawing/2014/main" val="4187116117"/>
                    </a:ext>
                  </a:extLst>
                </a:gridCol>
                <a:gridCol w="8208912">
                  <a:extLst>
                    <a:ext uri="{9D8B030D-6E8A-4147-A177-3AD203B41FA5}">
                      <a16:colId xmlns:a16="http://schemas.microsoft.com/office/drawing/2014/main" val="110241554"/>
                    </a:ext>
                  </a:extLst>
                </a:gridCol>
              </a:tblGrid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61352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 확인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 host, user from mysql.user;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43618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 추가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create user 'userid'@'%' identified by 'password’;</a:t>
                      </a: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create user 'userid'@‘localhost' identified by 'password’;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78178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사용자 삭제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drop user 'userid'@'%';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4808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권한 부여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grant all privileges on useriddb.* to ’userid’@‘%';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0130413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 확인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show grants for 'userid’@‘%';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375584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 삭제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i="0" u="none" strike="noStrike" kern="1200" baseline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revoke all on useriddb.* from 'userid’@%';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53867"/>
                  </a:ext>
                </a:extLst>
              </a:tr>
              <a:tr h="552213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권한 갱신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flush privileges;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484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6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/>
              <a:t>5.4 </a:t>
            </a:r>
            <a:r>
              <a:rPr lang="ko-KR" altLang="en-US"/>
              <a:t>데이터베이스 관련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7E8D706-4FCE-4B07-AECF-CEE0096B37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161416"/>
              </p:ext>
            </p:extLst>
          </p:nvPr>
        </p:nvGraphicFramePr>
        <p:xfrm>
          <a:off x="767408" y="936252"/>
          <a:ext cx="9433048" cy="2703987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val="4187116117"/>
                    </a:ext>
                  </a:extLst>
                </a:gridCol>
                <a:gridCol w="6336704">
                  <a:extLst>
                    <a:ext uri="{9D8B030D-6E8A-4147-A177-3AD203B41FA5}">
                      <a16:colId xmlns:a16="http://schemas.microsoft.com/office/drawing/2014/main" val="110241554"/>
                    </a:ext>
                  </a:extLst>
                </a:gridCol>
              </a:tblGrid>
              <a:tr h="418402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61352"/>
                  </a:ext>
                </a:extLst>
              </a:tr>
              <a:tr h="805734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생성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create database DB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    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create database sample1;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43618"/>
                  </a:ext>
                </a:extLst>
              </a:tr>
              <a:tr h="717929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삭제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사용법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drop database DB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;</a:t>
                      </a: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예    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: drop database sample1;</a:t>
                      </a:r>
                      <a:endParaRPr lang="en-US" altLang="ko-KR" sz="1800" kern="0" spc="0" dirty="0" err="1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78178"/>
                  </a:ext>
                </a:extLst>
              </a:tr>
              <a:tr h="380961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목록 보기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show databases;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4808"/>
                  </a:ext>
                </a:extLst>
              </a:tr>
              <a:tr h="380961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데이터베이스 선택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사용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use DB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명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554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FC1DEB4-7D6B-4BCF-9BEC-8C154D061DED}"/>
              </a:ext>
            </a:extLst>
          </p:cNvPr>
          <p:cNvSpPr txBox="1"/>
          <p:nvPr/>
        </p:nvSpPr>
        <p:spPr>
          <a:xfrm>
            <a:off x="3574722" y="4221088"/>
            <a:ext cx="4027064" cy="132343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/>
              <a:t>Mariadb</a:t>
            </a:r>
            <a:r>
              <a:rPr lang="ko-KR" altLang="en-US" sz="2000"/>
              <a:t> 주석 작성의 </a:t>
            </a:r>
            <a:r>
              <a:rPr lang="en-US" altLang="ko-KR" sz="2000"/>
              <a:t>3</a:t>
            </a:r>
            <a:r>
              <a:rPr lang="ko-KR" altLang="en-US" sz="2000"/>
              <a:t>가지 방법</a:t>
            </a:r>
          </a:p>
          <a:p>
            <a:r>
              <a:rPr lang="en-US" altLang="ko-KR" sz="2000"/>
              <a:t>      </a:t>
            </a:r>
            <a:r>
              <a:rPr lang="en-US" altLang="ko-KR" sz="2000" b="1">
                <a:solidFill>
                  <a:srgbClr val="0000FF"/>
                </a:solidFill>
              </a:rPr>
              <a:t>/*</a:t>
            </a:r>
            <a:r>
              <a:rPr lang="en-US" altLang="ko-KR" sz="2000"/>
              <a:t> </a:t>
            </a:r>
            <a:r>
              <a:rPr lang="ko-KR" altLang="en-US" sz="2000"/>
              <a:t>내용 </a:t>
            </a:r>
            <a:r>
              <a:rPr lang="ko-KR" altLang="en-US" sz="2000" b="1">
                <a:solidFill>
                  <a:srgbClr val="0000FF"/>
                </a:solidFill>
              </a:rPr>
              <a:t>*</a:t>
            </a:r>
            <a:r>
              <a:rPr lang="en-US" altLang="ko-KR" sz="2000" b="1">
                <a:solidFill>
                  <a:srgbClr val="0000FF"/>
                </a:solidFill>
              </a:rPr>
              <a:t>/</a:t>
            </a:r>
          </a:p>
          <a:p>
            <a:r>
              <a:rPr lang="en-US" altLang="ko-KR" sz="2000"/>
              <a:t>      </a:t>
            </a:r>
            <a:r>
              <a:rPr lang="en-US" altLang="ko-KR" sz="2000" b="1">
                <a:solidFill>
                  <a:srgbClr val="0000FF"/>
                </a:solidFill>
              </a:rPr>
              <a:t>--</a:t>
            </a:r>
            <a:r>
              <a:rPr lang="en-US" altLang="ko-KR" sz="2000"/>
              <a:t> </a:t>
            </a:r>
            <a:r>
              <a:rPr lang="ko-KR" altLang="en-US" sz="2000"/>
              <a:t>내용</a:t>
            </a:r>
          </a:p>
          <a:p>
            <a:r>
              <a:rPr lang="en-US" altLang="ko-KR" sz="2000"/>
              <a:t>      </a:t>
            </a:r>
            <a:r>
              <a:rPr lang="en-US" altLang="ko-KR" sz="2000" b="1">
                <a:solidFill>
                  <a:srgbClr val="0000FF"/>
                </a:solidFill>
              </a:rPr>
              <a:t>#</a:t>
            </a:r>
            <a:r>
              <a:rPr lang="en-US" altLang="ko-KR" sz="2000"/>
              <a:t> </a:t>
            </a:r>
            <a:r>
              <a:rPr lang="ko-KR" altLang="en-US" sz="2000"/>
              <a:t>내용 </a:t>
            </a:r>
          </a:p>
        </p:txBody>
      </p:sp>
    </p:spTree>
    <p:extLst>
      <p:ext uri="{BB962C8B-B14F-4D97-AF65-F5344CB8AC3E}">
        <p14:creationId xmlns:p14="http://schemas.microsoft.com/office/powerpoint/2010/main" val="806975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 장에서 공부할 것은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JSP </a:t>
            </a:r>
            <a:r>
              <a:rPr lang="ko-KR" altLang="en-US" dirty="0"/>
              <a:t>프로그래밍을 하는 데 필수적인 수준의 </a:t>
            </a:r>
            <a:r>
              <a:rPr lang="en-US" altLang="ko-KR" dirty="0" err="1"/>
              <a:t>MariaDB</a:t>
            </a:r>
            <a:r>
              <a:rPr lang="en-US" altLang="ko-KR" dirty="0"/>
              <a:t>(MySQL) </a:t>
            </a:r>
            <a:r>
              <a:rPr lang="ko-KR" altLang="en-US" dirty="0"/>
              <a:t>사용법</a:t>
            </a:r>
          </a:p>
          <a:p>
            <a:pPr fontAlgn="base"/>
            <a:endParaRPr lang="en-US" altLang="ko-KR" dirty="0"/>
          </a:p>
          <a:p>
            <a:pPr fontAlgn="base"/>
            <a:r>
              <a:rPr lang="ko-KR" altLang="en-US" dirty="0"/>
              <a:t>학습내용</a:t>
            </a:r>
          </a:p>
          <a:p>
            <a:pPr lvl="1" fontAlgn="base"/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  <a:p>
            <a:pPr lvl="1" fontAlgn="base"/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</a:t>
            </a:r>
            <a:r>
              <a:rPr lang="en-US" altLang="ko-KR" dirty="0"/>
              <a:t> </a:t>
            </a:r>
            <a:r>
              <a:rPr lang="ko-KR" altLang="en-US" dirty="0"/>
              <a:t>클라이언트 사용</a:t>
            </a:r>
          </a:p>
          <a:p>
            <a:pPr lvl="1" fontAlgn="base"/>
            <a:r>
              <a:rPr lang="ko-KR" altLang="en-US" dirty="0"/>
              <a:t>사용자 계정 생성</a:t>
            </a:r>
          </a:p>
          <a:p>
            <a:pPr lvl="1" fontAlgn="base"/>
            <a:r>
              <a:rPr lang="ko-KR" altLang="en-US" dirty="0"/>
              <a:t>데이터베이스 관련 명령어</a:t>
            </a:r>
          </a:p>
          <a:p>
            <a:pPr lvl="1" fontAlgn="base"/>
            <a:r>
              <a:rPr lang="ko-KR" altLang="en-US" dirty="0"/>
              <a:t>테이블 관련 명령어</a:t>
            </a:r>
          </a:p>
          <a:p>
            <a:pPr lvl="1" fontAlgn="base"/>
            <a:r>
              <a:rPr lang="ko-KR" altLang="en-US" dirty="0"/>
              <a:t>데이터 조작 명령어</a:t>
            </a:r>
            <a:endParaRPr lang="en-US" altLang="ko-KR" dirty="0"/>
          </a:p>
          <a:p>
            <a:pPr lvl="1" fontAlgn="base"/>
            <a:r>
              <a:rPr lang="ko-KR" altLang="en-US" dirty="0"/>
              <a:t>배치 파일</a:t>
            </a:r>
            <a:r>
              <a:rPr lang="en-US" altLang="ko-KR" dirty="0"/>
              <a:t>(batch file)</a:t>
            </a:r>
            <a:r>
              <a:rPr lang="ko-KR" altLang="en-US" dirty="0"/>
              <a:t>을 통한 명령 실행</a:t>
            </a:r>
          </a:p>
          <a:p>
            <a:pPr lvl="1" fontAlgn="base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33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/>
              <a:t>.4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301AD03-7924-4594-BB78-BA7606DAA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7298719"/>
              </p:ext>
            </p:extLst>
          </p:nvPr>
        </p:nvGraphicFramePr>
        <p:xfrm>
          <a:off x="778513" y="1340768"/>
          <a:ext cx="10634973" cy="4387872"/>
        </p:xfrm>
        <a:graphic>
          <a:graphicData uri="http://schemas.openxmlformats.org/drawingml/2006/table">
            <a:tbl>
              <a:tblPr/>
              <a:tblGrid>
                <a:gridCol w="2816363">
                  <a:extLst>
                    <a:ext uri="{9D8B030D-6E8A-4147-A177-3AD203B41FA5}">
                      <a16:colId xmlns:a16="http://schemas.microsoft.com/office/drawing/2014/main" val="4187116117"/>
                    </a:ext>
                  </a:extLst>
                </a:gridCol>
                <a:gridCol w="2922065">
                  <a:extLst>
                    <a:ext uri="{9D8B030D-6E8A-4147-A177-3AD203B41FA5}">
                      <a16:colId xmlns:a16="http://schemas.microsoft.com/office/drawing/2014/main" val="110241554"/>
                    </a:ext>
                  </a:extLst>
                </a:gridCol>
                <a:gridCol w="4896545">
                  <a:extLst>
                    <a:ext uri="{9D8B030D-6E8A-4147-A177-3AD203B41FA5}">
                      <a16:colId xmlns:a16="http://schemas.microsoft.com/office/drawing/2014/main" val="5133540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861352"/>
                  </a:ext>
                </a:extLst>
              </a:tr>
              <a:tr h="805734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생성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create table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테이블명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필드명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1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자료형 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옵션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]</a:t>
                      </a: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   ….</a:t>
                      </a:r>
                    </a:p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443618"/>
                  </a:ext>
                </a:extLst>
              </a:tr>
              <a:tr h="470508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삭제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 lvl="1" indent="0" fontAlgn="base"/>
                      <a:r>
                        <a:rPr lang="en-US" altLang="ko-KR"/>
                        <a:t>drop table </a:t>
                      </a:r>
                      <a:r>
                        <a:rPr lang="ko-KR" altLang="en-US" u="sng"/>
                        <a:t>테이블명</a:t>
                      </a:r>
                      <a:r>
                        <a:rPr lang="en-US" altLang="ko-KR"/>
                        <a:t>; </a:t>
                      </a:r>
                      <a:endParaRPr lang="ko-KR" altLang="en-US"/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878178"/>
                  </a:ext>
                </a:extLst>
              </a:tr>
              <a:tr h="717929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변경</a:t>
                      </a:r>
                      <a:endParaRPr lang="en-US" altLang="ko-KR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추가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삭제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필드 변경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ALTER TABLE </a:t>
                      </a:r>
                      <a:r>
                        <a:rPr lang="ko-KR" altLang="en-US"/>
                        <a:t>테이블명</a:t>
                      </a:r>
                      <a:endParaRPr lang="en-US" altLang="ko-KR"/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ADD (</a:t>
                      </a: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	jbColumn5 INT</a:t>
                      </a: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);</a:t>
                      </a:r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ALTER TABLE </a:t>
                      </a:r>
                      <a:r>
                        <a:rPr lang="ko-KR" altLang="en-US"/>
                        <a:t>테이블명</a:t>
                      </a:r>
                      <a:endParaRPr lang="en-US" altLang="ko-KR"/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DROP jbColumn0 ;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ALTER TABLE </a:t>
                      </a:r>
                      <a:r>
                        <a:rPr lang="ko-KR" altLang="en-US"/>
                        <a:t>테이블명</a:t>
                      </a:r>
                      <a:endParaRPr lang="en-US" altLang="ko-KR"/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    CHANGE jbColumn0 jbColumn1 VARCHAR(10);</a:t>
                      </a:r>
                      <a:endParaRPr lang="ko-KR" altLang="en-US"/>
                    </a:p>
                    <a:p>
                      <a:pPr marL="63500" marR="6350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/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291264"/>
                  </a:ext>
                </a:extLst>
              </a:tr>
              <a:tr h="380961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목록 보기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 lvl="1" indent="0" fontAlgn="base"/>
                      <a:r>
                        <a:rPr lang="en-US" altLang="ko-KR"/>
                        <a:t>show tables; </a:t>
                      </a:r>
                      <a:endParaRPr lang="ko-KR" altLang="en-US" dirty="0"/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94808"/>
                  </a:ext>
                </a:extLst>
              </a:tr>
              <a:tr h="380961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테이블 구조 보기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85725" lvl="1" indent="0" fontAlgn="base"/>
                      <a:r>
                        <a:rPr lang="en-US" altLang="ko-KR"/>
                        <a:t>desc </a:t>
                      </a:r>
                      <a:r>
                        <a:rPr lang="ko-KR" altLang="en-US"/>
                        <a:t>테이블명</a:t>
                      </a:r>
                      <a:endParaRPr lang="ko-KR" altLang="en-US" dirty="0"/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54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390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5.5 </a:t>
            </a:r>
            <a:r>
              <a:rPr lang="ko-KR" altLang="en-US" dirty="0"/>
              <a:t>테이블 관련 명령어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테이블 생성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343472" y="1484784"/>
            <a:ext cx="7922487" cy="238635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create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table score ( </a:t>
            </a:r>
          </a:p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</a:t>
            </a:r>
            <a:r>
              <a:rPr lang="en-US" altLang="ko-KR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num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int          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primary key,</a:t>
            </a:r>
          </a:p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name  varchar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(20), </a:t>
            </a:r>
          </a:p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</a:t>
            </a:r>
            <a:r>
              <a:rPr lang="en-US" altLang="ko-KR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kor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 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</a:p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</a:t>
            </a:r>
            <a:r>
              <a:rPr lang="en-US" altLang="ko-KR" err="1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eng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 int</a:t>
            </a:r>
            <a:r>
              <a:rPr lang="en-US" altLang="ko-KR" dirty="0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, </a:t>
            </a:r>
          </a:p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   math  int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  <a:p>
            <a:pPr fontAlgn="base">
              <a:lnSpc>
                <a:spcPct val="120000"/>
              </a:lnSpc>
            </a:pP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  <a:cs typeface="Consolas" panose="020B0609020204030204" pitchFamily="49" charset="0"/>
              </a:rPr>
              <a:t>); </a:t>
            </a:r>
            <a:endParaRPr lang="en-US" altLang="ko-KR" dirty="0">
              <a:latin typeface="D2Coding" panose="020B0609020101020101" pitchFamily="49" charset="-127"/>
              <a:ea typeface="D2Coding" panose="020B0609020101020101" pitchFamily="49" charset="-127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0861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5.6 </a:t>
            </a:r>
            <a:r>
              <a:rPr lang="ko-KR" altLang="en-US" dirty="0"/>
              <a:t>데이터 조작 명령어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AEFB467-76C4-4065-8959-9A759E2667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338123"/>
              </p:ext>
            </p:extLst>
          </p:nvPr>
        </p:nvGraphicFramePr>
        <p:xfrm>
          <a:off x="623392" y="1124744"/>
          <a:ext cx="10225136" cy="2703986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4187116117"/>
                    </a:ext>
                  </a:extLst>
                </a:gridCol>
                <a:gridCol w="8352928">
                  <a:extLst>
                    <a:ext uri="{9D8B030D-6E8A-4147-A177-3AD203B41FA5}">
                      <a16:colId xmlns:a16="http://schemas.microsoft.com/office/drawing/2014/main" val="110241554"/>
                    </a:ext>
                  </a:extLst>
                </a:gridCol>
              </a:tblGrid>
              <a:tr h="418402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2000" b="1" kern="0" spc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명령어</a:t>
                      </a:r>
                      <a:endParaRPr lang="ko-KR" altLang="en-US" sz="2000" b="1" kern="0" spc="0" dirty="0"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861352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추가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insert into score (num, name, address, tel) values (1, '</a:t>
                      </a: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홍길동</a:t>
                      </a: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', 50, 60, 70);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443618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조회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select name, kor from score where num=1; </a:t>
                      </a:r>
                      <a:endParaRPr lang="en-US" altLang="ko-KR" sz="1800" kern="0" spc="0" dirty="0" err="1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6878178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변경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update score set kor=90 where num=1; </a:t>
                      </a:r>
                      <a:endParaRPr lang="en-US" altLang="ko-KR" sz="1800" kern="0" spc="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194808"/>
                  </a:ext>
                </a:extLst>
              </a:tr>
              <a:tr h="571396">
                <a:tc>
                  <a:txBody>
                    <a:bodyPr/>
                    <a:lstStyle/>
                    <a:p>
                      <a:pPr marL="63500" marR="6350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데이터 삭제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00" marR="6350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800" kern="0" spc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delete from score where num=1; </a:t>
                      </a:r>
                    </a:p>
                  </a:txBody>
                  <a:tcPr marL="64770" marR="64770" marT="17907" marB="17907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95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5842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E8F69-3A00-40EB-9EED-D9A1EE84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DDL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DB3D6F-1004-4C03-827E-3E04900D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다음 테이블을 각자의 </a:t>
            </a:r>
            <a:r>
              <a:rPr lang="en-US" altLang="ko-KR"/>
              <a:t>DB</a:t>
            </a:r>
            <a:r>
              <a:rPr lang="ko-KR" altLang="en-US"/>
              <a:t>에 작성하시오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endParaRPr lang="en-US" altLang="ko-KR"/>
          </a:p>
          <a:p>
            <a:r>
              <a:rPr lang="ko-KR" altLang="en-US"/>
              <a:t>컬럼 추가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51FE44-D422-4550-B0DE-1C94B357D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9689A8-BE62-4416-94D1-71EA26069CDA}"/>
              </a:ext>
            </a:extLst>
          </p:cNvPr>
          <p:cNvSpPr txBox="1">
            <a:spLocks/>
          </p:cNvSpPr>
          <p:nvPr/>
        </p:nvSpPr>
        <p:spPr>
          <a:xfrm>
            <a:off x="2783632" y="1421468"/>
            <a:ext cx="5400600" cy="37357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0" tIns="45720" rIns="0" bIns="45720" rtlCol="0">
            <a:noAutofit/>
          </a:bodyPr>
          <a:lstStyle>
            <a:lvl1pPr marL="342900" indent="-342900" algn="l" defTabSz="914400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§"/>
              <a:defRPr sz="2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Char char="§"/>
              <a:defRPr sz="24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2001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57350" indent="-28575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맑은 고딕" pitchFamily="50" charset="-127"/>
              <a:buChar char="–"/>
              <a:defRPr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6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FontTx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CREATE TABLE MEMBER2(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    ID INT PRIMARY key,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    PWD VARCHAR(50),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    NAME VARCHAR(50),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    GENDER CHAR(2),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    PHONE CHAR(13),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    REGDATE DATE</a:t>
            </a:r>
          </a:p>
          <a:p>
            <a:pPr marL="9366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b="1"/>
              <a:t>);</a:t>
            </a:r>
          </a:p>
          <a:p>
            <a:pPr marL="93663" indent="0">
              <a:lnSpc>
                <a:spcPct val="120000"/>
              </a:lnSpc>
              <a:buNone/>
            </a:pPr>
            <a:r>
              <a:rPr lang="en-US" altLang="ko-KR" sz="1600" b="1"/>
              <a:t>COMMIT;    </a:t>
            </a:r>
            <a:endParaRPr lang="ko-KR" altLang="en-US" sz="1600" b="1" dirty="0"/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ECD8DF42-1697-4A6F-8886-6B3519BA9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3632" y="5589240"/>
            <a:ext cx="8035290" cy="923330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2"/>
            <a:r>
              <a:rPr lang="en-US" altLang="ko-KR" sz="1800" b="1" dirty="0">
                <a:solidFill>
                  <a:srgbClr val="0000FF"/>
                </a:solidFill>
                <a:latin typeface="맑은 고딕" pitchFamily="50" charset="-127"/>
                <a:ea typeface="맑은 고딕" pitchFamily="50" charset="-127"/>
              </a:rPr>
              <a:t>ALTER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 TABLE 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MEMBER </a:t>
            </a:r>
          </a:p>
          <a:p>
            <a:pPr marL="0" lvl="2"/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      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ADD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800" b="1">
                <a:latin typeface="맑은 고딕" pitchFamily="50" charset="-127"/>
                <a:ea typeface="맑은 고딕" pitchFamily="50" charset="-127"/>
              </a:rPr>
              <a:t>EMAIL </a:t>
            </a:r>
            <a:r>
              <a:rPr lang="en-US" altLang="ko-KR" b="1"/>
              <a:t>VARCHAR(100))</a:t>
            </a:r>
          </a:p>
          <a:p>
            <a:pPr marL="0" lvl="2"/>
            <a:r>
              <a:rPr lang="en-US" altLang="ko-KR" b="1"/>
              <a:t>;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18330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[</a:t>
            </a:r>
            <a:r>
              <a:rPr lang="ko-KR" altLang="en-US"/>
              <a:t>실습</a:t>
            </a:r>
            <a:r>
              <a:rPr lang="en-US" altLang="ko-KR"/>
              <a:t>] DML – </a:t>
            </a:r>
            <a:r>
              <a:rPr lang="ko-KR" altLang="en-US"/>
              <a:t>각</a:t>
            </a:r>
            <a:r>
              <a:rPr lang="en-US" altLang="ko-KR"/>
              <a:t> SQL</a:t>
            </a:r>
            <a:r>
              <a:rPr lang="ko-KR" altLang="en-US"/>
              <a:t>문을 작성하고 주석을 작성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281" indent="-514350">
              <a:buFont typeface="+mj-lt"/>
              <a:buAutoNum type="arabicPeriod" startAt="3"/>
            </a:pPr>
            <a:r>
              <a:rPr lang="ko-KR" altLang="en-US" dirty="0"/>
              <a:t>레코드 추가</a:t>
            </a: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r>
              <a:rPr lang="ko-KR" altLang="en-US" dirty="0"/>
              <a:t>레코드 검색</a:t>
            </a: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r>
              <a:rPr lang="ko-KR" altLang="en-US" dirty="0"/>
              <a:t>레코드 수정</a:t>
            </a: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r>
              <a:rPr lang="ko-KR" altLang="en-US" dirty="0"/>
              <a:t>레코드 삭제</a:t>
            </a: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endParaRPr lang="en-US" altLang="ko-KR" dirty="0"/>
          </a:p>
          <a:p>
            <a:pPr marL="457131" indent="-457200">
              <a:buFont typeface="+mj-lt"/>
              <a:buAutoNum type="arabicPeriod" startAt="3"/>
            </a:pPr>
            <a:r>
              <a:rPr lang="ko-KR" altLang="en-US" dirty="0"/>
              <a:t>테이블 삭제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1700049" y="6449998"/>
            <a:ext cx="453081" cy="365125"/>
          </a:xfrm>
        </p:spPr>
        <p:txBody>
          <a:bodyPr/>
          <a:lstStyle/>
          <a:p>
            <a:fld id="{58588529-ABE4-40AD-8768-23231B917785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2937510" y="1141865"/>
            <a:ext cx="8967068" cy="64633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1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INSERT INTO MEMBER(</a:t>
            </a:r>
            <a:r>
              <a:rPr lang="en-US" altLang="ko-KR" dirty="0"/>
              <a:t>ID, PWD, NAME, GENDER, PHONE, EMAIL, REGDATE)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VALUES(1, ‘11’, 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홍길동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남성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‘, ‘010-1234-5678’, ‘gildong@naver.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com’, curdate())</a:t>
            </a:r>
            <a:endParaRPr lang="en-US" altLang="ko-KR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937510" y="1858208"/>
            <a:ext cx="8967068" cy="64633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1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INSERT INTO MEMBER(</a:t>
            </a:r>
            <a:r>
              <a:rPr lang="en-US" altLang="ko-KR" dirty="0"/>
              <a:t>ID, PWD, NAME, GENDER, PHONE, EMAIL, REGDATE)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0"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VALUES(2, ‘22’, ‘</a:t>
            </a:r>
            <a:r>
              <a:rPr lang="ko-KR" altLang="en-US" b="1" dirty="0" err="1">
                <a:latin typeface="맑은 고딕" pitchFamily="50" charset="-127"/>
                <a:ea typeface="맑은 고딕" pitchFamily="50" charset="-127"/>
              </a:rPr>
              <a:t>성춘향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’, ‘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여성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‘, ‘010-4321-8765’, ‘chun@naver.com</a:t>
            </a:r>
            <a:r>
              <a:rPr lang="en-US" altLang="ko-KR" b="1">
                <a:latin typeface="맑은 고딕" pitchFamily="50" charset="-127"/>
                <a:ea typeface="맑은 고딕" pitchFamily="50" charset="-127"/>
              </a:rPr>
              <a:t>’, </a:t>
            </a:r>
            <a:r>
              <a:rPr lang="en-US" altLang="ko-KR" b="1">
                <a:latin typeface="맑은 고딕" pitchFamily="50" charset="-127"/>
              </a:rPr>
              <a:t>curdate())</a:t>
            </a:r>
            <a:endParaRPr lang="en-US" altLang="ko-KR" dirty="0"/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921034" y="2812168"/>
            <a:ext cx="8983544" cy="64633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SELECT * FROM MEMBER;</a:t>
            </a:r>
          </a:p>
          <a:p>
            <a:pPr marL="0"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SELECT * FROM MEMBER WHERE ID = 2;</a:t>
            </a:r>
            <a:endParaRPr lang="en-US" altLang="ko-KR" dirty="0"/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921034" y="3917108"/>
            <a:ext cx="8983544" cy="3693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UPDATE MEMBER SET PWD = ‘99’ WHERE ID=1;</a:t>
            </a:r>
            <a:endParaRPr lang="en-US" altLang="ko-KR" dirty="0"/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2937510" y="5028166"/>
            <a:ext cx="8967068" cy="3693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1"/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DELETE FROM MEMBER WHERE ID=1;</a:t>
            </a:r>
            <a:endParaRPr lang="en-US" altLang="ko-KR" dirty="0"/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921034" y="6080666"/>
            <a:ext cx="4132039" cy="36933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2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DROP TABLE MEMBER</a:t>
            </a:r>
            <a:r>
              <a:rPr lang="en-US" altLang="ko-KR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66875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5.7 </a:t>
            </a:r>
            <a:r>
              <a:rPr lang="ko-KR" altLang="en-US" dirty="0"/>
              <a:t>배치 파일</a:t>
            </a:r>
            <a:r>
              <a:rPr lang="en-US" altLang="ko-KR" dirty="0"/>
              <a:t>(batch file)</a:t>
            </a:r>
            <a:r>
              <a:rPr lang="ko-KR" altLang="en-US" dirty="0"/>
              <a:t>을 통한 명령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/>
              <a:t>배치</a:t>
            </a:r>
            <a:r>
              <a:rPr lang="en-US" altLang="ko-KR"/>
              <a:t>(batch) : </a:t>
            </a:r>
            <a:r>
              <a:rPr lang="ko-KR" altLang="en-US"/>
              <a:t>여러 명령문들을 한 파일에 저장한 파일</a:t>
            </a:r>
            <a:endParaRPr lang="en-US" altLang="ko-KR"/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/>
              <a:t>쿼리를 입력한 후 저장해 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ko-KR" altLang="en-US"/>
              <a:t>“파일” 메뉴에서 “</a:t>
            </a:r>
            <a:r>
              <a:rPr lang="en-US" altLang="ko-KR"/>
              <a:t>SQL </a:t>
            </a:r>
            <a:r>
              <a:rPr lang="ko-KR" altLang="en-US"/>
              <a:t>파일 실행”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/>
              <a:t> 저장해 둔 파일 선택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altLang="ko-KR"/>
              <a:t>sql </a:t>
            </a:r>
            <a:r>
              <a:rPr lang="ko-KR" altLang="en-US"/>
              <a:t>파일에 저장된 쿼리가 실행됨</a:t>
            </a:r>
          </a:p>
          <a:p>
            <a:pPr fontAlgn="base"/>
            <a:endParaRPr lang="en-US" altLang="ko-KR" dirty="0"/>
          </a:p>
          <a:p>
            <a:pPr fontAlgn="base"/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6" name="_x542092496" descr="EMB000037842f64">
            <a:extLst>
              <a:ext uri="{FF2B5EF4-FFF2-40B4-BE49-F238E27FC236}">
                <a16:creationId xmlns:a16="http://schemas.microsoft.com/office/drawing/2014/main" id="{399C87E5-A467-432A-87EF-684E77F3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982" y="3409553"/>
            <a:ext cx="5866205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65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5.7 </a:t>
            </a:r>
            <a:r>
              <a:rPr lang="ko-KR" altLang="en-US" dirty="0"/>
              <a:t>배치 파일</a:t>
            </a:r>
            <a:r>
              <a:rPr lang="en-US" altLang="ko-KR" dirty="0"/>
              <a:t>(batch file)</a:t>
            </a:r>
            <a:r>
              <a:rPr lang="ko-KR" altLang="en-US" dirty="0"/>
              <a:t>을 통한 명령 실행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배치 파일은 데이터베이스 백업에도 사용됨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9217" name="_x542093864" descr="EMB000037842f6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128" y="1476499"/>
            <a:ext cx="6249008" cy="4094329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9" name="_x542093360" descr="EMB000037842f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1476499"/>
            <a:ext cx="6560406" cy="3384376"/>
          </a:xfrm>
          <a:prstGeom prst="rect">
            <a:avLst/>
          </a:prstGeom>
          <a:noFill/>
          <a:ln>
            <a:solidFill>
              <a:srgbClr val="0070C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1826D7-E59E-45D5-88F2-76F06EB32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2110" y="4158312"/>
            <a:ext cx="4302778" cy="2446378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8" name="Text Box 6">
            <a:extLst>
              <a:ext uri="{FF2B5EF4-FFF2-40B4-BE49-F238E27FC236}">
                <a16:creationId xmlns:a16="http://schemas.microsoft.com/office/drawing/2014/main" id="{5EB5EF4F-3868-4497-BED8-8E1A64134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200" y="6073403"/>
            <a:ext cx="62490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 marL="0" lvl="2"/>
            <a:r>
              <a:rPr lang="ko-KR" altLang="en-US">
                <a:solidFill>
                  <a:srgbClr val="FF0000"/>
                </a:solidFill>
              </a:rPr>
              <a:t>백업 파일도 </a:t>
            </a:r>
            <a:r>
              <a:rPr lang="en-US" altLang="ko-KR">
                <a:solidFill>
                  <a:srgbClr val="FF0000"/>
                </a:solidFill>
              </a:rPr>
              <a:t>.sql</a:t>
            </a:r>
            <a:r>
              <a:rPr lang="ko-KR" altLang="en-US">
                <a:solidFill>
                  <a:srgbClr val="FF0000"/>
                </a:solidFill>
              </a:rPr>
              <a:t>이므로 </a:t>
            </a:r>
            <a:r>
              <a:rPr lang="en-US" altLang="ko-KR">
                <a:solidFill>
                  <a:srgbClr val="FF0000"/>
                </a:solidFill>
              </a:rPr>
              <a:t>[</a:t>
            </a:r>
            <a:r>
              <a:rPr lang="ko-KR" altLang="en-US">
                <a:solidFill>
                  <a:srgbClr val="FF0000"/>
                </a:solidFill>
              </a:rPr>
              <a:t>파일</a:t>
            </a:r>
            <a:r>
              <a:rPr lang="en-US" altLang="ko-KR">
                <a:solidFill>
                  <a:srgbClr val="FF0000"/>
                </a:solidFill>
              </a:rPr>
              <a:t>]-[SQL </a:t>
            </a:r>
            <a:r>
              <a:rPr lang="ko-KR" altLang="en-US">
                <a:solidFill>
                  <a:srgbClr val="FF0000"/>
                </a:solidFill>
              </a:rPr>
              <a:t>파일실행</a:t>
            </a:r>
            <a:r>
              <a:rPr lang="en-US" altLang="ko-KR">
                <a:solidFill>
                  <a:srgbClr val="FF0000"/>
                </a:solidFill>
              </a:rPr>
              <a:t>] </a:t>
            </a:r>
            <a:r>
              <a:rPr lang="ko-KR" altLang="en-US">
                <a:solidFill>
                  <a:srgbClr val="FF0000"/>
                </a:solidFill>
              </a:rPr>
              <a:t>하면 복원됨</a:t>
            </a:r>
            <a:endParaRPr lang="en-US" altLang="ko-K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74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답변할 수 있겠지요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43372" y="836712"/>
            <a:ext cx="11485276" cy="5544616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/>
              <a:t>필드의 의미가 </a:t>
            </a:r>
            <a:r>
              <a:rPr lang="ko-KR" altLang="en-US"/>
              <a:t>무엇인지 설명하시오</a:t>
            </a:r>
            <a:r>
              <a:rPr lang="en-US" altLang="ko-KR"/>
              <a:t>(</a:t>
            </a:r>
            <a:r>
              <a:rPr lang="ko-KR" altLang="en-US"/>
              <a:t>그려서 표시</a:t>
            </a:r>
            <a:r>
              <a:rPr lang="en-US" altLang="ko-KR"/>
              <a:t>).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접속을 위해 사전에 알고 있어야 하는 중요 정보는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새로운 계정을 생성하는 쿼리를 </a:t>
            </a:r>
            <a:r>
              <a:rPr lang="ko-KR" altLang="en-US" dirty="0" err="1"/>
              <a:t>적어보시오</a:t>
            </a:r>
            <a:r>
              <a:rPr lang="en-US" altLang="ko-KR" dirty="0"/>
              <a:t>. </a:t>
            </a:r>
            <a:r>
              <a:rPr lang="ko-KR" altLang="en-US" dirty="0"/>
              <a:t>이때 사용자 </a:t>
            </a:r>
            <a:r>
              <a:rPr lang="ko-KR" altLang="en-US"/>
              <a:t>아이디는 </a:t>
            </a:r>
            <a:r>
              <a:rPr lang="en-US" altLang="ko-KR"/>
              <a:t>gildong, </a:t>
            </a:r>
            <a:r>
              <a:rPr lang="ko-KR" altLang="en-US"/>
              <a:t>비밀번호는 </a:t>
            </a:r>
            <a:r>
              <a:rPr lang="en-US" altLang="ko-KR"/>
              <a:t>‘1111’, </a:t>
            </a:r>
            <a:r>
              <a:rPr lang="ko-KR" altLang="en-US" dirty="0"/>
              <a:t>이 계정을 위한 전용 </a:t>
            </a:r>
            <a:r>
              <a:rPr lang="ko-KR" altLang="en-US"/>
              <a:t>데이터베이스는 </a:t>
            </a:r>
            <a:r>
              <a:rPr lang="en-US" altLang="ko-KR"/>
              <a:t>gildongdb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“sample”</a:t>
            </a:r>
            <a:r>
              <a:rPr lang="ko-KR" altLang="en-US" dirty="0"/>
              <a:t>이라는 이름의 데이터베이스를 만드는 쿼리와 삭제하는 쿼리를 적어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addr</a:t>
            </a:r>
            <a:r>
              <a:rPr lang="en-US" altLang="ko-KR" dirty="0"/>
              <a:t>”</a:t>
            </a:r>
            <a:r>
              <a:rPr lang="ko-KR" altLang="en-US" dirty="0"/>
              <a:t>이라는 이름의 테이블이 있다고 할 때</a:t>
            </a:r>
            <a:r>
              <a:rPr lang="en-US" altLang="ko-KR" dirty="0"/>
              <a:t>, </a:t>
            </a:r>
            <a:r>
              <a:rPr lang="ko-KR" altLang="en-US" dirty="0"/>
              <a:t>이 테이블의 구조를 조회하는 쿼리와</a:t>
            </a:r>
            <a:r>
              <a:rPr lang="en-US" altLang="ko-KR" dirty="0"/>
              <a:t>, </a:t>
            </a:r>
            <a:r>
              <a:rPr lang="ko-KR" altLang="en-US" dirty="0"/>
              <a:t>테이블을 삭제하는 쿼리를 적어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레코드 추가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쿼리의 사용 형식을 정리해 </a:t>
            </a:r>
            <a:r>
              <a:rPr lang="ko-KR" altLang="en-US"/>
              <a:t>보시오</a:t>
            </a:r>
            <a:r>
              <a:rPr lang="en-US" altLang="ko-KR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860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이 단원이 끝나면 알게 되는 것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43372" y="836712"/>
            <a:ext cx="11485276" cy="5544616"/>
          </a:xfrm>
        </p:spPr>
        <p:txBody>
          <a:bodyPr>
            <a:normAutofit fontScale="77500" lnSpcReduction="20000"/>
          </a:bodyPr>
          <a:lstStyle/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테이블</a:t>
            </a:r>
            <a:r>
              <a:rPr lang="en-US" altLang="ko-KR" dirty="0"/>
              <a:t>, </a:t>
            </a:r>
            <a:r>
              <a:rPr lang="ko-KR" altLang="en-US" dirty="0"/>
              <a:t>레코드</a:t>
            </a:r>
            <a:r>
              <a:rPr lang="en-US" altLang="ko-KR" dirty="0"/>
              <a:t>, </a:t>
            </a:r>
            <a:r>
              <a:rPr lang="ko-KR" altLang="en-US" dirty="0"/>
              <a:t>필드의 의미가 </a:t>
            </a:r>
            <a:r>
              <a:rPr lang="ko-KR" altLang="en-US"/>
              <a:t>무엇인지 설명하시오</a:t>
            </a:r>
            <a:r>
              <a:rPr lang="en-US" altLang="ko-KR"/>
              <a:t>(</a:t>
            </a:r>
            <a:r>
              <a:rPr lang="ko-KR" altLang="en-US"/>
              <a:t>그려서 표시</a:t>
            </a:r>
            <a:r>
              <a:rPr lang="en-US" altLang="ko-KR"/>
              <a:t>).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접속을 위해 사전에 알고 있어야 하는 중요 정보는 무엇인가</a:t>
            </a:r>
            <a:r>
              <a:rPr lang="en-US" altLang="ko-KR" dirty="0"/>
              <a:t>?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새로운 계정을 생성하는 쿼리를 </a:t>
            </a:r>
            <a:r>
              <a:rPr lang="ko-KR" altLang="en-US" dirty="0" err="1"/>
              <a:t>적어보시오</a:t>
            </a:r>
            <a:r>
              <a:rPr lang="en-US" altLang="ko-KR" dirty="0"/>
              <a:t>. </a:t>
            </a:r>
            <a:r>
              <a:rPr lang="ko-KR" altLang="en-US" dirty="0"/>
              <a:t>이때 사용자 아이디는 </a:t>
            </a:r>
            <a:r>
              <a:rPr lang="en-US" altLang="ko-KR" dirty="0" err="1"/>
              <a:t>kim</a:t>
            </a:r>
            <a:r>
              <a:rPr lang="en-US" altLang="ko-KR" dirty="0"/>
              <a:t>, </a:t>
            </a:r>
            <a:r>
              <a:rPr lang="ko-KR" altLang="en-US" dirty="0"/>
              <a:t>비밀번호는 </a:t>
            </a:r>
            <a:r>
              <a:rPr lang="en-US" altLang="ko-KR" dirty="0" err="1"/>
              <a:t>abcd</a:t>
            </a:r>
            <a:r>
              <a:rPr lang="en-US" altLang="ko-KR" dirty="0"/>
              <a:t>, </a:t>
            </a:r>
            <a:r>
              <a:rPr lang="ko-KR" altLang="en-US" dirty="0"/>
              <a:t>이 계정을 위한 전용 데이터베이스는 </a:t>
            </a:r>
            <a:r>
              <a:rPr lang="en-US" altLang="ko-KR" dirty="0" err="1"/>
              <a:t>kimdb</a:t>
            </a:r>
            <a:r>
              <a:rPr lang="ko-KR" altLang="en-US" dirty="0"/>
              <a:t>로 한다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“sample”</a:t>
            </a:r>
            <a:r>
              <a:rPr lang="ko-KR" altLang="en-US" dirty="0"/>
              <a:t>이라는 이름의 데이터베이스를 만드는 쿼리와 삭제하는 쿼리를 적어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en-US" altLang="ko-KR" dirty="0" err="1"/>
              <a:t>addr</a:t>
            </a:r>
            <a:r>
              <a:rPr lang="en-US" altLang="ko-KR" dirty="0"/>
              <a:t>”</a:t>
            </a:r>
            <a:r>
              <a:rPr lang="ko-KR" altLang="en-US" dirty="0"/>
              <a:t>이라는 이름의 테이블이 있다고 할 때</a:t>
            </a:r>
            <a:r>
              <a:rPr lang="en-US" altLang="ko-KR" dirty="0"/>
              <a:t>, </a:t>
            </a:r>
            <a:r>
              <a:rPr lang="ko-KR" altLang="en-US" dirty="0"/>
              <a:t>이 테이블의 구조를 조회하는 쿼리와</a:t>
            </a:r>
            <a:r>
              <a:rPr lang="en-US" altLang="ko-KR" dirty="0"/>
              <a:t>, </a:t>
            </a:r>
            <a:r>
              <a:rPr lang="ko-KR" altLang="en-US" dirty="0"/>
              <a:t>테이블을 삭제하는 쿼리를 적어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ko-KR" altLang="en-US" dirty="0"/>
              <a:t>레코드 추가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 쿼리의 사용 형식을 정리해 보시오</a:t>
            </a:r>
            <a:r>
              <a:rPr lang="en-US" altLang="ko-KR" dirty="0"/>
              <a:t>.</a:t>
            </a:r>
            <a:endParaRPr lang="ko-KR" altLang="en-US" dirty="0"/>
          </a:p>
          <a:p>
            <a:pPr fontAlgn="base">
              <a:lnSpc>
                <a:spcPct val="170000"/>
              </a:lnSpc>
              <a:buFont typeface="+mj-lt"/>
              <a:buAutoNum type="arabicPeriod"/>
            </a:pPr>
            <a:r>
              <a:rPr lang="en-US" altLang="ko-KR" dirty="0" err="1"/>
              <a:t>HeidiSQL</a:t>
            </a:r>
            <a:r>
              <a:rPr lang="ko-KR" altLang="en-US" dirty="0"/>
              <a:t>에서 “데이터베이스를 </a:t>
            </a:r>
            <a:r>
              <a:rPr lang="en-US" altLang="ko-KR" dirty="0"/>
              <a:t>SQL</a:t>
            </a:r>
            <a:r>
              <a:rPr lang="ko-KR" altLang="en-US" dirty="0"/>
              <a:t>로 </a:t>
            </a:r>
            <a:r>
              <a:rPr lang="ko-KR" altLang="en-US" dirty="0" err="1"/>
              <a:t>내보내기”를</a:t>
            </a:r>
            <a:r>
              <a:rPr lang="ko-KR" altLang="en-US" dirty="0"/>
              <a:t> 하면</a:t>
            </a:r>
            <a:r>
              <a:rPr lang="en-US" altLang="ko-KR" dirty="0"/>
              <a:t>, </a:t>
            </a:r>
            <a:r>
              <a:rPr lang="ko-KR" altLang="en-US" dirty="0"/>
              <a:t>어떤 형태의 파일로 백업되는가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30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ko-KR" altLang="en-US" dirty="0" err="1"/>
              <a:t>관계형</a:t>
            </a:r>
            <a:r>
              <a:rPr lang="ko-KR" altLang="en-US" dirty="0"/>
              <a:t> 데이터베이스</a:t>
            </a:r>
            <a:endParaRPr lang="en-US" altLang="ko-KR" dirty="0"/>
          </a:p>
          <a:p>
            <a:pPr lvl="1" fontAlgn="base"/>
            <a:r>
              <a:rPr lang="ko-KR" altLang="en-US" dirty="0"/>
              <a:t>데이터를 </a:t>
            </a:r>
            <a:r>
              <a:rPr lang="ko-KR" altLang="en-US" b="1" dirty="0">
                <a:solidFill>
                  <a:srgbClr val="0000FF"/>
                </a:solidFill>
              </a:rPr>
              <a:t>테이블</a:t>
            </a:r>
            <a:r>
              <a:rPr lang="ko-KR" altLang="en-US" dirty="0"/>
              <a:t> 형태로 저장하는 데이터베이스</a:t>
            </a:r>
            <a:endParaRPr lang="en-US" altLang="ko-KR" dirty="0"/>
          </a:p>
          <a:p>
            <a:pPr lvl="2" fontAlgn="base"/>
            <a:r>
              <a:rPr lang="ko-KR" altLang="en-US" dirty="0"/>
              <a:t>테이블의 한 줄 </a:t>
            </a:r>
            <a:r>
              <a:rPr lang="en-US" altLang="ko-KR" dirty="0"/>
              <a:t>: </a:t>
            </a:r>
            <a:r>
              <a:rPr lang="ko-KR" altLang="en-US" dirty="0"/>
              <a:t>레코드</a:t>
            </a:r>
            <a:r>
              <a:rPr lang="en-US" altLang="ko-KR" dirty="0"/>
              <a:t>(record) </a:t>
            </a:r>
            <a:r>
              <a:rPr lang="ko-KR" altLang="en-US" dirty="0"/>
              <a:t>또는 </a:t>
            </a:r>
            <a:r>
              <a:rPr lang="ko-KR" altLang="en-US" dirty="0" err="1"/>
              <a:t>로우</a:t>
            </a:r>
            <a:r>
              <a:rPr lang="en-US" altLang="ko-KR" dirty="0"/>
              <a:t>(row; </a:t>
            </a:r>
            <a:r>
              <a:rPr lang="ko-KR" altLang="en-US" dirty="0"/>
              <a:t>말 그대로 행이라는 뜻</a:t>
            </a:r>
            <a:r>
              <a:rPr lang="en-US" altLang="ko-KR" dirty="0"/>
              <a:t>)</a:t>
            </a:r>
          </a:p>
          <a:p>
            <a:pPr lvl="2" fontAlgn="base"/>
            <a:r>
              <a:rPr lang="ko-KR" altLang="en-US" dirty="0"/>
              <a:t>세로 열 </a:t>
            </a:r>
            <a:r>
              <a:rPr lang="en-US" altLang="ko-KR" dirty="0"/>
              <a:t>: </a:t>
            </a:r>
            <a:r>
              <a:rPr lang="ko-KR" altLang="en-US" dirty="0"/>
              <a:t>필드</a:t>
            </a:r>
            <a:r>
              <a:rPr lang="en-US" altLang="ko-KR" dirty="0"/>
              <a:t>(field) </a:t>
            </a:r>
            <a:r>
              <a:rPr lang="ko-KR" altLang="en-US" dirty="0"/>
              <a:t>또는 </a:t>
            </a:r>
            <a:r>
              <a:rPr lang="ko-KR" altLang="en-US" dirty="0" err="1"/>
              <a:t>컬럼</a:t>
            </a:r>
            <a:r>
              <a:rPr lang="en-US" altLang="ko-KR" dirty="0"/>
              <a:t>(column; </a:t>
            </a:r>
            <a:r>
              <a:rPr lang="ko-KR" altLang="en-US" dirty="0"/>
              <a:t>열이라는 뜻</a:t>
            </a:r>
            <a:r>
              <a:rPr lang="en-US" altLang="ko-KR" dirty="0"/>
              <a:t>)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  <a:p>
            <a:pPr fontAlgn="base"/>
            <a:r>
              <a:rPr lang="ko-KR" altLang="en-US" dirty="0"/>
              <a:t>데이터베이스</a:t>
            </a:r>
            <a:endParaRPr lang="en-US" altLang="ko-KR" dirty="0"/>
          </a:p>
          <a:p>
            <a:pPr lvl="1" fontAlgn="base"/>
            <a:r>
              <a:rPr lang="ko-KR" altLang="en-US" dirty="0"/>
              <a:t>관련 있는 테이블들의 집합</a:t>
            </a:r>
            <a:endParaRPr lang="en-US" altLang="ko-KR" dirty="0"/>
          </a:p>
          <a:p>
            <a:pPr lvl="1" fontAlgn="base"/>
            <a:r>
              <a:rPr lang="ko-KR" altLang="en-US" dirty="0"/>
              <a:t>하나의 컴퓨터에 여러 개의 데이터베이스가 있을 수 있다</a:t>
            </a:r>
            <a:r>
              <a:rPr lang="en-US" altLang="ko-KR" dirty="0"/>
              <a:t>. </a:t>
            </a:r>
          </a:p>
          <a:p>
            <a:pPr lvl="2" fontAlgn="base"/>
            <a:endParaRPr lang="en-US" altLang="ko-KR" dirty="0"/>
          </a:p>
          <a:p>
            <a:pPr lvl="2" fontAlgn="base"/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1025" name="_x332276440" descr="EMB00000a984b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788" y="2996952"/>
            <a:ext cx="4961469" cy="201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34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DBMS(</a:t>
            </a:r>
            <a:r>
              <a:rPr lang="en-US" altLang="ko-KR" dirty="0" err="1"/>
              <a:t>DataBase</a:t>
            </a:r>
            <a:r>
              <a:rPr lang="en-US" altLang="ko-KR" dirty="0"/>
              <a:t> Management System; </a:t>
            </a:r>
            <a:r>
              <a:rPr lang="en-US" altLang="ko-KR" dirty="0" err="1"/>
              <a:t>데이터베이스관리시스템</a:t>
            </a:r>
            <a:r>
              <a:rPr lang="en-US" altLang="ko-KR" dirty="0"/>
              <a:t>)</a:t>
            </a:r>
          </a:p>
          <a:p>
            <a:pPr lvl="1" fontAlgn="base"/>
            <a:r>
              <a:rPr lang="en-US" altLang="ko-KR" dirty="0" err="1"/>
              <a:t>데이터베이스들을</a:t>
            </a:r>
            <a:r>
              <a:rPr lang="en-US" altLang="ko-KR" dirty="0"/>
              <a:t> </a:t>
            </a:r>
            <a:r>
              <a:rPr lang="en-US" altLang="ko-KR" dirty="0" err="1"/>
              <a:t>서로</a:t>
            </a:r>
            <a:r>
              <a:rPr lang="en-US" altLang="ko-KR" dirty="0"/>
              <a:t> </a:t>
            </a:r>
            <a:r>
              <a:rPr lang="en-US" altLang="ko-KR" dirty="0" err="1"/>
              <a:t>문제가</a:t>
            </a:r>
            <a:r>
              <a:rPr lang="en-US" altLang="ko-KR" dirty="0"/>
              <a:t> </a:t>
            </a:r>
            <a:r>
              <a:rPr lang="en-US" altLang="ko-KR" dirty="0" err="1"/>
              <a:t>생기지</a:t>
            </a:r>
            <a:r>
              <a:rPr lang="en-US" altLang="ko-KR" dirty="0"/>
              <a:t> </a:t>
            </a:r>
            <a:r>
              <a:rPr lang="en-US" altLang="ko-KR" dirty="0" err="1"/>
              <a:t>않게</a:t>
            </a:r>
            <a:r>
              <a:rPr lang="en-US" altLang="ko-KR" dirty="0"/>
              <a:t> </a:t>
            </a:r>
            <a:r>
              <a:rPr lang="en-US" altLang="ko-KR" dirty="0" err="1"/>
              <a:t>관리해주는</a:t>
            </a:r>
            <a:r>
              <a:rPr lang="en-US" altLang="ko-KR" dirty="0"/>
              <a:t> </a:t>
            </a:r>
            <a:r>
              <a:rPr lang="en-US" altLang="ko-KR" dirty="0" err="1"/>
              <a:t>소프트웨어</a:t>
            </a:r>
            <a:endParaRPr lang="en-US" altLang="ko-KR" dirty="0"/>
          </a:p>
          <a:p>
            <a:pPr lvl="1" fontAlgn="base"/>
            <a:r>
              <a:rPr lang="en-US" altLang="ko-KR" dirty="0" err="1"/>
              <a:t>데이터베이스에</a:t>
            </a:r>
            <a:r>
              <a:rPr lang="en-US" altLang="ko-KR" dirty="0"/>
              <a:t> </a:t>
            </a:r>
            <a:r>
              <a:rPr lang="en-US" altLang="ko-KR" dirty="0" err="1"/>
              <a:t>관련된</a:t>
            </a:r>
            <a:r>
              <a:rPr lang="en-US" altLang="ko-KR" dirty="0"/>
              <a:t> </a:t>
            </a:r>
            <a:r>
              <a:rPr lang="en-US" altLang="ko-KR" dirty="0" err="1"/>
              <a:t>동작들을</a:t>
            </a:r>
            <a:r>
              <a:rPr lang="en-US" altLang="ko-KR" dirty="0"/>
              <a:t> 할 </a:t>
            </a:r>
            <a:r>
              <a:rPr lang="en-US" altLang="ko-KR" dirty="0" err="1"/>
              <a:t>때에는</a:t>
            </a:r>
            <a:r>
              <a:rPr lang="en-US" altLang="ko-KR" dirty="0"/>
              <a:t> </a:t>
            </a:r>
          </a:p>
          <a:p>
            <a:pPr lvl="2" fontAlgn="base"/>
            <a:r>
              <a:rPr lang="en-US" altLang="ko-KR" dirty="0" err="1"/>
              <a:t>사용자가</a:t>
            </a:r>
            <a:r>
              <a:rPr lang="en-US" altLang="ko-KR" dirty="0"/>
              <a:t> </a:t>
            </a:r>
            <a:r>
              <a:rPr lang="en-US" altLang="ko-KR" dirty="0" err="1"/>
              <a:t>직접</a:t>
            </a:r>
            <a:r>
              <a:rPr lang="en-US" altLang="ko-KR" dirty="0"/>
              <a:t> </a:t>
            </a:r>
            <a:r>
              <a:rPr lang="en-US" altLang="ko-KR" err="1"/>
              <a:t>데이터베이스를</a:t>
            </a:r>
            <a:r>
              <a:rPr lang="en-US" altLang="ko-KR"/>
              <a:t> </a:t>
            </a:r>
            <a:r>
              <a:rPr lang="ko-KR" altLang="en-US"/>
              <a:t>접근하여 조작하지 않음</a:t>
            </a:r>
            <a:endParaRPr lang="en-US" altLang="ko-KR" dirty="0"/>
          </a:p>
          <a:p>
            <a:pPr lvl="2" fontAlgn="base"/>
            <a:r>
              <a:rPr lang="en-US" altLang="ko-KR" dirty="0" err="1"/>
              <a:t>모두</a:t>
            </a:r>
            <a:r>
              <a:rPr lang="en-US" altLang="ko-KR" dirty="0"/>
              <a:t> </a:t>
            </a:r>
            <a:r>
              <a:rPr lang="en-US" altLang="ko-KR" dirty="0" err="1"/>
              <a:t>DBMS에게</a:t>
            </a:r>
            <a:r>
              <a:rPr lang="en-US" altLang="ko-KR" dirty="0"/>
              <a:t> </a:t>
            </a:r>
            <a:r>
              <a:rPr lang="en-US" altLang="ko-KR" dirty="0" err="1"/>
              <a:t>요청하고</a:t>
            </a:r>
            <a:r>
              <a:rPr lang="en-US" altLang="ko-KR" dirty="0"/>
              <a:t>, </a:t>
            </a:r>
            <a:r>
              <a:rPr lang="en-US" altLang="ko-KR" dirty="0" err="1"/>
              <a:t>DBMS가</a:t>
            </a:r>
            <a:r>
              <a:rPr lang="en-US" altLang="ko-KR" dirty="0"/>
              <a:t> 이 </a:t>
            </a:r>
            <a:r>
              <a:rPr lang="en-US" altLang="ko-KR" dirty="0" err="1"/>
              <a:t>요청을</a:t>
            </a:r>
            <a:r>
              <a:rPr lang="en-US" altLang="ko-KR" dirty="0"/>
              <a:t> </a:t>
            </a:r>
            <a:r>
              <a:rPr lang="en-US" altLang="ko-KR" dirty="0" err="1"/>
              <a:t>받아들여</a:t>
            </a:r>
            <a:r>
              <a:rPr lang="en-US" altLang="ko-KR" dirty="0"/>
              <a:t> </a:t>
            </a:r>
            <a:r>
              <a:rPr lang="en-US" altLang="ko-KR" dirty="0" err="1"/>
              <a:t>실제</a:t>
            </a:r>
            <a:r>
              <a:rPr lang="en-US" altLang="ko-KR" dirty="0"/>
              <a:t> </a:t>
            </a:r>
            <a:r>
              <a:rPr lang="en-US" altLang="ko-KR" dirty="0" err="1"/>
              <a:t>동작을</a:t>
            </a:r>
            <a:r>
              <a:rPr lang="en-US" altLang="ko-KR" dirty="0"/>
              <a:t> </a:t>
            </a:r>
            <a:r>
              <a:rPr lang="en-US" altLang="ko-KR" dirty="0" err="1"/>
              <a:t>수행</a:t>
            </a:r>
            <a:endParaRPr lang="en-US" altLang="ko-KR" dirty="0"/>
          </a:p>
          <a:p>
            <a:pPr lvl="1" fontAlgn="base"/>
            <a:r>
              <a:rPr lang="en-US" altLang="ko-KR" dirty="0" err="1"/>
              <a:t>MariaDB</a:t>
            </a:r>
            <a:r>
              <a:rPr lang="en-US" altLang="ko-KR" dirty="0"/>
              <a:t>(MySQL), MS-Access, MS-SQL Server, Oracle </a:t>
            </a:r>
            <a:r>
              <a:rPr lang="ko-KR" altLang="en-US" dirty="0"/>
              <a:t>등은 </a:t>
            </a:r>
            <a:r>
              <a:rPr lang="en-US" altLang="ko-KR" dirty="0"/>
              <a:t>DBMS</a:t>
            </a:r>
            <a:r>
              <a:rPr lang="ko-KR" altLang="en-US" dirty="0"/>
              <a:t>의 이름</a:t>
            </a:r>
            <a:endParaRPr lang="en-US" altLang="ko-KR" dirty="0"/>
          </a:p>
          <a:p>
            <a:pPr lvl="1" fontAlgn="base"/>
            <a:r>
              <a:rPr lang="en-US" altLang="ko-KR" dirty="0" err="1"/>
              <a:t>MariaDB</a:t>
            </a:r>
            <a:r>
              <a:rPr lang="ko-KR" altLang="en-US" dirty="0"/>
              <a:t>는 </a:t>
            </a:r>
            <a:r>
              <a:rPr lang="en-US" altLang="ko-KR" dirty="0"/>
              <a:t>MySQL</a:t>
            </a:r>
            <a:r>
              <a:rPr lang="ko-KR" altLang="en-US" dirty="0"/>
              <a:t>에 호환되는 완전 무료 </a:t>
            </a:r>
            <a:r>
              <a:rPr lang="en-US" altLang="ko-KR" dirty="0"/>
              <a:t>DB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Picture 4" descr="1_p_02">
            <a:extLst>
              <a:ext uri="{FF2B5EF4-FFF2-40B4-BE49-F238E27FC236}">
                <a16:creationId xmlns:a16="http://schemas.microsoft.com/office/drawing/2014/main" id="{88CBE279-78AF-477A-A50D-60C6D84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05" b="8231"/>
          <a:stretch/>
        </p:blipFill>
        <p:spPr bwMode="auto">
          <a:xfrm>
            <a:off x="7795392" y="3933056"/>
            <a:ext cx="3979519" cy="257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6680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5.1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/>
              <a:t>Mariadb</a:t>
            </a:r>
            <a:r>
              <a:rPr lang="ko-KR" altLang="en-US"/>
              <a:t>의 </a:t>
            </a:r>
            <a:r>
              <a:rPr lang="ko-KR" altLang="en-US" dirty="0"/>
              <a:t>구조 및 동작</a:t>
            </a:r>
            <a:endParaRPr lang="en-US" altLang="ko-KR" dirty="0"/>
          </a:p>
          <a:p>
            <a:pPr lvl="1" fontAlgn="base"/>
            <a:r>
              <a:rPr lang="en-US" altLang="ko-KR"/>
              <a:t>MariaDB </a:t>
            </a:r>
            <a:r>
              <a:rPr lang="ko-KR" altLang="en-US" dirty="0"/>
              <a:t>서버 </a:t>
            </a:r>
            <a:r>
              <a:rPr lang="en-US" altLang="ko-KR" dirty="0"/>
              <a:t>: DBMS</a:t>
            </a:r>
          </a:p>
          <a:p>
            <a:pPr lvl="1" fontAlgn="base"/>
            <a:r>
              <a:rPr lang="en-US" altLang="ko-KR"/>
              <a:t>MariaDB </a:t>
            </a:r>
            <a:r>
              <a:rPr lang="ko-KR" altLang="en-US" dirty="0"/>
              <a:t>클라이언트 </a:t>
            </a:r>
            <a:r>
              <a:rPr lang="en-US" altLang="ko-KR" dirty="0"/>
              <a:t>: </a:t>
            </a:r>
            <a:r>
              <a:rPr lang="ko-KR" altLang="en-US"/>
              <a:t>사용자가 </a:t>
            </a:r>
            <a:r>
              <a:rPr lang="en-US" altLang="ko-KR"/>
              <a:t>MariaDB </a:t>
            </a:r>
            <a:r>
              <a:rPr lang="ko-KR" altLang="en-US" dirty="0"/>
              <a:t>서버에게 줄 명령을 전달하거나</a:t>
            </a:r>
            <a:r>
              <a:rPr lang="en-US" altLang="ko-KR" dirty="0"/>
              <a:t>, </a:t>
            </a:r>
            <a:r>
              <a:rPr lang="ko-KR" altLang="en-US" dirty="0"/>
              <a:t>서버로부터의 응답을 화면에서 볼 수 있게 해주는 프로그램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pic>
        <p:nvPicPr>
          <p:cNvPr id="2049" name="_x332277960" descr="EMB00000a984b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720" y="2996952"/>
            <a:ext cx="4824536" cy="3265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344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5E78FDC-9042-432A-9436-3ECF9D19C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1628800"/>
            <a:ext cx="7313706" cy="4954445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MariaDB</a:t>
            </a:r>
            <a:r>
              <a:rPr lang="ko-KR" altLang="en-US" dirty="0"/>
              <a:t>는 </a:t>
            </a:r>
            <a:r>
              <a:rPr lang="en-US" altLang="ko-KR" dirty="0">
                <a:hlinkClick r:id="rId3"/>
              </a:rPr>
              <a:t>http://mariadb.com/</a:t>
            </a:r>
            <a:r>
              <a:rPr lang="en-US" altLang="ko-KR">
                <a:hlinkClick r:id="rId3"/>
              </a:rPr>
              <a:t>downloads/</a:t>
            </a:r>
            <a:r>
              <a:rPr lang="en-US" altLang="ko-KR"/>
              <a:t> </a:t>
            </a:r>
            <a:r>
              <a:rPr lang="ko-KR" altLang="en-US"/>
              <a:t>에서 </a:t>
            </a:r>
            <a:r>
              <a:rPr lang="ko-KR" altLang="en-US" dirty="0"/>
              <a:t>다운로드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D17EAE-8551-498E-BB85-A7D663C52947}"/>
              </a:ext>
            </a:extLst>
          </p:cNvPr>
          <p:cNvSpPr/>
          <p:nvPr/>
        </p:nvSpPr>
        <p:spPr>
          <a:xfrm>
            <a:off x="2414356" y="1714554"/>
            <a:ext cx="12961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72D8D4-CE3F-4A18-8973-4DFD94BA1CFC}"/>
              </a:ext>
            </a:extLst>
          </p:cNvPr>
          <p:cNvSpPr/>
          <p:nvPr/>
        </p:nvSpPr>
        <p:spPr>
          <a:xfrm>
            <a:off x="8112224" y="5798211"/>
            <a:ext cx="12961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E468E5F-4EC7-42E3-B030-5195C5520259}"/>
              </a:ext>
            </a:extLst>
          </p:cNvPr>
          <p:cNvSpPr/>
          <p:nvPr/>
        </p:nvSpPr>
        <p:spPr>
          <a:xfrm>
            <a:off x="7104112" y="3176972"/>
            <a:ext cx="2016224" cy="684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B255B1-6ED0-40F3-AD6D-CF3884372664}"/>
              </a:ext>
            </a:extLst>
          </p:cNvPr>
          <p:cNvSpPr/>
          <p:nvPr/>
        </p:nvSpPr>
        <p:spPr>
          <a:xfrm>
            <a:off x="2423592" y="2276872"/>
            <a:ext cx="998876" cy="3737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95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 err="1"/>
              <a:t>Msi</a:t>
            </a:r>
            <a:r>
              <a:rPr lang="en-US" altLang="ko-KR" dirty="0"/>
              <a:t> </a:t>
            </a:r>
            <a:r>
              <a:rPr lang="ko-KR" altLang="en-US" dirty="0"/>
              <a:t>설치파일을 더블클릭하면 </a:t>
            </a:r>
            <a:r>
              <a:rPr lang="ko-KR" altLang="en-US"/>
              <a:t>설치 시작됨</a:t>
            </a:r>
            <a:endParaRPr lang="en-US" altLang="ko-KR"/>
          </a:p>
          <a:p>
            <a:pPr lvl="1" fontAlgn="base"/>
            <a:r>
              <a:rPr lang="ko-KR" altLang="en-US"/>
              <a:t>비번은 모두 </a:t>
            </a:r>
            <a:r>
              <a:rPr lang="en-US" altLang="ko-KR" b="1">
                <a:solidFill>
                  <a:srgbClr val="FF0000"/>
                </a:solidFill>
              </a:rPr>
              <a:t>1111</a:t>
            </a:r>
            <a:r>
              <a:rPr lang="en-US" altLang="ko-KR"/>
              <a:t> </a:t>
            </a:r>
            <a:r>
              <a:rPr lang="ko-KR" altLang="en-US"/>
              <a:t>로 합시다</a:t>
            </a:r>
            <a:r>
              <a:rPr lang="en-US" altLang="ko-KR"/>
              <a:t>!!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55B6E0-AD59-4C33-A5B4-257A24367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4" y="2244748"/>
            <a:ext cx="5370577" cy="4248472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2E540B0-CFBC-49AF-9C91-27A406E68FB7}"/>
              </a:ext>
            </a:extLst>
          </p:cNvPr>
          <p:cNvCxnSpPr>
            <a:cxnSpLocks/>
          </p:cNvCxnSpPr>
          <p:nvPr/>
        </p:nvCxnSpPr>
        <p:spPr>
          <a:xfrm flipH="1">
            <a:off x="2367156" y="3504081"/>
            <a:ext cx="36004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1D04585-1EA6-437D-A48C-250668D32AEF}"/>
              </a:ext>
            </a:extLst>
          </p:cNvPr>
          <p:cNvCxnSpPr>
            <a:cxnSpLocks/>
          </p:cNvCxnSpPr>
          <p:nvPr/>
        </p:nvCxnSpPr>
        <p:spPr>
          <a:xfrm flipH="1">
            <a:off x="2367156" y="3817246"/>
            <a:ext cx="36004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E562DB2-B95C-4574-8EFA-6B5868E10DB3}"/>
              </a:ext>
            </a:extLst>
          </p:cNvPr>
          <p:cNvCxnSpPr>
            <a:cxnSpLocks/>
          </p:cNvCxnSpPr>
          <p:nvPr/>
        </p:nvCxnSpPr>
        <p:spPr>
          <a:xfrm flipH="1">
            <a:off x="767408" y="4581128"/>
            <a:ext cx="360040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>
            <a:extLst>
              <a:ext uri="{FF2B5EF4-FFF2-40B4-BE49-F238E27FC236}">
                <a16:creationId xmlns:a16="http://schemas.microsoft.com/office/drawing/2014/main" id="{7D26722C-981E-479D-B4F7-CA7239727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652" y="2244748"/>
            <a:ext cx="5560213" cy="4283158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AF3D75-20AE-4FCA-8EE7-D34E7D2A2906}"/>
              </a:ext>
            </a:extLst>
          </p:cNvPr>
          <p:cNvSpPr/>
          <p:nvPr/>
        </p:nvSpPr>
        <p:spPr>
          <a:xfrm>
            <a:off x="7752184" y="4527122"/>
            <a:ext cx="576064" cy="3420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268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5.2 </a:t>
            </a:r>
            <a:r>
              <a:rPr lang="en-US" altLang="ko-KR" dirty="0" err="1"/>
              <a:t>MariaDB</a:t>
            </a:r>
            <a:r>
              <a:rPr lang="en-US" altLang="ko-KR" dirty="0"/>
              <a:t> </a:t>
            </a:r>
            <a:r>
              <a:rPr lang="ko-KR" altLang="en-US" dirty="0"/>
              <a:t>설치와 클라이언트 사용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ko-KR" altLang="en-US" dirty="0"/>
              <a:t>자바</a:t>
            </a:r>
            <a:r>
              <a:rPr lang="en-US" altLang="ko-KR" dirty="0"/>
              <a:t> </a:t>
            </a:r>
            <a:r>
              <a:rPr lang="ko-KR" altLang="en-US" dirty="0"/>
              <a:t>커넥터 파일도 다운로드 받아 </a:t>
            </a:r>
            <a:r>
              <a:rPr lang="ko-KR" altLang="en-US"/>
              <a:t>보관해 둠</a:t>
            </a:r>
            <a:endParaRPr lang="en-US" altLang="ko-KR"/>
          </a:p>
          <a:p>
            <a:pPr lvl="1" fontAlgn="base"/>
            <a:r>
              <a:rPr lang="en-US" altLang="ko-KR"/>
              <a:t>mariadb-java-client-3.3.3.jar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A8C37D-6ADA-49EE-B609-6DB056DA936F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3073" name="_x545385456" descr="EMB000037842f5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2578" y="2155168"/>
            <a:ext cx="7686843" cy="460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F0BF8C0E-6B5A-49F7-BE8F-2E2643D52B5E}"/>
              </a:ext>
            </a:extLst>
          </p:cNvPr>
          <p:cNvSpPr/>
          <p:nvPr/>
        </p:nvSpPr>
        <p:spPr>
          <a:xfrm>
            <a:off x="4511824" y="2155168"/>
            <a:ext cx="12961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5F0781-2BBF-43D8-AF51-2865AAE7CEF2}"/>
              </a:ext>
            </a:extLst>
          </p:cNvPr>
          <p:cNvSpPr/>
          <p:nvPr/>
        </p:nvSpPr>
        <p:spPr>
          <a:xfrm>
            <a:off x="8643277" y="6187616"/>
            <a:ext cx="12961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6577C4-C0F5-40D5-9287-EB93420DB07A}"/>
              </a:ext>
            </a:extLst>
          </p:cNvPr>
          <p:cNvSpPr/>
          <p:nvPr/>
        </p:nvSpPr>
        <p:spPr>
          <a:xfrm>
            <a:off x="7536160" y="3595328"/>
            <a:ext cx="1296144" cy="50405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385803"/>
      </p:ext>
    </p:extLst>
  </p:cSld>
  <p:clrMapOvr>
    <a:masterClrMapping/>
  </p:clrMapOvr>
</p:sld>
</file>

<file path=ppt/theme/theme1.xml><?xml version="1.0" encoding="utf-8"?>
<a:theme xmlns:a="http://schemas.openxmlformats.org/drawingml/2006/main" name="매크로">
  <a:themeElements>
    <a:clrScheme name="매크로">
      <a:dk1>
        <a:sysClr val="windowText" lastClr="000000"/>
      </a:dk1>
      <a:lt1>
        <a:sysClr val="window" lastClr="FFFFFF"/>
      </a:lt1>
      <a:dk2>
        <a:srgbClr val="3F3F4D"/>
      </a:dk2>
      <a:lt2>
        <a:srgbClr val="DDDDDD"/>
      </a:lt2>
      <a:accent1>
        <a:srgbClr val="A51009"/>
      </a:accent1>
      <a:accent2>
        <a:srgbClr val="DE7014"/>
      </a:accent2>
      <a:accent3>
        <a:srgbClr val="704836"/>
      </a:accent3>
      <a:accent4>
        <a:srgbClr val="F2B431"/>
      </a:accent4>
      <a:accent5>
        <a:srgbClr val="7F221D"/>
      </a:accent5>
      <a:accent6>
        <a:srgbClr val="CDAC77"/>
      </a:accent6>
      <a:hlink>
        <a:srgbClr val="F5B123"/>
      </a:hlink>
      <a:folHlink>
        <a:srgbClr val="E19B0B"/>
      </a:folHlink>
    </a:clrScheme>
    <a:fontScheme name="매크로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매크로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300000"/>
              </a:schemeClr>
            </a:gs>
            <a:gs pos="100000">
              <a:schemeClr val="phClr">
                <a:tint val="80000"/>
                <a:satMod val="15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hade val="90000"/>
                <a:satMod val="300000"/>
              </a:schemeClr>
            </a:gs>
            <a:gs pos="100000">
              <a:schemeClr val="phClr">
                <a:satMod val="150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70000"/>
              </a:srgbClr>
            </a:outerShdw>
          </a:effectLst>
        </a:effectStyle>
        <a:effectStyle>
          <a:effectLst>
            <a:outerShdw blurRad="25400" dist="254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5875" prstMaterial="softmetal">
            <a:bevelT w="25400" h="19050" prst="angle"/>
            <a:contourClr>
              <a:schemeClr val="phClr">
                <a:shade val="30000"/>
              </a:schemeClr>
            </a:contourClr>
          </a:sp3d>
        </a:effectStyle>
        <a:effectStyle>
          <a:effectLst>
            <a:outerShdw blurRad="254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contourW="19050" prstMaterial="metal">
            <a:bevelT w="63500" h="31750" prst="angle"/>
            <a:contourClr>
              <a:schemeClr val="phClr">
                <a:shade val="25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7000"/>
                <a:shade val="93000"/>
                <a:satMod val="110000"/>
                <a:lumMod val="90000"/>
              </a:schemeClr>
            </a:gs>
            <a:gs pos="76000">
              <a:schemeClr val="phClr">
                <a:tint val="85000"/>
                <a:shade val="75000"/>
                <a:satMod val="120000"/>
              </a:schemeClr>
            </a:gs>
            <a:gs pos="100000">
              <a:schemeClr val="phClr">
                <a:tint val="86000"/>
                <a:shade val="50000"/>
                <a:satMod val="13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35000"/>
                <a:satMod val="146000"/>
                <a:lumMod val="101000"/>
              </a:schemeClr>
            </a:gs>
            <a:gs pos="26000">
              <a:schemeClr val="phClr">
                <a:tint val="96000"/>
                <a:shade val="96000"/>
                <a:satMod val="190000"/>
              </a:schemeClr>
            </a:gs>
            <a:gs pos="100000">
              <a:schemeClr val="phClr">
                <a:tint val="60000"/>
                <a:shade val="90000"/>
                <a:satMod val="22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0-1.potx" id="{0FBD36E5-23D2-4E6B-BDB8-72C345FE3183}" vid="{D4DA140E-6532-4E2F-8102-82BB40A70CA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2021-1</Template>
  <TotalTime>7283</TotalTime>
  <Words>1482</Words>
  <Application>Microsoft Office PowerPoint</Application>
  <PresentationFormat>와이드스크린</PresentationFormat>
  <Paragraphs>272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D2Coding</vt:lpstr>
      <vt:lpstr>맑은 고딕</vt:lpstr>
      <vt:lpstr>휴먼편지체</vt:lpstr>
      <vt:lpstr>Arial</vt:lpstr>
      <vt:lpstr>Calibri</vt:lpstr>
      <vt:lpstr>Consolas</vt:lpstr>
      <vt:lpstr>Wingdings</vt:lpstr>
      <vt:lpstr>매크로</vt:lpstr>
      <vt:lpstr>5장. MariaDB(MySQL) 사용법과 필수 쿼리</vt:lpstr>
      <vt:lpstr>이 장에서 공부할 것은…</vt:lpstr>
      <vt:lpstr>이 단원이 끝나면 알게 되는 것</vt:lpstr>
      <vt:lpstr>5.1 MariaDB 개요</vt:lpstr>
      <vt:lpstr>5.1 MariaDB 개요</vt:lpstr>
      <vt:lpstr>5.1 MariaDB 개요</vt:lpstr>
      <vt:lpstr>5.2 MariaDB 설치와 클라이언트 사용</vt:lpstr>
      <vt:lpstr>5.2 MariaDB 설치와 클라이언트 사용</vt:lpstr>
      <vt:lpstr>5.2 MariaDB 설치와 클라이언트 사용</vt:lpstr>
      <vt:lpstr>5.2 MariaDB 설치와 클라이언트 사용</vt:lpstr>
      <vt:lpstr>5.2 MariaDB 설치와 클라이언트 사용</vt:lpstr>
      <vt:lpstr>5.2 MariaDB 설치와 클라이언트 사용</vt:lpstr>
      <vt:lpstr>5.2 MariaDB 설치와 클라이언트 사용</vt:lpstr>
      <vt:lpstr>[참고] 데이터베이스에 따라 다른 스키마 개념</vt:lpstr>
      <vt:lpstr>5.3 사용자 계정 생성</vt:lpstr>
      <vt:lpstr>5.3 사용자 계정 생성</vt:lpstr>
      <vt:lpstr>5.3 사용자 계정 생성</vt:lpstr>
      <vt:lpstr>[참고]</vt:lpstr>
      <vt:lpstr>5.4 데이터베이스 관련 명령어</vt:lpstr>
      <vt:lpstr>5.4 테이블 관련 명령어</vt:lpstr>
      <vt:lpstr>5.5 테이블 관련 명령어</vt:lpstr>
      <vt:lpstr>5.6 데이터 조작 명령어</vt:lpstr>
      <vt:lpstr>[실습] DDL</vt:lpstr>
      <vt:lpstr>[실습] DML – 각 SQL문을 작성하고 주석을 작성</vt:lpstr>
      <vt:lpstr>5.7 배치 파일(batch file)을 통한 명령 실행</vt:lpstr>
      <vt:lpstr>5.7 배치 파일(batch file)을 통한 명령 실행</vt:lpstr>
      <vt:lpstr>답변할 수 있겠지요?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PHP프로그래밍</dc:title>
  <dc:creator>Office</dc:creator>
  <cp:lastModifiedBy>jinso</cp:lastModifiedBy>
  <cp:revision>248</cp:revision>
  <dcterms:created xsi:type="dcterms:W3CDTF">2012-02-28T06:11:53Z</dcterms:created>
  <dcterms:modified xsi:type="dcterms:W3CDTF">2025-03-19T15:59:40Z</dcterms:modified>
</cp:coreProperties>
</file>