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  <p:sldMasterId id="2147483948" r:id="rId2"/>
  </p:sldMasterIdLst>
  <p:notesMasterIdLst>
    <p:notesMasterId r:id="rId37"/>
  </p:notesMasterIdLst>
  <p:sldIdLst>
    <p:sldId id="256" r:id="rId3"/>
    <p:sldId id="279" r:id="rId4"/>
    <p:sldId id="271" r:id="rId5"/>
    <p:sldId id="437" r:id="rId6"/>
    <p:sldId id="386" r:id="rId7"/>
    <p:sldId id="284" r:id="rId8"/>
    <p:sldId id="340" r:id="rId9"/>
    <p:sldId id="273" r:id="rId10"/>
    <p:sldId id="341" r:id="rId11"/>
    <p:sldId id="343" r:id="rId12"/>
    <p:sldId id="422" r:id="rId13"/>
    <p:sldId id="435" r:id="rId14"/>
    <p:sldId id="351" r:id="rId15"/>
    <p:sldId id="288" r:id="rId16"/>
    <p:sldId id="352" r:id="rId17"/>
    <p:sldId id="286" r:id="rId18"/>
    <p:sldId id="353" r:id="rId19"/>
    <p:sldId id="354" r:id="rId20"/>
    <p:sldId id="360" r:id="rId21"/>
    <p:sldId id="356" r:id="rId22"/>
    <p:sldId id="291" r:id="rId23"/>
    <p:sldId id="357" r:id="rId24"/>
    <p:sldId id="438" r:id="rId25"/>
    <p:sldId id="429" r:id="rId26"/>
    <p:sldId id="433" r:id="rId27"/>
    <p:sldId id="430" r:id="rId28"/>
    <p:sldId id="431" r:id="rId29"/>
    <p:sldId id="432" r:id="rId30"/>
    <p:sldId id="434" r:id="rId31"/>
    <p:sldId id="424" r:id="rId32"/>
    <p:sldId id="425" r:id="rId33"/>
    <p:sldId id="426" r:id="rId34"/>
    <p:sldId id="427" r:id="rId35"/>
    <p:sldId id="34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19F21-93F6-4805-B68F-A74160CF01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0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580" y="4149080"/>
            <a:ext cx="7560840" cy="1728192"/>
          </a:xfrm>
        </p:spPr>
        <p:txBody>
          <a:bodyPr lIns="0" tIns="0" rIns="0">
            <a:normAutofit/>
          </a:bodyPr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1410247"/>
            <a:ext cx="9042400" cy="1069975"/>
          </a:xfrm>
        </p:spPr>
        <p:txBody>
          <a:bodyPr bIns="0" anchor="b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3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9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5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DC2EFB8F-A7FC-4502-806D-286DAD3997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1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87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501-2790-4B07-8109-74518D330C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5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568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5662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A86-47FC-4C09-8B8E-516B4477B1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598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98" y="936252"/>
            <a:ext cx="11521280" cy="573310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05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513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879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21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49482"/>
            <a:ext cx="10363826" cy="47417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1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1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50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0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14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68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5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51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9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908720"/>
            <a:ext cx="11449272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344" y="204132"/>
            <a:ext cx="10972800" cy="5040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8" y="8476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28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B717F-55EC-4619-B7FF-167555E9039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9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racle.com/javase/17/docs/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7/docs/api/" TargetMode="External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컴퓨터정보과</a:t>
            </a:r>
            <a:endParaRPr lang="en-US" altLang="ko-KR" dirty="0"/>
          </a:p>
          <a:p>
            <a:pPr fontAlgn="base"/>
            <a:r>
              <a:rPr lang="ko-KR" altLang="en-US" dirty="0"/>
              <a:t>김진숙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7428" y="1627535"/>
            <a:ext cx="10297144" cy="2162769"/>
          </a:xfrm>
        </p:spPr>
        <p:txBody>
          <a:bodyPr/>
          <a:lstStyle/>
          <a:p>
            <a:pPr fontAlgn="base"/>
            <a:r>
              <a:rPr lang="en-US" altLang="ko-KR" sz="6000" dirty="0">
                <a:solidFill>
                  <a:schemeClr val="tx1"/>
                </a:solidFill>
              </a:rPr>
              <a:t>6</a:t>
            </a:r>
            <a:r>
              <a:rPr lang="ko-KR" altLang="en-US" sz="6000" dirty="0">
                <a:solidFill>
                  <a:schemeClr val="tx1"/>
                </a:solidFill>
              </a:rPr>
              <a:t>장</a:t>
            </a:r>
            <a:r>
              <a:rPr lang="en-US" altLang="ko-KR" sz="6000" dirty="0">
                <a:solidFill>
                  <a:schemeClr val="tx1"/>
                </a:solidFill>
              </a:rPr>
              <a:t>. </a:t>
            </a:r>
            <a:r>
              <a:rPr lang="ko-KR" altLang="en-US" sz="6000" dirty="0">
                <a:solidFill>
                  <a:schemeClr val="tx1"/>
                </a:solidFill>
              </a:rPr>
              <a:t>데이터베이스를 </a:t>
            </a:r>
            <a:r>
              <a:rPr lang="ko-KR" altLang="en-US" sz="6000">
                <a:solidFill>
                  <a:schemeClr val="tx1"/>
                </a:solidFill>
              </a:rPr>
              <a:t>이용한 프로그래밍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97967"/>
            <a:ext cx="11822266" cy="738745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 DB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07" y="1057835"/>
            <a:ext cx="5095479" cy="14475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896200" y="2925829"/>
            <a:ext cx="29514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위의 에러는 </a:t>
            </a:r>
            <a:r>
              <a:rPr lang="ko-KR" altLang="en-US" sz="1400" b="1" i="1">
                <a:solidFill>
                  <a:srgbClr val="FF0000"/>
                </a:solidFill>
                <a:latin typeface="+mn-ea"/>
                <a:ea typeface="+mn-ea"/>
              </a:rPr>
              <a:t>대부분 </a:t>
            </a:r>
            <a:r>
              <a:rPr lang="en-US" altLang="ko-KR" sz="1400" b="1" i="1">
                <a:solidFill>
                  <a:srgbClr val="FF0000"/>
                </a:solidFill>
                <a:latin typeface="+mn-ea"/>
                <a:ea typeface="+mn-ea"/>
              </a:rPr>
              <a:t>jdbc </a:t>
            </a:r>
            <a:r>
              <a:rPr lang="ko-KR" altLang="en-US" sz="1400" b="1" i="1">
                <a:solidFill>
                  <a:srgbClr val="FF0000"/>
                </a:solidFill>
                <a:latin typeface="+mn-ea"/>
                <a:ea typeface="+mn-ea"/>
              </a:rPr>
              <a:t>드라이버</a:t>
            </a:r>
            <a:endParaRPr lang="en-US" altLang="ko-KR" sz="1400" b="1" i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파일이 프로젝트에 등록되어 </a:t>
            </a:r>
            <a:endParaRPr lang="en-US" altLang="ko-KR" sz="1400" b="1" i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있지 않을 때 발생한다</a:t>
            </a:r>
            <a:r>
              <a:rPr lang="en-US" altLang="ko-KR" sz="1400" b="1" i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i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9264047" y="2505340"/>
            <a:ext cx="107878" cy="420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A32827A-1B1B-4041-BAD6-748FABD2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46885"/>
            <a:ext cx="5979830" cy="58692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설명선 1 7">
            <a:extLst>
              <a:ext uri="{FF2B5EF4-FFF2-40B4-BE49-F238E27FC236}">
                <a16:creationId xmlns:a16="http://schemas.microsoft.com/office/drawing/2014/main" id="{47A3EBB5-FB94-4C74-AD51-BA79292CB995}"/>
              </a:ext>
            </a:extLst>
          </p:cNvPr>
          <p:cNvSpPr/>
          <p:nvPr/>
        </p:nvSpPr>
        <p:spPr>
          <a:xfrm>
            <a:off x="5663952" y="97967"/>
            <a:ext cx="2448272" cy="648072"/>
          </a:xfrm>
          <a:prstGeom prst="borderCallout1">
            <a:avLst>
              <a:gd name="adj1" fmla="val 50457"/>
              <a:gd name="adj2" fmla="val 523"/>
              <a:gd name="adj3" fmla="val 174919"/>
              <a:gd name="adj4" fmla="val -5448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데이터베이스를 사용하기 위해서 </a:t>
            </a:r>
            <a:r>
              <a:rPr lang="en-US" altLang="ko-KR" sz="1200" dirty="0" err="1"/>
              <a:t>java.sql</a:t>
            </a:r>
            <a:r>
              <a:rPr lang="en-US" altLang="ko-KR" sz="1200" dirty="0"/>
              <a:t> </a:t>
            </a:r>
            <a:r>
              <a:rPr lang="ko-KR" altLang="en-US" sz="1200" dirty="0"/>
              <a:t>패키지를 </a:t>
            </a:r>
            <a:r>
              <a:rPr lang="ko-KR" altLang="en-US" sz="1200" dirty="0" err="1"/>
              <a:t>임포트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7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</a:t>
            </a:r>
            <a:r>
              <a:rPr lang="ko-KR" altLang="en-US"/>
              <a:t>데이터베이스 </a:t>
            </a:r>
            <a:r>
              <a:rPr lang="ko-KR" altLang="en-US" dirty="0"/>
              <a:t>접속 </a:t>
            </a:r>
            <a:r>
              <a:rPr lang="ko-KR" altLang="en-US"/>
              <a:t>및 종료 </a:t>
            </a:r>
            <a:r>
              <a:rPr lang="en-US" altLang="ko-KR"/>
              <a:t>: try-with-resources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839416" y="1340768"/>
            <a:ext cx="8773988" cy="4228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try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Connection conn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      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://localhost:3306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/jspdb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"jskim", "1111");</a:t>
            </a:r>
            <a:endParaRPr lang="en-US" altLang="ko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	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("DB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접속 성공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!");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&lt;/html&gt;</a:t>
            </a:r>
          </a:p>
        </p:txBody>
      </p:sp>
      <p:sp>
        <p:nvSpPr>
          <p:cNvPr id="6" name="설명선 1 5"/>
          <p:cNvSpPr/>
          <p:nvPr/>
        </p:nvSpPr>
        <p:spPr>
          <a:xfrm>
            <a:off x="7608168" y="1039732"/>
            <a:ext cx="2448272" cy="324036"/>
          </a:xfrm>
          <a:prstGeom prst="borderCallout1">
            <a:avLst>
              <a:gd name="adj1" fmla="val 50457"/>
              <a:gd name="adj2" fmla="val 523"/>
              <a:gd name="adj3" fmla="val 223123"/>
              <a:gd name="adj4" fmla="val -90441"/>
            </a:avLst>
          </a:prstGeom>
          <a:solidFill>
            <a:srgbClr val="0000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자바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커넥터 로드</a:t>
            </a:r>
          </a:p>
        </p:txBody>
      </p:sp>
      <p:sp>
        <p:nvSpPr>
          <p:cNvPr id="8" name="설명선 1 7"/>
          <p:cNvSpPr/>
          <p:nvPr/>
        </p:nvSpPr>
        <p:spPr>
          <a:xfrm>
            <a:off x="5303912" y="2994731"/>
            <a:ext cx="6137538" cy="1152128"/>
          </a:xfrm>
          <a:prstGeom prst="borderCallout1">
            <a:avLst>
              <a:gd name="adj1" fmla="val 577"/>
              <a:gd name="adj2" fmla="val 47715"/>
              <a:gd name="adj3" fmla="val -122827"/>
              <a:gd name="adj4" fmla="val 20542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데이터베이스 접속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Connection conn = </a:t>
            </a:r>
            <a:r>
              <a:rPr lang="en-US" altLang="ko-KR" sz="1400" b="1" dirty="0" err="1">
                <a:solidFill>
                  <a:schemeClr val="bg1"/>
                </a:solidFill>
              </a:rPr>
              <a:t>DriverManager.getConnection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"</a:t>
            </a:r>
            <a:r>
              <a:rPr lang="en-US" altLang="ko-KR" sz="1400" b="1" dirty="0" err="1">
                <a:solidFill>
                  <a:schemeClr val="bg1"/>
                </a:solidFill>
              </a:rPr>
              <a:t>jdbc:mariadb</a:t>
            </a:r>
            <a:r>
              <a:rPr lang="en-US" altLang="ko-KR" sz="1400" b="1" dirty="0">
                <a:solidFill>
                  <a:schemeClr val="bg1"/>
                </a:solidFill>
              </a:rPr>
              <a:t>://</a:t>
            </a:r>
            <a:r>
              <a:rPr lang="ko-KR" altLang="en-US" sz="1400" b="1" dirty="0" err="1">
                <a:solidFill>
                  <a:schemeClr val="bg1"/>
                </a:solidFill>
              </a:rPr>
              <a:t>서버주소</a:t>
            </a:r>
            <a:r>
              <a:rPr lang="en-US" altLang="ko-KR" sz="1400" b="1" dirty="0">
                <a:solidFill>
                  <a:schemeClr val="bg1"/>
                </a:solidFill>
              </a:rPr>
              <a:t>:3306/</a:t>
            </a:r>
            <a:r>
              <a:rPr lang="ko-KR" altLang="en-US" sz="1400" b="1" dirty="0">
                <a:solidFill>
                  <a:schemeClr val="bg1"/>
                </a:solidFill>
              </a:rPr>
              <a:t>사용할</a:t>
            </a:r>
            <a:r>
              <a:rPr lang="en-US" altLang="ko-KR" sz="1400" b="1" dirty="0">
                <a:solidFill>
                  <a:schemeClr val="bg1"/>
                </a:solidFill>
              </a:rPr>
              <a:t>DB", "</a:t>
            </a:r>
            <a:r>
              <a:rPr lang="ko-KR" altLang="en-US" sz="1400" b="1" dirty="0">
                <a:solidFill>
                  <a:schemeClr val="bg1"/>
                </a:solidFill>
              </a:rPr>
              <a:t>사용자</a:t>
            </a:r>
            <a:r>
              <a:rPr lang="en-US" altLang="ko-KR" sz="1400" b="1" dirty="0">
                <a:solidFill>
                  <a:schemeClr val="bg1"/>
                </a:solidFill>
              </a:rPr>
              <a:t>ID", "</a:t>
            </a:r>
            <a:r>
              <a:rPr lang="ko-KR" altLang="en-US" sz="1400" b="1" dirty="0">
                <a:solidFill>
                  <a:schemeClr val="bg1"/>
                </a:solidFill>
              </a:rPr>
              <a:t>비밀번호</a:t>
            </a:r>
            <a:r>
              <a:rPr lang="en-US" altLang="ko-KR" sz="1400" b="1" dirty="0">
                <a:solidFill>
                  <a:schemeClr val="bg1"/>
                </a:solidFill>
              </a:rPr>
              <a:t>");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03712" y="5770150"/>
            <a:ext cx="75608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try-with-resources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문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try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다음의 괄호 사이에 데이터베이스 리소스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여기에서는 접속 정보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를 할당하는 문장을 써넣으면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try~catch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구문의 실행이 끝날 때 자동적으로 이 리소스를 해제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(close)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해준다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3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25B7C-D41F-4F52-BACA-CC538D20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</a:t>
            </a:r>
            <a:r>
              <a:rPr lang="en-US" altLang="ko-KR">
                <a:solidFill>
                  <a:srgbClr val="0000FF"/>
                </a:solidFill>
              </a:rPr>
              <a:t>Try-with-resources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D3CAB-BEEF-4B7E-9BA5-B5277A65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try</a:t>
            </a:r>
            <a:r>
              <a:rPr lang="ko-KR" altLang="en-US" sz="2400"/>
              <a:t>에 자원 객체를 전달하면</a:t>
            </a:r>
            <a:r>
              <a:rPr lang="en-US" altLang="ko-KR" sz="2400"/>
              <a:t>, try </a:t>
            </a:r>
            <a:r>
              <a:rPr lang="ko-KR" altLang="en-US" sz="2400"/>
              <a:t>코드 블록이 끝나면 </a:t>
            </a:r>
            <a:r>
              <a:rPr lang="ko-KR" altLang="en-US" sz="2400" b="1">
                <a:solidFill>
                  <a:srgbClr val="0000FF"/>
                </a:solidFill>
              </a:rPr>
              <a:t>자동으로 자원을 해제</a:t>
            </a:r>
            <a:r>
              <a:rPr lang="ko-KR" altLang="en-US" sz="2400"/>
              <a:t>해주는 문장</a:t>
            </a:r>
            <a:endParaRPr lang="en-US" altLang="ko-KR" sz="2400"/>
          </a:p>
          <a:p>
            <a:pPr lvl="1"/>
            <a:r>
              <a:rPr lang="ko-KR" altLang="en-US" sz="2000"/>
              <a:t>자원을 자동으로 해제하여 코드의 안정성을 높이고 자원 누수 방지</a:t>
            </a:r>
            <a:endParaRPr lang="en-US" altLang="ko-KR" sz="2000"/>
          </a:p>
          <a:p>
            <a:r>
              <a:rPr lang="ko-KR" altLang="en-US" sz="2400"/>
              <a:t>따로 </a:t>
            </a:r>
            <a:r>
              <a:rPr lang="en-US" altLang="ko-KR" sz="2400"/>
              <a:t>finally </a:t>
            </a:r>
            <a:r>
              <a:rPr lang="ko-KR" altLang="en-US" sz="2400"/>
              <a:t>블록이나 모든 </a:t>
            </a:r>
            <a:r>
              <a:rPr lang="en-US" altLang="ko-KR" sz="2400"/>
              <a:t>catch </a:t>
            </a:r>
            <a:r>
              <a:rPr lang="ko-KR" altLang="en-US" sz="2400"/>
              <a:t>블록에 종료 처리를 하지 않아도 됨</a:t>
            </a:r>
            <a:endParaRPr lang="en-US" altLang="ko-KR" sz="2400"/>
          </a:p>
          <a:p>
            <a:pPr lvl="1"/>
            <a:r>
              <a:rPr lang="en-US" altLang="ko-KR" sz="2000"/>
              <a:t>try </a:t>
            </a:r>
            <a:r>
              <a:rPr lang="ko-KR" altLang="en-US" sz="2000"/>
              <a:t>블록이 종료될 때</a:t>
            </a:r>
            <a:r>
              <a:rPr lang="en-US" altLang="ko-KR" sz="2000"/>
              <a:t>, </a:t>
            </a:r>
            <a:r>
              <a:rPr lang="ko-KR" altLang="en-US" sz="2000"/>
              <a:t>생성된 객체들의 </a:t>
            </a:r>
            <a:r>
              <a:rPr lang="en-US" altLang="ko-KR" sz="2000"/>
              <a:t>close() </a:t>
            </a:r>
            <a:r>
              <a:rPr lang="ko-KR" altLang="en-US" sz="2000"/>
              <a:t>메소드가 자동으로 호출되어 자원이 해제</a:t>
            </a:r>
            <a:endParaRPr lang="en-US" altLang="ko-KR" sz="2000"/>
          </a:p>
          <a:p>
            <a:r>
              <a:rPr lang="en-US" altLang="ko-KR" sz="2400"/>
              <a:t>try</a:t>
            </a:r>
            <a:r>
              <a:rPr lang="ko-KR" altLang="en-US" sz="2400"/>
              <a:t>에 전달할 수 있는 자원은 </a:t>
            </a:r>
            <a:r>
              <a:rPr lang="en-US" altLang="ko-KR" sz="2400" b="1"/>
              <a:t>AutoCloseable</a:t>
            </a:r>
            <a:r>
              <a:rPr lang="en-US" altLang="ko-KR" sz="2400"/>
              <a:t> </a:t>
            </a:r>
            <a:r>
              <a:rPr lang="ko-KR" altLang="en-US" sz="2400"/>
              <a:t>인터페이스의 구현체로 한정됨</a:t>
            </a:r>
            <a:r>
              <a:rPr lang="en-US" altLang="ko-KR" sz="2400"/>
              <a:t>(</a:t>
            </a:r>
            <a:r>
              <a:rPr lang="ko-KR" altLang="en-US" sz="2400"/>
              <a:t>매뉴얼에서 해당 객체 확인 필요</a:t>
            </a:r>
            <a:r>
              <a:rPr lang="en-US" altLang="ko-KR" sz="2400"/>
              <a:t>)</a:t>
            </a:r>
          </a:p>
          <a:p>
            <a:pPr lvl="1"/>
            <a:r>
              <a:rPr lang="en-US" altLang="ko-KR" sz="2000"/>
              <a:t>AutoCloseable</a:t>
            </a:r>
            <a:r>
              <a:rPr lang="ko-KR" altLang="en-US" sz="2000"/>
              <a:t>은 </a:t>
            </a:r>
            <a:r>
              <a:rPr lang="en-US" altLang="ko-KR" sz="2000"/>
              <a:t>JDK1.7</a:t>
            </a:r>
            <a:r>
              <a:rPr lang="ko-KR" altLang="en-US" sz="2000"/>
              <a:t>부터 추가된 인터페이스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22265-001B-4825-AD2D-7A155F03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7B5C20-7AEB-48AF-BDB0-CCAF5527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717032"/>
            <a:ext cx="3384376" cy="263018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B34C76-7B84-4779-9CD7-75FDE049530D}"/>
              </a:ext>
            </a:extLst>
          </p:cNvPr>
          <p:cNvSpPr/>
          <p:nvPr/>
        </p:nvSpPr>
        <p:spPr>
          <a:xfrm>
            <a:off x="7248129" y="5195084"/>
            <a:ext cx="1944216" cy="404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6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</a:t>
            </a:r>
            <a:r>
              <a:rPr lang="ko-KR" altLang="en-US" sz="3200" b="1" dirty="0"/>
              <a:t>단계 </a:t>
            </a:r>
            <a:r>
              <a:rPr lang="en-US" altLang="ko-KR" sz="3200" b="1" dirty="0"/>
              <a:t>: JDBC </a:t>
            </a:r>
            <a:r>
              <a:rPr lang="ko-KR" altLang="en-US" sz="3200" b="1" dirty="0"/>
              <a:t>드라이버 로드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63978" y="1883356"/>
            <a:ext cx="11664670" cy="4741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인터페이스 드라이버</a:t>
            </a:r>
            <a:r>
              <a:rPr lang="en-US" altLang="ko-KR" dirty="0"/>
              <a:t>(interface driver)</a:t>
            </a:r>
            <a:r>
              <a:rPr lang="ko-KR" altLang="en-US" dirty="0"/>
              <a:t> 구현</a:t>
            </a:r>
            <a:r>
              <a:rPr lang="en-US" altLang="ko-KR" dirty="0"/>
              <a:t>(implements)</a:t>
            </a:r>
            <a:r>
              <a:rPr lang="ko-KR" altLang="en-US" dirty="0"/>
              <a:t> 작업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/>
              <a:t>Mariadb Driver </a:t>
            </a:r>
            <a:r>
              <a:rPr lang="ko-KR" altLang="en-US"/>
              <a:t>클래스를 객체화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en-US" altLang="ko-KR"/>
              <a:t>forName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ClassNotFoundException</a:t>
            </a:r>
            <a:r>
              <a:rPr lang="en-US" altLang="ko-KR" dirty="0"/>
              <a:t> </a:t>
            </a:r>
            <a:r>
              <a:rPr lang="ko-KR" altLang="en-US" dirty="0"/>
              <a:t>발생시키므로 반드시 예외처리 해야 함</a:t>
            </a:r>
            <a:r>
              <a:rPr lang="en-US" altLang="ko-KR"/>
              <a:t>(Servlet</a:t>
            </a:r>
            <a:r>
              <a:rPr lang="ko-KR" altLang="en-US"/>
              <a:t>에서</a:t>
            </a:r>
            <a:r>
              <a:rPr lang="en-US" altLang="ko-KR"/>
              <a:t>)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/>
              <a:t>자동으로 </a:t>
            </a:r>
            <a:r>
              <a:rPr lang="en-US" altLang="ko-KR"/>
              <a:t>DriverManager</a:t>
            </a:r>
            <a:r>
              <a:rPr lang="ko-KR" altLang="en-US"/>
              <a:t>클래스 메소드를 호출하여 인스턴스 등록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DriverManager</a:t>
            </a:r>
            <a:r>
              <a:rPr lang="ko-KR" altLang="en-US"/>
              <a:t>클래스의 모든 메소드는 </a:t>
            </a:r>
            <a:r>
              <a:rPr lang="en-US" altLang="ko-KR" b="1">
                <a:solidFill>
                  <a:srgbClr val="0000FF"/>
                </a:solidFill>
              </a:rPr>
              <a:t>static</a:t>
            </a:r>
            <a:r>
              <a:rPr lang="ko-KR" altLang="en-US"/>
              <a:t>이므로 반드시 객체를 생성시킬 필요 없음</a:t>
            </a:r>
            <a:endParaRPr lang="en-US" altLang="ko-KR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2748" y="1223852"/>
            <a:ext cx="8219636" cy="50405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Class.</a:t>
            </a:r>
            <a:r>
              <a:rPr kumimoji="0" lang="en-US" altLang="ko-KR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forName</a:t>
            </a:r>
            <a:r>
              <a:rPr kumimoji="0" lang="en-US" altLang="ko-KR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(“</a:t>
            </a:r>
            <a:r>
              <a:rPr kumimoji="0" lang="en-US" altLang="ko-KR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org.</a:t>
            </a:r>
            <a:r>
              <a:rPr kumimoji="0" lang="en-US" altLang="ko-KR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mariadb.jdbc.Driver</a:t>
            </a:r>
            <a:r>
              <a:rPr kumimoji="0" lang="en-US" altLang="ko-KR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”);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C72C7-557E-40B4-A31D-41DA8102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934EB6-8524-4BDD-8407-D3E233BCEC7E}"/>
              </a:ext>
            </a:extLst>
          </p:cNvPr>
          <p:cNvSpPr/>
          <p:nvPr/>
        </p:nvSpPr>
        <p:spPr>
          <a:xfrm>
            <a:off x="4799856" y="51416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DriverManager</a:t>
            </a:r>
            <a:r>
              <a:rPr lang="ko-KR" altLang="en-US"/>
              <a:t>는 </a:t>
            </a:r>
            <a:r>
              <a:rPr lang="en-US" altLang="ko-KR"/>
              <a:t>JDBC </a:t>
            </a:r>
            <a:r>
              <a:rPr lang="ko-KR" altLang="en-US"/>
              <a:t>드라이버를 로드하고 데이터베이스 연결을 설정하는 중심 역할을 하기 때문에 애플리케이션 전체에서 공유되도록 설계됨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static </a:t>
            </a:r>
            <a:r>
              <a:rPr lang="ko-KR" altLang="en-US"/>
              <a:t>메소드를 사용하면 클래스의 인스턴스 없이 어디서든 접근할 수 있어 전역적인 관리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11530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종류에 따른 </a:t>
            </a:r>
            <a:r>
              <a:rPr lang="en-US" altLang="ko-KR" dirty="0"/>
              <a:t>JDBC </a:t>
            </a:r>
            <a:r>
              <a:rPr lang="ko-KR" altLang="en-US" dirty="0"/>
              <a:t>드라이버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800"/>
              </a:spcBef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14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30090"/>
              </p:ext>
            </p:extLst>
          </p:nvPr>
        </p:nvGraphicFramePr>
        <p:xfrm>
          <a:off x="1343472" y="1660210"/>
          <a:ext cx="9073008" cy="400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DBMS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JDBC </a:t>
                      </a:r>
                      <a:r>
                        <a:rPr lang="ko-KR" alt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드라이버 로드 문장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Class.forName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(“</a:t>
                      </a:r>
                      <a:r>
                        <a:rPr lang="en-US" altLang="ko-KR" sz="18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org.mariadb.jdbc.Driver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”);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269157"/>
                  </a:ext>
                </a:extLst>
              </a:tr>
              <a:tr h="593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oracle.jdbc.driver.OracleDriver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670582"/>
                  </a:ext>
                </a:extLst>
              </a:tr>
              <a:tr h="593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com.mysql.jdbc.Driver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2000" baseline="0" dirty="0">
                          <a:latin typeface="맑은 고딕" pitchFamily="50" charset="-127"/>
                          <a:ea typeface="맑은 고딕" pitchFamily="50" charset="-127"/>
                        </a:rPr>
                        <a:t> SQL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com.microsoft.jdbc.sqlserver.SQLServerDriver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sun.jdbc.odbc.JdbcOdbcDriver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맑은 고딕" pitchFamily="50" charset="-127"/>
                          <a:ea typeface="맑은 고딕" pitchFamily="50" charset="-127"/>
                        </a:rPr>
                        <a:t>mSQL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Class.forName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en-US" altLang="ko-KR" sz="1800" dirty="0" err="1">
                          <a:latin typeface="맑은 고딕" pitchFamily="50" charset="-127"/>
                          <a:ea typeface="맑은 고딕" pitchFamily="50" charset="-127"/>
                        </a:rPr>
                        <a:t>com.imaginary.sql.msql.MsqlDriver</a:t>
                      </a:r>
                      <a:r>
                        <a:rPr lang="en-US" altLang="ko-KR" sz="1800" dirty="0">
                          <a:latin typeface="맑은 고딕" pitchFamily="50" charset="-127"/>
                          <a:ea typeface="맑은 고딕" pitchFamily="50" charset="-127"/>
                        </a:rPr>
                        <a:t>”);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Connection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95400" y="953929"/>
            <a:ext cx="10945216" cy="47417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지정한 데이터베이스 </a:t>
            </a:r>
            <a:r>
              <a:rPr lang="ko-KR" altLang="en-US" b="1" dirty="0">
                <a:solidFill>
                  <a:srgbClr val="FF0000"/>
                </a:solidFill>
              </a:rPr>
              <a:t>연결 요구 </a:t>
            </a:r>
            <a:r>
              <a:rPr lang="ko-KR" altLang="en-US" dirty="0"/>
              <a:t>단계</a:t>
            </a: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2800" dirty="0" err="1"/>
              <a:t>DriverManager</a:t>
            </a:r>
            <a:r>
              <a:rPr lang="ko-KR" altLang="en-US" sz="2800" dirty="0"/>
              <a:t>클래스의  </a:t>
            </a:r>
            <a:r>
              <a:rPr lang="en-US" altLang="ko-KR" sz="2800" dirty="0" err="1"/>
              <a:t>getConnection</a:t>
            </a:r>
            <a:r>
              <a:rPr lang="en-US" altLang="ko-KR" sz="2800" dirty="0"/>
              <a:t>()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호출하면 등록된 드라이버 중 주어진 </a:t>
            </a:r>
            <a:r>
              <a:rPr lang="en-US" altLang="ko-KR" sz="2800" dirty="0"/>
              <a:t>URL</a:t>
            </a:r>
            <a:r>
              <a:rPr lang="ko-KR" altLang="en-US" sz="2800" dirty="0"/>
              <a:t>로 </a:t>
            </a:r>
            <a:r>
              <a:rPr lang="en-US" altLang="ko-KR" sz="2800" dirty="0"/>
              <a:t>DB</a:t>
            </a:r>
            <a:r>
              <a:rPr lang="ko-KR" altLang="en-US" sz="2800" dirty="0"/>
              <a:t>에 연결할 수 있는 드라이버를 찾아 </a:t>
            </a:r>
            <a:r>
              <a:rPr lang="en-US" altLang="ko-KR" sz="2800" dirty="0"/>
              <a:t>Connection</a:t>
            </a:r>
            <a:r>
              <a:rPr lang="ko-KR" altLang="en-US" sz="2800" dirty="0"/>
              <a:t>객체 반환</a:t>
            </a: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2800"/>
              <a:t>Connection</a:t>
            </a:r>
            <a:r>
              <a:rPr lang="ko-KR" altLang="en-US" sz="2800" dirty="0"/>
              <a:t>객체는 </a:t>
            </a:r>
            <a:r>
              <a:rPr lang="en-US" altLang="ko-KR" sz="2800" dirty="0"/>
              <a:t>close()</a:t>
            </a:r>
            <a:r>
              <a:rPr lang="ko-KR" altLang="en-US" sz="2800" dirty="0"/>
              <a:t>가 호출될 때까지 데이터베이스와</a:t>
            </a:r>
            <a:r>
              <a:rPr lang="en-US" altLang="ko-KR" sz="2800" dirty="0"/>
              <a:t> </a:t>
            </a:r>
            <a:r>
              <a:rPr lang="ko-KR" altLang="en-US" sz="2800" dirty="0"/>
              <a:t>애플리케이션과의 연결을 지속시킴</a:t>
            </a: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ko-KR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2800" dirty="0"/>
              <a:t>URL </a:t>
            </a:r>
            <a:r>
              <a:rPr lang="ko-KR" altLang="en-US" sz="2800" dirty="0"/>
              <a:t>문자열의 의미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132774" y="3789040"/>
            <a:ext cx="10153128" cy="720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latinLnBrk="0"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</a:t>
            </a:r>
            <a:r>
              <a:rPr kumimoji="0" lang="en-US" altLang="ko-KR" sz="2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</a:t>
            </a:r>
            <a:r>
              <a:rPr lang="en-US" altLang="ko-KR" b="1">
                <a:solidFill>
                  <a:srgbClr val="0000FF"/>
                </a:solidFill>
              </a:rPr>
              <a:t>"jdbc:mariadb://localhost:3306/jinsookdb";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Connection con =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DriverManager.getConnection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“user”, “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passwd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”);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2774" y="6052288"/>
            <a:ext cx="7776864" cy="2880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&lt;protocol&gt; : &lt;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subprotocol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: </a:t>
            </a:r>
            <a:r>
              <a:rPr kumimoji="0" lang="en-US" altLang="ko-KR" sz="1800" kern="0" dirty="0">
                <a:solidFill>
                  <a:prstClr val="black"/>
                </a:solidFill>
                <a:latin typeface="맑은 고딕"/>
                <a:ea typeface="맑은 고딕"/>
              </a:rPr>
              <a:t>// &lt;</a:t>
            </a:r>
            <a:r>
              <a:rPr kumimoji="0" lang="en-US" altLang="ko-KR" sz="18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ip</a:t>
            </a:r>
            <a:r>
              <a:rPr kumimoji="0" lang="en-US" altLang="ko-KR" sz="1800" kern="0" dirty="0">
                <a:solidFill>
                  <a:prstClr val="black"/>
                </a:solidFill>
                <a:latin typeface="맑은 고딕"/>
                <a:ea typeface="맑은 고딕"/>
              </a:rPr>
              <a:t>&gt;         : &lt;port&gt; </a:t>
            </a:r>
            <a:r>
              <a:rPr kumimoji="0" lang="en-US" altLang="ko-KR" sz="1800" kern="0">
                <a:solidFill>
                  <a:prstClr val="black"/>
                </a:solidFill>
                <a:latin typeface="맑은 고딕"/>
                <a:ea typeface="맑은 고딕"/>
              </a:rPr>
              <a:t>/ &lt;service </a:t>
            </a:r>
            <a:r>
              <a:rPr kumimoji="0" lang="en-US" altLang="ko-KR" sz="1800" kern="0" dirty="0">
                <a:solidFill>
                  <a:prstClr val="black"/>
                </a:solidFill>
                <a:latin typeface="맑은 고딕"/>
                <a:ea typeface="맑은 고딕"/>
              </a:rPr>
              <a:t>name&gt;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2774" y="5407646"/>
            <a:ext cx="7776864" cy="28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</a:t>
            </a:r>
            <a:r>
              <a:rPr kumimoji="0" lang="en-US" altLang="ko-KR" sz="18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jdbc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:      mariadb     : </a:t>
            </a: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// localhost    :  3306   /  </a:t>
            </a:r>
            <a:r>
              <a:rPr lang="en-US" altLang="ko-KR" sz="1800" b="1">
                <a:latin typeface="맑은 고딕" pitchFamily="50" charset="-127"/>
              </a:rPr>
              <a:t>jinsookdb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889228" y="5809039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73404" y="5822651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23837" y="5838542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389358" y="5838542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433844" y="5836264"/>
            <a:ext cx="0" cy="2160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8F9FCD7-AFFB-49E4-91DB-D145104A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4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263352" y="144016"/>
            <a:ext cx="11233248" cy="764704"/>
          </a:xfrm>
          <a:noFill/>
          <a:ln/>
        </p:spPr>
        <p:txBody>
          <a:bodyPr vert="horz" lIns="0" tIns="45713" rIns="0" bIns="45713" rtlCol="0" anchor="b">
            <a:no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종류에</a:t>
            </a:r>
            <a:r>
              <a:rPr lang="en-US" altLang="ko-KR" dirty="0"/>
              <a:t> </a:t>
            </a:r>
            <a:r>
              <a:rPr lang="ko-KR" altLang="en-US" dirty="0"/>
              <a:t>따른 </a:t>
            </a:r>
            <a:r>
              <a:rPr lang="en-US" altLang="ko-KR" dirty="0"/>
              <a:t>URL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51989"/>
              </p:ext>
            </p:extLst>
          </p:nvPr>
        </p:nvGraphicFramePr>
        <p:xfrm>
          <a:off x="1271464" y="1556792"/>
          <a:ext cx="9289032" cy="413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DBMS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 URL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jdbc:mariadb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://localhost:</a:t>
                      </a:r>
                      <a:r>
                        <a:rPr lang="en-US" altLang="ko-KR" b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3306</a:t>
                      </a:r>
                      <a:r>
                        <a:rPr lang="en-US" altLang="ko-KR" b="1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/dbname”</a:t>
                      </a:r>
                      <a:endParaRPr lang="ko-KR" altLang="en-US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588985"/>
                  </a:ext>
                </a:extLst>
              </a:tr>
              <a:tr h="67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Oracle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:@//localhost:1521/XEPDB1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mySQL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jdbc:mysql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://localhost: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3306/dbname”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2000" baseline="0" dirty="0">
                          <a:latin typeface="맑은 고딕" pitchFamily="50" charset="-127"/>
                          <a:ea typeface="맑은 고딕" pitchFamily="50" charset="-127"/>
                        </a:rPr>
                        <a:t> SQL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jdbc:microsoft:sqlserver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://localhost:1433”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jdbc:odbc:basicjsp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맑은 고딕" pitchFamily="50" charset="-127"/>
                          <a:ea typeface="맑은 고딕" pitchFamily="50" charset="-127"/>
                        </a:rPr>
                        <a:t>mSQL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jdbc:msql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://localhost: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1114/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dbname”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1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Statement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23392" y="1268760"/>
            <a:ext cx="11233874" cy="47417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Connection</a:t>
            </a:r>
            <a:r>
              <a:rPr lang="ko-KR" altLang="en-US" sz="2400" dirty="0"/>
              <a:t>객체로 </a:t>
            </a:r>
            <a:r>
              <a:rPr lang="en-US" altLang="ko-KR" sz="2400" dirty="0"/>
              <a:t>SQL</a:t>
            </a:r>
            <a:r>
              <a:rPr lang="ko-KR" altLang="en-US" sz="2400" dirty="0"/>
              <a:t>문을 실행하고 결과를 반환 받을 수 있는 </a:t>
            </a:r>
            <a:r>
              <a:rPr lang="en-US" altLang="ko-KR" sz="2400" dirty="0"/>
              <a:t>Statement   </a:t>
            </a:r>
            <a:r>
              <a:rPr lang="ko-KR" altLang="en-US" sz="2400" dirty="0"/>
              <a:t> 객체 생성 단계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Statement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PreparedStatement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CallableStatement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1644" y="4269947"/>
            <a:ext cx="5605122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2000" b="1" dirty="0">
                <a:latin typeface="+mn-ea"/>
                <a:ea typeface="+mn-ea"/>
              </a:rPr>
              <a:t>참고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err="1">
                <a:latin typeface="+mn-ea"/>
                <a:ea typeface="+mn-ea"/>
              </a:rPr>
              <a:t>CallableStatement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인터페이스</a:t>
            </a:r>
            <a:endParaRPr lang="en-US" altLang="ko-KR" sz="20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+mn-ea"/>
                <a:ea typeface="+mn-ea"/>
              </a:rPr>
              <a:t>저장함수</a:t>
            </a:r>
            <a:r>
              <a:rPr lang="en-US" altLang="ko-KR" sz="1800" dirty="0">
                <a:latin typeface="+mn-ea"/>
                <a:ea typeface="+mn-ea"/>
              </a:rPr>
              <a:t>(stored procedure) </a:t>
            </a:r>
            <a:r>
              <a:rPr lang="ko-KR" altLang="en-US" sz="1800" dirty="0">
                <a:latin typeface="+mn-ea"/>
                <a:ea typeface="+mn-ea"/>
              </a:rPr>
              <a:t>호출 시 사용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ea typeface="+mn-ea"/>
              </a:rPr>
              <a:t>미리 저장된 쿼리를 사용하므로 수행 속도 빠름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2C83D4-EFED-4CEE-AE78-4A1A919C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8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23392" y="188640"/>
            <a:ext cx="10363826" cy="474171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Statement</a:t>
            </a:r>
            <a:r>
              <a:rPr lang="en-US" altLang="ko-KR" sz="2400" dirty="0"/>
              <a:t> </a:t>
            </a:r>
            <a:r>
              <a:rPr lang="ko-KR" altLang="en-US" sz="2400" dirty="0"/>
              <a:t>인터페이스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Statement</a:t>
            </a:r>
            <a:r>
              <a:rPr lang="ko-KR" altLang="en-US" sz="2000" dirty="0"/>
              <a:t>객체는 </a:t>
            </a:r>
            <a:r>
              <a:rPr lang="en-US" altLang="ko-KR" sz="2000" dirty="0"/>
              <a:t>Statement</a:t>
            </a:r>
            <a:r>
              <a:rPr lang="ko-KR" altLang="en-US" sz="2000" dirty="0"/>
              <a:t>인터페이스를 구현한 객체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Connection </a:t>
            </a:r>
            <a:r>
              <a:rPr lang="ko-KR" altLang="en-US" sz="2000" dirty="0"/>
              <a:t>객체의 </a:t>
            </a:r>
            <a:r>
              <a:rPr lang="en-US" altLang="ko-KR" sz="2000" b="1" dirty="0" err="1">
                <a:solidFill>
                  <a:srgbClr val="0000FF"/>
                </a:solidFill>
              </a:rPr>
              <a:t>createStatement</a:t>
            </a:r>
            <a:r>
              <a:rPr lang="en-US" altLang="ko-KR" sz="2000" b="1" dirty="0">
                <a:solidFill>
                  <a:srgbClr val="0000FF"/>
                </a:solidFill>
              </a:rPr>
              <a:t>()</a:t>
            </a:r>
            <a:r>
              <a:rPr lang="ko-KR" altLang="en-US" sz="2000" dirty="0"/>
              <a:t> 호출로 생성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rgbClr val="0000FF"/>
                </a:solidFill>
              </a:rPr>
              <a:t>단순한 </a:t>
            </a:r>
            <a:r>
              <a:rPr lang="en-US" altLang="ko-KR" sz="2000" dirty="0">
                <a:solidFill>
                  <a:srgbClr val="0000FF"/>
                </a:solidFill>
              </a:rPr>
              <a:t>SQL</a:t>
            </a:r>
            <a:r>
              <a:rPr lang="ko-KR" altLang="en-US" sz="2000" dirty="0">
                <a:solidFill>
                  <a:srgbClr val="0000FF"/>
                </a:solidFill>
              </a:rPr>
              <a:t>문장을 보낼 때 사용</a:t>
            </a:r>
            <a:r>
              <a:rPr lang="ko-KR" altLang="en-US" sz="2000" dirty="0"/>
              <a:t>되며 성능</a:t>
            </a:r>
            <a:r>
              <a:rPr lang="en-US" altLang="ko-KR" sz="2000" dirty="0"/>
              <a:t>, </a:t>
            </a:r>
            <a:r>
              <a:rPr lang="ko-KR" altLang="en-US" sz="2000" dirty="0"/>
              <a:t>효율성 면에서 가장 </a:t>
            </a:r>
            <a:r>
              <a:rPr lang="ko-KR" altLang="en-US" sz="2000"/>
              <a:t>기능이 떨어짐</a:t>
            </a: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>
              <a:lnSpc>
                <a:spcPct val="100000"/>
              </a:lnSpc>
            </a:pPr>
            <a:r>
              <a:rPr lang="en-US" altLang="ko-KR" sz="2400" b="1"/>
              <a:t>PreparedStatement</a:t>
            </a:r>
            <a:r>
              <a:rPr lang="en-US" altLang="ko-KR" sz="2400"/>
              <a:t> </a:t>
            </a:r>
            <a:r>
              <a:rPr lang="ko-KR" altLang="en-US" sz="2400"/>
              <a:t>인터페이스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각 인수에 대해 위치 홀더</a:t>
            </a:r>
            <a:r>
              <a:rPr lang="en-US" altLang="ko-KR" sz="2000"/>
              <a:t>(</a:t>
            </a:r>
            <a:r>
              <a:rPr lang="en-US" altLang="ko-KR" sz="2000" b="1"/>
              <a:t>placeholder : “?” </a:t>
            </a:r>
            <a:r>
              <a:rPr lang="en-US" altLang="ko-KR" sz="2000"/>
              <a:t>)</a:t>
            </a:r>
            <a:r>
              <a:rPr lang="ko-KR" altLang="en-US" sz="2000"/>
              <a:t>를 사용하여 </a:t>
            </a:r>
            <a:r>
              <a:rPr lang="en-US" altLang="ko-KR" sz="2000"/>
              <a:t>SQL</a:t>
            </a:r>
            <a:r>
              <a:rPr lang="ko-KR" altLang="en-US" sz="2000"/>
              <a:t>문을 작성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동일한 질의문을 특정 값만 바꾸어 여러 번 실행해야 할 때 유용</a:t>
            </a:r>
          </a:p>
          <a:p>
            <a:pPr lvl="1">
              <a:lnSpc>
                <a:spcPct val="100000"/>
              </a:lnSpc>
            </a:pPr>
            <a:r>
              <a:rPr lang="en-US" altLang="ko-KR" sz="2000"/>
              <a:t>Statement</a:t>
            </a:r>
            <a:r>
              <a:rPr lang="ko-KR" altLang="en-US" sz="2000"/>
              <a:t>객체의 </a:t>
            </a:r>
            <a:r>
              <a:rPr lang="en-US" altLang="ko-KR" sz="2000"/>
              <a:t>SQL</a:t>
            </a:r>
            <a:r>
              <a:rPr lang="ko-KR" altLang="en-US" sz="2000"/>
              <a:t>은 실행될 때 매번 서버에서 분석되어야 하는 반면 </a:t>
            </a:r>
            <a:r>
              <a:rPr lang="en-US" altLang="ko-KR" sz="2000"/>
              <a:t>PreparedStatement</a:t>
            </a:r>
            <a:r>
              <a:rPr lang="ko-KR" altLang="en-US" sz="2000"/>
              <a:t>는 한번 분석되면 재사용</a:t>
            </a:r>
          </a:p>
          <a:p>
            <a:pPr lvl="1">
              <a:lnSpc>
                <a:spcPct val="100000"/>
              </a:lnSpc>
            </a:pPr>
            <a:r>
              <a:rPr lang="ko-KR" altLang="en-US" sz="2000"/>
              <a:t>컴파일 시 에러 체크를 하기 때문에 효율적이고 처리속도 빠름</a:t>
            </a:r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marL="342761" indent="-3429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43472" y="1700808"/>
            <a:ext cx="547260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kern="0">
                <a:solidFill>
                  <a:prstClr val="black"/>
                </a:solidFill>
                <a:latin typeface="맑은 고딕"/>
                <a:ea typeface="맑은 고딕"/>
              </a:rPr>
              <a:t>Statement </a:t>
            </a:r>
            <a:r>
              <a:rPr kumimoji="0" lang="en-US" altLang="ko-KR" sz="2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stmt</a:t>
            </a:r>
            <a:r>
              <a:rPr kumimoji="0" lang="en-US" altLang="ko-KR" sz="2000" kern="0" dirty="0">
                <a:solidFill>
                  <a:prstClr val="black"/>
                </a:solidFill>
                <a:latin typeface="맑은 고딕"/>
                <a:ea typeface="맑은 고딕"/>
              </a:rPr>
              <a:t> = </a:t>
            </a:r>
            <a:r>
              <a:rPr kumimoji="0" lang="en-US" altLang="ko-KR" sz="2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con.</a:t>
            </a:r>
            <a:r>
              <a:rPr kumimoji="0" lang="en-US" altLang="ko-KR" sz="2000" kern="0" err="1">
                <a:solidFill>
                  <a:prstClr val="black"/>
                </a:solidFill>
                <a:latin typeface="맑은 고딕"/>
                <a:ea typeface="맑은 고딕"/>
              </a:rPr>
              <a:t>createStatement</a:t>
            </a:r>
            <a:r>
              <a:rPr kumimoji="0" lang="en-US" altLang="ko-KR" sz="2000" kern="0">
                <a:solidFill>
                  <a:prstClr val="black"/>
                </a:solidFill>
                <a:latin typeface="맑은 고딕"/>
                <a:ea typeface="맑은 고딕"/>
              </a:rPr>
              <a:t>();</a:t>
            </a:r>
            <a:endParaRPr kumimoji="0" lang="en-US" altLang="ko-KR" sz="20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42DBE6-0688-418B-BA5A-5F20BF0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B90104-4D1C-4C3C-8660-DE786D862F97}"/>
              </a:ext>
            </a:extLst>
          </p:cNvPr>
          <p:cNvSpPr/>
          <p:nvPr/>
        </p:nvSpPr>
        <p:spPr>
          <a:xfrm>
            <a:off x="600542" y="4841590"/>
            <a:ext cx="5354035" cy="1728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try{ String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sql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= “insert into member values(</a:t>
            </a:r>
            <a:r>
              <a:rPr kumimoji="0" lang="en-US" altLang="ko-KR" sz="1600" kern="0" dirty="0">
                <a:solidFill>
                  <a:srgbClr val="FF0000"/>
                </a:solidFill>
                <a:latin typeface="맑은 고딕"/>
                <a:ea typeface="맑은 고딕"/>
              </a:rPr>
              <a:t>?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600" kern="0" dirty="0">
                <a:solidFill>
                  <a:srgbClr val="0000FF"/>
                </a:solidFill>
                <a:latin typeface="맑은 고딕"/>
                <a:ea typeface="맑은 고딕"/>
              </a:rPr>
              <a:t>?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)”;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    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pstmt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=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con.preparedStatement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sql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    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pstmt.setString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kern="0" dirty="0">
                <a:solidFill>
                  <a:srgbClr val="FF0000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, id);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    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pstmt.setString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kern="0" dirty="0">
                <a:solidFill>
                  <a:srgbClr val="0000FF"/>
                </a:solidFill>
                <a:latin typeface="맑은 고딕"/>
                <a:ea typeface="맑은 고딕"/>
              </a:rPr>
              <a:t>2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passwd</a:t>
            </a:r>
            <a:r>
              <a:rPr kumimoji="0"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</a:p>
          <a:p>
            <a:pPr lvl="0" defTabSz="91440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} catch(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SQLException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e){</a:t>
            </a:r>
          </a:p>
          <a:p>
            <a:pPr lvl="0" defTabSz="91440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    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/>
                <a:ea typeface="맑은 고딕"/>
              </a:rPr>
              <a:t>e.printStackTrace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}</a:t>
            </a:r>
            <a:endParaRPr kumimoji="0" lang="ko-KR" alt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EDBC7E-F3FC-49DF-9541-13C37E59FA9F}"/>
              </a:ext>
            </a:extLst>
          </p:cNvPr>
          <p:cNvSpPr/>
          <p:nvPr/>
        </p:nvSpPr>
        <p:spPr>
          <a:xfrm>
            <a:off x="6414038" y="4833989"/>
            <a:ext cx="5040560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srgbClr val="0000FF"/>
                </a:solidFill>
                <a:latin typeface="맑은 고딕"/>
                <a:ea typeface="맑은 고딕"/>
              </a:rPr>
              <a:t>setString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String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setLong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long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setObject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Object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setDate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Date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setTimestamp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Timestamp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setDouble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double 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</a:rPr>
              <a:t>setFloat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맑은 고딕"/>
                <a:ea typeface="맑은 고딕"/>
              </a:rPr>
              <a:t>parameterIndex</a:t>
            </a: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, float x)</a:t>
            </a:r>
            <a:endParaRPr kumimoji="0" lang="ko-KR" altLang="en-US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948A2-C1D4-4CEE-AF77-CB8EB437F111}"/>
              </a:ext>
            </a:extLst>
          </p:cNvPr>
          <p:cNvSpPr txBox="1"/>
          <p:nvPr/>
        </p:nvSpPr>
        <p:spPr>
          <a:xfrm>
            <a:off x="8563750" y="3916478"/>
            <a:ext cx="338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>
                <a:solidFill>
                  <a:srgbClr val="0000FF"/>
                </a:solidFill>
                <a:latin typeface="+mn-ea"/>
                <a:ea typeface="+mn-ea"/>
              </a:rPr>
              <a:t>PreparedStatement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  <a:latin typeface="+mn-ea"/>
                <a:ea typeface="+mn-ea"/>
              </a:rPr>
              <a:t>객체 제공 </a:t>
            </a:r>
            <a:r>
              <a:rPr lang="en-US" altLang="ko-KR" sz="1800" b="1" dirty="0" err="1">
                <a:solidFill>
                  <a:srgbClr val="0000FF"/>
                </a:solidFill>
                <a:latin typeface="+mn-ea"/>
                <a:ea typeface="+mn-ea"/>
              </a:rPr>
              <a:t>setXxx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solidFill>
                  <a:srgbClr val="0000FF"/>
                </a:solidFill>
                <a:latin typeface="+mn-ea"/>
                <a:ea typeface="+mn-ea"/>
              </a:rPr>
              <a:t>num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sz="1800" b="1" dirty="0" err="1">
                <a:solidFill>
                  <a:srgbClr val="0000FF"/>
                </a:solidFill>
                <a:latin typeface="+mn-ea"/>
                <a:ea typeface="+mn-ea"/>
              </a:rPr>
              <a:t>var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ko-KR" altLang="en-US" sz="1800" b="1" dirty="0" err="1">
                <a:solidFill>
                  <a:srgbClr val="0000FF"/>
                </a:solidFill>
                <a:latin typeface="+mn-ea"/>
                <a:ea typeface="+mn-ea"/>
              </a:rPr>
              <a:t>메소드</a:t>
            </a:r>
            <a:endParaRPr lang="ko-KR" altLang="en-US" sz="1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5BD567-117E-4E5C-8E69-10AE0F6399E4}"/>
              </a:ext>
            </a:extLst>
          </p:cNvPr>
          <p:cNvCxnSpPr/>
          <p:nvPr/>
        </p:nvCxnSpPr>
        <p:spPr>
          <a:xfrm flipH="1">
            <a:off x="8302996" y="4487721"/>
            <a:ext cx="631322" cy="35387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7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4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Query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767408" y="1020085"/>
            <a:ext cx="10801200" cy="4741717"/>
          </a:xfrm>
        </p:spPr>
        <p:txBody>
          <a:bodyPr/>
          <a:lstStyle/>
          <a:p>
            <a:r>
              <a:rPr lang="en-US" altLang="ko-KR" dirty="0"/>
              <a:t>Statement </a:t>
            </a:r>
            <a:r>
              <a:rPr lang="ko-KR" altLang="en-US" dirty="0"/>
              <a:t>객체가 생성되면 </a:t>
            </a:r>
            <a:r>
              <a:rPr lang="en-US" altLang="ko-KR" dirty="0"/>
              <a:t>Statement</a:t>
            </a:r>
            <a:r>
              <a:rPr lang="ko-KR" altLang="en-US" dirty="0"/>
              <a:t>객체의 </a:t>
            </a:r>
            <a:r>
              <a:rPr lang="en-US" altLang="ko-KR" b="1" dirty="0" err="1">
                <a:solidFill>
                  <a:srgbClr val="0000FF"/>
                </a:solidFill>
              </a:rPr>
              <a:t>executeQuery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메소드나</a:t>
            </a:r>
            <a:r>
              <a:rPr lang="ko-KR" altLang="en-US" dirty="0"/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executeUpdate</a:t>
            </a:r>
            <a:r>
              <a:rPr lang="en-US" altLang="ko-KR" dirty="0"/>
              <a:t>()</a:t>
            </a:r>
            <a:r>
              <a:rPr lang="ko-KR" altLang="en-US" dirty="0"/>
              <a:t>　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쿼리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질의 </a:t>
            </a:r>
            <a:r>
              <a:rPr lang="ko-KR" altLang="en-US" dirty="0" err="1"/>
              <a:t>메소드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1627"/>
              </p:ext>
            </p:extLst>
          </p:nvPr>
        </p:nvGraphicFramePr>
        <p:xfrm>
          <a:off x="1248752" y="4005064"/>
          <a:ext cx="9838511" cy="257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반환 유형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5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execute</a:t>
                      </a:r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Query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주로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select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와 같이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에 변경을 주지 않는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문 실행 시 사용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결과로 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3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execute</a:t>
                      </a:r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값이나 구조를 변경하는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insert, update, delete, create,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drop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구문 시 주로 사용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질의 수행 후 영향을 받은 행 수를 반환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DDL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의 경우에는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3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execute()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문이 어떤 것인지 모를 경우 유용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24057" y="1990312"/>
            <a:ext cx="6120680" cy="43204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lvl="4"/>
            <a:r>
              <a:rPr lang="en-US" altLang="ko-KR" sz="16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rs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=</a:t>
            </a:r>
            <a:r>
              <a:rPr lang="en-US" altLang="ko-KR" sz="16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stmt.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executeQuery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("select * from 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소속기관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");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24057" y="2528276"/>
            <a:ext cx="8064896" cy="43204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lvl="4"/>
            <a:r>
              <a:rPr lang="en-US" altLang="ko-KR" sz="16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rowCount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stmt.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executeUpdate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(“delete from student where name=‘</a:t>
            </a:r>
            <a:r>
              <a:rPr lang="ko-KR" altLang="en-US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6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’"); 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86423" y="6492875"/>
            <a:ext cx="2100566" cy="365125"/>
          </a:xfrm>
          <a:ln>
            <a:noFill/>
          </a:ln>
        </p:spPr>
        <p:txBody>
          <a:bodyPr/>
          <a:lstStyle/>
          <a:p>
            <a:fld id="{DC2EFB8F-A7FC-4502-806D-286DAD39971C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40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장에서 공부할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를 이용하여 데이터베이스를 사용하는 방법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학습내용</a:t>
            </a:r>
          </a:p>
          <a:p>
            <a:pPr lvl="1"/>
            <a:r>
              <a:rPr lang="ko-KR" altLang="en-US" dirty="0"/>
              <a:t>데이터베이스 접속 및 종료</a:t>
            </a:r>
            <a:endParaRPr lang="en-US" altLang="ko-KR" sz="1400" dirty="0"/>
          </a:p>
          <a:p>
            <a:pPr lvl="1"/>
            <a:r>
              <a:rPr lang="ko-KR" altLang="en-US" dirty="0"/>
              <a:t>데이터베이스의 내용을 변경하는 쿼리 실행</a:t>
            </a:r>
            <a:endParaRPr lang="en-US" altLang="ko-KR" sz="1400" dirty="0"/>
          </a:p>
          <a:p>
            <a:pPr lvl="1"/>
            <a:r>
              <a:rPr lang="ko-KR" altLang="en-US" dirty="0"/>
              <a:t>데이터를 조회하는 쿼리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3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ResultSet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으로 질의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결과 처리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검색 경우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131" indent="-457200"/>
            <a:r>
              <a:rPr lang="en-US" altLang="ko-KR" dirty="0" err="1"/>
              <a:t>executeQuery</a:t>
            </a:r>
            <a:r>
              <a:rPr lang="en-US" altLang="ko-KR" dirty="0"/>
              <a:t>()</a:t>
            </a:r>
            <a:r>
              <a:rPr lang="ko-KR" altLang="en-US" dirty="0" err="1"/>
              <a:t>메소드는</a:t>
            </a:r>
            <a:r>
              <a:rPr lang="ko-KR" altLang="en-US" dirty="0"/>
              <a:t> 결과로 </a:t>
            </a:r>
            <a:r>
              <a:rPr lang="en-US" altLang="ko-KR" b="1" dirty="0" err="1"/>
              <a:t>ResultSet</a:t>
            </a:r>
            <a:r>
              <a:rPr lang="ko-KR" altLang="en-US" dirty="0"/>
              <a:t> 반환</a:t>
            </a:r>
            <a:r>
              <a:rPr lang="en-US" altLang="ko-KR" dirty="0"/>
              <a:t> </a:t>
            </a:r>
          </a:p>
          <a:p>
            <a:pPr marL="457131" indent="-457200"/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으로부터 원하는 데이터를 추출하는 과정 </a:t>
            </a:r>
          </a:p>
          <a:p>
            <a:pPr marL="714375" lvl="1" indent="-258763"/>
            <a:r>
              <a:rPr lang="en-US" altLang="ko-KR" dirty="0" err="1"/>
              <a:t>ResultSet</a:t>
            </a:r>
            <a:r>
              <a:rPr lang="ko-KR" altLang="en-US" dirty="0"/>
              <a:t>객체는 ‘커서</a:t>
            </a:r>
            <a:r>
              <a:rPr lang="en-US" altLang="ko-KR" dirty="0"/>
              <a:t>(cursor)‘</a:t>
            </a:r>
            <a:r>
              <a:rPr lang="ko-KR" altLang="en-US" dirty="0"/>
              <a:t>를 사용해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객체의 특정 레코드 참조</a:t>
            </a:r>
            <a:endParaRPr lang="en-US" altLang="ko-KR" dirty="0"/>
          </a:p>
          <a:p>
            <a:pPr lvl="1"/>
            <a:r>
              <a:rPr lang="ko-KR" altLang="en-US" dirty="0"/>
              <a:t>커서는 초기에 첫 번째 레코드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직전 즉</a:t>
            </a:r>
            <a:r>
              <a:rPr lang="en-US" altLang="ko-KR" dirty="0"/>
              <a:t>, </a:t>
            </a:r>
            <a:r>
              <a:rPr lang="ko-KR" altLang="en-US" dirty="0" err="1"/>
              <a:t>필드명이</a:t>
            </a:r>
            <a:r>
              <a:rPr lang="ko-KR" altLang="en-US" dirty="0"/>
              <a:t> 위치한 곳을 가리킴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061" lvl="1" indent="0">
              <a:buNone/>
            </a:pPr>
            <a:endParaRPr lang="en-US" altLang="ko-KR" dirty="0"/>
          </a:p>
          <a:p>
            <a:pPr marL="457061" lvl="1" indent="0">
              <a:buNone/>
            </a:pP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문자열 데이터를 갖는 필드는 </a:t>
            </a:r>
            <a:r>
              <a:rPr lang="en-US" altLang="ko-KR" dirty="0" err="1"/>
              <a:t>rs.getString</a:t>
            </a:r>
            <a:r>
              <a:rPr lang="en-US" altLang="ko-KR" dirty="0"/>
              <a:t>("name") </a:t>
            </a:r>
            <a:r>
              <a:rPr lang="ko-KR" altLang="en-US" dirty="0"/>
              <a:t>혹은 </a:t>
            </a:r>
            <a:r>
              <a:rPr lang="en-US" altLang="ko-KR" dirty="0" err="1"/>
              <a:t>rs.getString</a:t>
            </a:r>
            <a:r>
              <a:rPr lang="en-US" altLang="ko-KR" dirty="0"/>
              <a:t>(1) </a:t>
            </a:r>
            <a:r>
              <a:rPr lang="ko-KR" altLang="en-US" dirty="0"/>
              <a:t>로 사용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 err="1"/>
              <a:t>ResultSet</a:t>
            </a:r>
            <a:r>
              <a:rPr lang="ko-KR" altLang="en-US" dirty="0"/>
              <a:t>의 첫 번째 필드는 </a:t>
            </a:r>
            <a:r>
              <a:rPr lang="en-US" altLang="ko-KR" dirty="0"/>
              <a:t>1</a:t>
            </a:r>
            <a:r>
              <a:rPr lang="ko-KR" altLang="en-US" dirty="0"/>
              <a:t>부터 시작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rs.getString</a:t>
            </a:r>
            <a:r>
              <a:rPr lang="en-US" altLang="ko-KR" dirty="0"/>
              <a:t>("name")</a:t>
            </a:r>
            <a:r>
              <a:rPr lang="ko-KR" altLang="en-US" dirty="0"/>
              <a:t>과 같이 </a:t>
            </a:r>
            <a:r>
              <a:rPr lang="ko-KR" altLang="en-US" dirty="0" err="1"/>
              <a:t>필드명을</a:t>
            </a:r>
            <a:r>
              <a:rPr lang="ko-KR" altLang="en-US" dirty="0"/>
              <a:t> 사용하는 것이 권장 형태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_x107127576" descr="DRW000012b4ba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3641382" cy="100811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000203" y="5661248"/>
            <a:ext cx="3168352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while (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result.next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String col1 =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result.getString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String col2 =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result.getString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col3 =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result.getInt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(3)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}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0563" y="5661248"/>
            <a:ext cx="3096344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lvl="3">
              <a:lnSpc>
                <a:spcPct val="900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while 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result.next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()){ </a:t>
            </a:r>
          </a:p>
          <a:p>
            <a:pPr marL="0" lvl="3">
              <a:lnSpc>
                <a:spcPct val="90000"/>
              </a:lnSpc>
              <a:buFontTx/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&lt;%=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result.getString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("id")%&gt; </a:t>
            </a:r>
          </a:p>
          <a:p>
            <a:pPr marL="0" lvl="3">
              <a:lnSpc>
                <a:spcPct val="90000"/>
              </a:lnSpc>
              <a:buFontTx/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&lt;%=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result.getString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passwd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")%&gt;</a:t>
            </a:r>
          </a:p>
          <a:p>
            <a:pPr marL="0" lvl="3">
              <a:lnSpc>
                <a:spcPct val="900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&lt;%=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result.getInt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(“age")%&gt;</a:t>
            </a:r>
          </a:p>
          <a:p>
            <a:pPr marL="0" lvl="3">
              <a:lnSpc>
                <a:spcPct val="90000"/>
              </a:lnSpc>
              <a:buFontTx/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 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BFE3-6CF1-4538-8F8D-1FB915BA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7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ResultSet</a:t>
            </a:r>
            <a:r>
              <a:rPr lang="ko-KR" altLang="en-US" dirty="0">
                <a:latin typeface="+mj-ea"/>
              </a:rPr>
              <a:t>에서 사용되는 주요 </a:t>
            </a:r>
            <a:r>
              <a:rPr lang="ko-KR" altLang="en-US" dirty="0" err="1">
                <a:latin typeface="+mj-ea"/>
              </a:rPr>
              <a:t>메소드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21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23202" y="1412776"/>
          <a:ext cx="7920881" cy="432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반환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85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absolute(</a:t>
                      </a: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 row)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next()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previous()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first()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last()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afterLast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beforeFirst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커서 이동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이동하면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true,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못하면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04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getDate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getString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getInt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getLong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getFloat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getDouble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double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자료 값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close()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객체의 연결 해제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6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단계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객체 연결 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62726" y="1049482"/>
            <a:ext cx="11665922" cy="4741717"/>
          </a:xfrm>
        </p:spPr>
        <p:txBody>
          <a:bodyPr/>
          <a:lstStyle/>
          <a:p>
            <a:pPr indent="-233363"/>
            <a:r>
              <a:rPr lang="ko-KR" altLang="en-US" dirty="0"/>
              <a:t>사용했던 </a:t>
            </a:r>
            <a:r>
              <a:rPr lang="en-US" altLang="ko-KR" dirty="0"/>
              <a:t>JDBC </a:t>
            </a:r>
            <a:r>
              <a:rPr lang="ko-KR" altLang="en-US" dirty="0"/>
              <a:t>객체의 연결 해제</a:t>
            </a:r>
            <a:endParaRPr lang="en-US" altLang="ko-KR" dirty="0"/>
          </a:p>
          <a:p>
            <a:pPr indent="-233363"/>
            <a:endParaRPr lang="en-US" altLang="ko-KR" dirty="0"/>
          </a:p>
          <a:p>
            <a:pPr indent="-233363"/>
            <a:endParaRPr lang="en-US" altLang="ko-KR" dirty="0"/>
          </a:p>
          <a:p>
            <a:pPr indent="-233363"/>
            <a:endParaRPr lang="en-US" altLang="ko-KR" dirty="0"/>
          </a:p>
          <a:p>
            <a:pPr indent="-233363"/>
            <a:endParaRPr lang="en-US" altLang="ko-KR" dirty="0"/>
          </a:p>
          <a:p>
            <a:pPr indent="-233363"/>
            <a:r>
              <a:rPr lang="ko-KR" altLang="en-US" dirty="0"/>
              <a:t>데이터베이스 연결을 의미하는 </a:t>
            </a:r>
            <a:r>
              <a:rPr lang="en-US" altLang="ko-KR" dirty="0"/>
              <a:t>Connection </a:t>
            </a:r>
            <a:r>
              <a:rPr lang="ko-KR" altLang="en-US" dirty="0"/>
              <a:t>객체는 메모리와 서버의 부하 관점에서 객체 연결 해제가 </a:t>
            </a:r>
            <a:r>
              <a:rPr lang="ko-KR" altLang="en-US"/>
              <a:t>특히 중요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95600" y="1628800"/>
            <a:ext cx="2952328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rtlCol="0" anchor="ctr"/>
          <a:lstStyle/>
          <a:p>
            <a:pPr marL="0" lvl="4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result.close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marL="0" lvl="4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pstmt.close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marL="0" lvl="4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con.close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36888-D3C5-4E29-BF89-3CD83603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2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5661-C3A2-4E61-A730-FF5B19A4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DB </a:t>
            </a:r>
            <a:r>
              <a:rPr lang="ko-KR" altLang="en-US"/>
              <a:t>연동 시 체크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0B8F8-359D-461C-9143-2A5BE1960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2726" y="1049482"/>
            <a:ext cx="11665922" cy="5547870"/>
          </a:xfrm>
        </p:spPr>
        <p:txBody>
          <a:bodyPr/>
          <a:lstStyle/>
          <a:p>
            <a:r>
              <a:rPr lang="ko-KR" altLang="en-US"/>
              <a:t>데이터베이스 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데이터베이스명</a:t>
            </a:r>
            <a:r>
              <a:rPr lang="en-US" altLang="ko-KR"/>
              <a:t>, </a:t>
            </a:r>
            <a:r>
              <a:rPr lang="ko-KR" altLang="en-US"/>
              <a:t>테이블 명 확인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사용자와 비밀번호 확인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데이터베이스 포트 번호 확인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테이블에 데이터가 있는 지 확인</a:t>
            </a:r>
            <a:endParaRPr lang="en-US" altLang="ko-KR"/>
          </a:p>
          <a:p>
            <a:r>
              <a:rPr lang="en-US" altLang="ko-KR"/>
              <a:t>JSP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데이터베이스 연동 관련 </a:t>
            </a:r>
            <a:r>
              <a:rPr lang="en-US" altLang="ko-KR"/>
              <a:t>url, user, pwd </a:t>
            </a:r>
            <a:r>
              <a:rPr lang="ko-KR" altLang="en-US"/>
              <a:t>등 연결 문자열 확인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데이터베이스</a:t>
            </a:r>
            <a:r>
              <a:rPr lang="en-US" altLang="ko-KR"/>
              <a:t> </a:t>
            </a:r>
            <a:r>
              <a:rPr lang="ko-KR" altLang="en-US"/>
              <a:t>연동의 순서 확인</a:t>
            </a:r>
            <a:endParaRPr lang="en-US" altLang="ko-KR"/>
          </a:p>
          <a:p>
            <a:pPr marL="1371600" lvl="2" indent="-457200">
              <a:buFont typeface="+mj-lt"/>
              <a:buAutoNum type="arabicPeriod"/>
            </a:pPr>
            <a:r>
              <a:rPr lang="en-US" altLang="ko-KR"/>
              <a:t>jdbc </a:t>
            </a:r>
            <a:r>
              <a:rPr lang="ko-KR" altLang="en-US"/>
              <a:t>드라이버 로드</a:t>
            </a:r>
            <a:endParaRPr lang="en-US" altLang="ko-KR"/>
          </a:p>
          <a:p>
            <a:pPr marL="1371600" lvl="2" indent="-457200">
              <a:buFont typeface="+mj-lt"/>
              <a:buAutoNum type="arabicPeriod"/>
            </a:pPr>
            <a:r>
              <a:rPr lang="ko-KR" altLang="en-US"/>
              <a:t>커넥션 생성</a:t>
            </a:r>
            <a:endParaRPr lang="en-US" altLang="ko-KR"/>
          </a:p>
          <a:p>
            <a:pPr marL="1371600" lvl="2" indent="-457200">
              <a:buFont typeface="+mj-lt"/>
              <a:buAutoNum type="arabicPeriod"/>
            </a:pPr>
            <a:r>
              <a:rPr lang="en-US" altLang="ko-KR"/>
              <a:t>sql</a:t>
            </a:r>
            <a:r>
              <a:rPr lang="ko-KR" altLang="en-US"/>
              <a:t>문 실행</a:t>
            </a:r>
            <a:endParaRPr lang="en-US" altLang="ko-KR"/>
          </a:p>
          <a:p>
            <a:pPr marL="1371600" lvl="2" indent="-457200">
              <a:buFont typeface="+mj-lt"/>
              <a:buAutoNum type="arabicPeriod"/>
            </a:pPr>
            <a:r>
              <a:rPr lang="ko-KR" altLang="en-US"/>
              <a:t>반환값이 있을 경우 </a:t>
            </a:r>
            <a:r>
              <a:rPr lang="en-US" altLang="ko-KR"/>
              <a:t>resultset </a:t>
            </a:r>
            <a:r>
              <a:rPr lang="ko-KR" altLang="en-US"/>
              <a:t>객체가 올바르게 사용되었는 가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71329D-24A3-44E3-90D5-AC4A8C6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7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</a:t>
            </a:r>
            <a:r>
              <a:rPr lang="ko-KR" altLang="en-US"/>
              <a:t>쿼리 실행</a:t>
            </a:r>
            <a:r>
              <a:rPr lang="en-US" altLang="ko-KR"/>
              <a:t>(</a:t>
            </a:r>
            <a:r>
              <a:rPr lang="ko-KR" altLang="en-US"/>
              <a:t>교재 </a:t>
            </a:r>
            <a:r>
              <a:rPr lang="en-US" altLang="ko-KR"/>
              <a:t>p.120~123)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720" y="836712"/>
            <a:ext cx="11521280" cy="573310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데이터 조회를 위해 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ko-KR" altLang="en-US" dirty="0"/>
              <a:t>쿼리를 실행하는 형식</a:t>
            </a:r>
          </a:p>
          <a:p>
            <a:pPr marL="457200" lvl="1" indent="0" fontAlgn="base">
              <a:buNone/>
            </a:pPr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ko-KR" altLang="en-US" dirty="0"/>
              <a:t>쿼리</a:t>
            </a:r>
            <a:r>
              <a:rPr lang="en-US" altLang="ko-KR" dirty="0"/>
              <a:t>);</a:t>
            </a:r>
          </a:p>
          <a:p>
            <a:pPr marL="457200" lvl="1" indent="0" fontAlgn="base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rs.next</a:t>
            </a:r>
            <a:r>
              <a:rPr lang="en-US" altLang="ko-KR" dirty="0"/>
              <a:t>()) {</a:t>
            </a:r>
            <a:endParaRPr lang="en-US" altLang="ko-KR" sz="1800" dirty="0"/>
          </a:p>
          <a:p>
            <a:pPr marL="457200" lvl="1" indent="0" fontAlgn="base">
              <a:buNone/>
            </a:pPr>
            <a:r>
              <a:rPr lang="en-US" altLang="ko-KR"/>
              <a:t>     </a:t>
            </a:r>
            <a:r>
              <a:rPr lang="en-US" altLang="ko-KR" dirty="0" err="1"/>
              <a:t>rs.getInt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_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sz="1800" dirty="0"/>
          </a:p>
          <a:p>
            <a:pPr marL="457200" lvl="1" indent="0" fontAlgn="base">
              <a:buNone/>
            </a:pPr>
            <a:r>
              <a:rPr lang="en-US" altLang="ko-KR"/>
              <a:t>     </a:t>
            </a:r>
            <a:r>
              <a:rPr lang="en-US" altLang="ko-KR" dirty="0" err="1"/>
              <a:t>rs.getString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_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sz="1800" dirty="0"/>
          </a:p>
          <a:p>
            <a:pPr marL="457200" lvl="1" indent="0" fontAlgn="base">
              <a:buNone/>
            </a:pPr>
            <a:r>
              <a:rPr lang="en-US" altLang="ko-KR" dirty="0"/>
              <a:t>}</a:t>
            </a:r>
            <a:endParaRPr lang="ko-KR" altLang="en-US" sz="1800" dirty="0"/>
          </a:p>
          <a:p>
            <a:pPr fontAlgn="base"/>
            <a:r>
              <a:rPr lang="en-US" altLang="ko-KR" dirty="0"/>
              <a:t>select</a:t>
            </a:r>
            <a:r>
              <a:rPr lang="ko-KR" altLang="en-US" dirty="0"/>
              <a:t>는 </a:t>
            </a:r>
            <a:r>
              <a:rPr lang="en-US" altLang="ko-KR" dirty="0"/>
              <a:t>create, insert, delete, update </a:t>
            </a:r>
            <a:r>
              <a:rPr lang="ko-KR" altLang="en-US" dirty="0"/>
              <a:t>등과는 달리 값을 꺼내 오는 쿼리</a:t>
            </a:r>
            <a:endParaRPr lang="en-US" altLang="ko-KR" dirty="0"/>
          </a:p>
          <a:p>
            <a:pPr lvl="1" fontAlgn="base"/>
            <a:r>
              <a:rPr lang="ko-KR" altLang="en-US" dirty="0"/>
              <a:t>쿼리를 실행할 때도 </a:t>
            </a:r>
            <a:r>
              <a:rPr lang="en-US" altLang="ko-KR" dirty="0" err="1"/>
              <a:t>executeQuery</a:t>
            </a:r>
            <a:r>
              <a:rPr lang="en-US" altLang="ko-KR" dirty="0"/>
              <a:t>()</a:t>
            </a:r>
            <a:r>
              <a:rPr lang="ko-KR" altLang="en-US" dirty="0"/>
              <a:t>라는 별도의 메서드를 사용</a:t>
            </a:r>
            <a:endParaRPr lang="en-US" altLang="ko-KR" dirty="0"/>
          </a:p>
          <a:p>
            <a:pPr lvl="1" fontAlgn="base"/>
            <a:r>
              <a:rPr lang="ko-KR" altLang="en-US" dirty="0"/>
              <a:t>쿼리의 결과를 어디엔가 담아놓고 사용해야 하므로 반환 값도 받아두어야 한다</a:t>
            </a:r>
            <a:r>
              <a:rPr lang="en-US" altLang="ko-KR" dirty="0"/>
              <a:t>. </a:t>
            </a:r>
          </a:p>
          <a:p>
            <a:pPr lvl="2" fontAlgn="base"/>
            <a:r>
              <a:rPr lang="en-US" altLang="ko-KR" dirty="0" err="1"/>
              <a:t>executeQuery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클래스 형태의 객체를 반환</a:t>
            </a:r>
            <a:endParaRPr lang="en-US" altLang="ko-KR" dirty="0"/>
          </a:p>
          <a:p>
            <a:pPr lvl="2" fontAlgn="base"/>
            <a:r>
              <a:rPr lang="ko-KR" altLang="en-US" dirty="0"/>
              <a:t>이 객체는 쿼리의 결과를 담고 있다</a:t>
            </a:r>
            <a:endParaRPr lang="en-US" altLang="ko-KR" dirty="0"/>
          </a:p>
          <a:p>
            <a:pPr lvl="2" fontAlgn="base"/>
            <a:r>
              <a:rPr lang="ko-KR" altLang="en-US" dirty="0"/>
              <a:t>쿼리 결과 객체 안에는 테이블 형태의 데이터가 들어가 있으며</a:t>
            </a:r>
            <a:r>
              <a:rPr lang="en-US" altLang="ko-KR" dirty="0"/>
              <a:t>, </a:t>
            </a:r>
            <a:r>
              <a:rPr lang="ko-KR" altLang="en-US" dirty="0"/>
              <a:t>여기에서 각각의 데이터를 꺼내기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60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b="1" dirty="0" err="1"/>
              <a:t>rs.next</a:t>
            </a:r>
            <a:r>
              <a:rPr lang="en-US" altLang="ko-KR" b="1" dirty="0"/>
              <a:t>()</a:t>
            </a:r>
            <a:endParaRPr lang="ko-KR" altLang="en-US" b="1" dirty="0"/>
          </a:p>
          <a:p>
            <a:pPr lvl="1" fontAlgn="base">
              <a:lnSpc>
                <a:spcPct val="120000"/>
              </a:lnSpc>
            </a:pPr>
            <a:r>
              <a:rPr lang="en-US" altLang="ko-KR" dirty="0" err="1"/>
              <a:t>rs</a:t>
            </a:r>
            <a:r>
              <a:rPr lang="ko-KR" altLang="en-US" dirty="0"/>
              <a:t>가 담고 있는 쿼리의 결과 값</a:t>
            </a:r>
            <a:r>
              <a:rPr lang="en-US" altLang="ko-KR" dirty="0"/>
              <a:t>(</a:t>
            </a:r>
            <a:r>
              <a:rPr lang="ko-KR" altLang="en-US" dirty="0"/>
              <a:t>테이블 형태</a:t>
            </a:r>
            <a:r>
              <a:rPr lang="en-US" altLang="ko-KR" dirty="0"/>
              <a:t>)</a:t>
            </a:r>
            <a:r>
              <a:rPr lang="ko-KR" altLang="en-US" dirty="0"/>
              <a:t>에서 레코드 포인터를 다음 레코드로 옮기고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레코드 </a:t>
            </a:r>
            <a:r>
              <a:rPr lang="ko-KR" altLang="en-US" dirty="0" err="1"/>
              <a:t>포인터란</a:t>
            </a:r>
            <a:r>
              <a:rPr lang="en-US" altLang="ko-KR" dirty="0"/>
              <a:t>, </a:t>
            </a:r>
            <a:r>
              <a:rPr lang="ko-KR" altLang="en-US" dirty="0"/>
              <a:t>현재 관심있는 레코드에 표시를 해둔 것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처음으로 </a:t>
            </a:r>
            <a:r>
              <a:rPr lang="en-US" altLang="ko-KR" dirty="0"/>
              <a:t>next()</a:t>
            </a:r>
            <a:r>
              <a:rPr lang="ko-KR" altLang="en-US" dirty="0"/>
              <a:t>가 호출되면 첫 번째 레코드를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next()</a:t>
            </a:r>
            <a:r>
              <a:rPr lang="ko-KR" altLang="en-US" dirty="0"/>
              <a:t>가 호출되면 두 번째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mext</a:t>
            </a:r>
            <a:r>
              <a:rPr lang="en-US" altLang="ko-KR" dirty="0"/>
              <a:t>()</a:t>
            </a:r>
            <a:r>
              <a:rPr lang="ko-KR" altLang="en-US" dirty="0"/>
              <a:t>가 호출되면 세 번째</a:t>
            </a:r>
            <a:r>
              <a:rPr lang="en-US" altLang="ko-KR" dirty="0"/>
              <a:t>...</a:t>
            </a:r>
            <a:r>
              <a:rPr lang="ko-KR" altLang="en-US" dirty="0"/>
              <a:t>와 같은 식으로 </a:t>
            </a:r>
            <a:r>
              <a:rPr lang="en-US" altLang="ko-KR" dirty="0"/>
              <a:t>next()</a:t>
            </a:r>
            <a:r>
              <a:rPr lang="ko-KR" altLang="en-US" dirty="0"/>
              <a:t>가 호출될 때마다 다음 레코드를 가리키게 된다</a:t>
            </a:r>
            <a:r>
              <a:rPr lang="en-US" altLang="ko-KR" dirty="0"/>
              <a:t>. 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다음 레코드가 남아있지 않으면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while</a:t>
            </a:r>
            <a:r>
              <a:rPr lang="ko-KR" altLang="en-US" dirty="0"/>
              <a:t>의 조건식이 </a:t>
            </a:r>
            <a:r>
              <a:rPr lang="en-US" altLang="ko-KR" dirty="0"/>
              <a:t>true</a:t>
            </a:r>
            <a:r>
              <a:rPr lang="ko-KR" altLang="en-US" dirty="0"/>
              <a:t>가 되어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안으로 진입했다는 것은 지금 레코드 포인터가 어느 특정한 레코드를 가리키고 있다는 뜻</a:t>
            </a:r>
            <a:endParaRPr lang="en-US" altLang="ko-KR" dirty="0"/>
          </a:p>
          <a:p>
            <a:pPr fontAlgn="base">
              <a:lnSpc>
                <a:spcPct val="120000"/>
              </a:lnSpc>
            </a:pPr>
            <a:r>
              <a:rPr lang="ko-KR" altLang="en-US"/>
              <a:t>레코드에서 </a:t>
            </a:r>
            <a:r>
              <a:rPr lang="ko-KR" altLang="en-US" dirty="0"/>
              <a:t>특정 필드의 값을 읽어내려면 다음과 같은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/>
              <a:t>rs</a:t>
            </a:r>
            <a:r>
              <a:rPr lang="en-US" altLang="ko-KR" dirty="0" err="1"/>
              <a:t>.getInt</a:t>
            </a:r>
            <a:r>
              <a:rPr lang="en-US" altLang="ko-KR" dirty="0"/>
              <a:t>(“</a:t>
            </a:r>
            <a:r>
              <a:rPr lang="en-US" altLang="ko-KR" err="1"/>
              <a:t>num</a:t>
            </a:r>
            <a:r>
              <a:rPr lang="en-US" altLang="ko-KR"/>
              <a:t>”) :</a:t>
            </a:r>
            <a:r>
              <a:rPr lang="ko-KR" altLang="en-US"/>
              <a:t> </a:t>
            </a:r>
            <a:r>
              <a:rPr lang="ko-KR" altLang="en-US" dirty="0"/>
              <a:t>현재 레코드 포인터가 가리키는 레코드의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필드 값이 정수인데</a:t>
            </a:r>
            <a:r>
              <a:rPr lang="en-US" altLang="ko-KR" dirty="0"/>
              <a:t>, </a:t>
            </a:r>
            <a:r>
              <a:rPr lang="ko-KR" altLang="en-US" dirty="0"/>
              <a:t>그 값을 읽어 달라는 의미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en-US" altLang="ko-KR" dirty="0" err="1"/>
              <a:t>rs.getString</a:t>
            </a:r>
            <a:r>
              <a:rPr lang="en-US" altLang="ko-KR" dirty="0"/>
              <a:t>(“</a:t>
            </a:r>
            <a:r>
              <a:rPr lang="en-US" altLang="ko-KR"/>
              <a:t>name”)</a:t>
            </a:r>
            <a:r>
              <a:rPr lang="ko-KR" altLang="en-US"/>
              <a:t> </a:t>
            </a:r>
            <a:r>
              <a:rPr lang="en-US" altLang="ko-KR" dirty="0"/>
              <a:t>:</a:t>
            </a:r>
            <a:r>
              <a:rPr lang="ko-KR" altLang="en-US"/>
              <a:t> </a:t>
            </a:r>
            <a:r>
              <a:rPr lang="ko-KR" altLang="en-US" dirty="0"/>
              <a:t>그 레코드의 </a:t>
            </a:r>
            <a:r>
              <a:rPr lang="en-US" altLang="ko-KR" dirty="0"/>
              <a:t>name </a:t>
            </a:r>
            <a:r>
              <a:rPr lang="ko-KR" altLang="en-US" dirty="0"/>
              <a:t>필드 값이 문자열인데 그 값을 읽어달라는 의미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127448" y="836712"/>
            <a:ext cx="9865096" cy="57608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6-5]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데이터 출력 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(6-5.jsp)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table { width: 400px; text-align: center;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{ background-color: cyan;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&lt;/style&gt;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번호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국어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영어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총점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평균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4735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271464" y="906179"/>
            <a:ext cx="8712968" cy="5521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    Connection conn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       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://localhost:3306/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"1111");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Statement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ResultSet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stmt.executeQuery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("select * from score");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while 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rs.next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sum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 +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    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("math");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%&gt;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("name")%&gt;&lt;/td&gt;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("math")%&gt;&lt;/td&gt;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                &lt;td&gt;&lt;%=sum%&gt;&lt;/td&gt;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                &lt;td&gt;&lt;%=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String.format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("%.2f", (float)sum / 3)%&gt;&lt;/td&gt;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254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2207568" y="1124745"/>
            <a:ext cx="7333828" cy="2919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&lt;%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&lt;/table&gt;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53: &lt;/html&gt;</a:t>
            </a:r>
          </a:p>
        </p:txBody>
      </p:sp>
      <p:pic>
        <p:nvPicPr>
          <p:cNvPr id="2049" name="_x232867560" descr="EMB000007c02b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4296096"/>
            <a:ext cx="5772596" cy="15811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0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6.3 </a:t>
            </a:r>
            <a:r>
              <a:rPr lang="ko-KR" altLang="en-US" dirty="0"/>
              <a:t>데이터를 조회하는 쿼리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쿼리의 종류에 따른 데이터베이스 접근 코드의 형태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50"/>
              </p:ext>
            </p:extLst>
          </p:nvPr>
        </p:nvGraphicFramePr>
        <p:xfrm>
          <a:off x="767409" y="1916832"/>
          <a:ext cx="10873207" cy="3893313"/>
        </p:xfrm>
        <a:graphic>
          <a:graphicData uri="http://schemas.openxmlformats.org/drawingml/2006/table">
            <a:tbl>
              <a:tblPr/>
              <a:tblGrid>
                <a:gridCol w="1541194">
                  <a:extLst>
                    <a:ext uri="{9D8B030D-6E8A-4147-A177-3AD203B41FA5}">
                      <a16:colId xmlns:a16="http://schemas.microsoft.com/office/drawing/2014/main" val="875634243"/>
                    </a:ext>
                  </a:extLst>
                </a:gridCol>
                <a:gridCol w="1699165">
                  <a:extLst>
                    <a:ext uri="{9D8B030D-6E8A-4147-A177-3AD203B41FA5}">
                      <a16:colId xmlns:a16="http://schemas.microsoft.com/office/drawing/2014/main" val="3461975354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1794084178"/>
                    </a:ext>
                  </a:extLst>
                </a:gridCol>
              </a:tblGrid>
              <a:tr h="25793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chemeClr val="bg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형식</a:t>
                      </a:r>
                      <a:endParaRPr lang="ko-KR" altLang="en-US" sz="1600" b="1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984112"/>
                  </a:ext>
                </a:extLst>
              </a:tr>
              <a:tr h="62369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접속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Connection conn =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DriverManager.getConnection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"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jdbc:mariadb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://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서버주소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:3306/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사용할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DB",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ID",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비밀번호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36620"/>
                  </a:ext>
                </a:extLst>
              </a:tr>
              <a:tr h="25793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 문장 객체 준비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Statement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conn.createStatement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46343"/>
                  </a:ext>
                </a:extLst>
              </a:tr>
              <a:tr h="440817">
                <a:tc rowSpan="2"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 실행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외의 쿼리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stmt.executeUpdate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705388"/>
                  </a:ext>
                </a:extLst>
              </a:tr>
              <a:tr h="9894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ResultSet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stmt.executeQuery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rs.next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rs.getInt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필드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rs.getString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필드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3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5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9411" y="3188296"/>
            <a:ext cx="10945216" cy="3525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90" y="144016"/>
            <a:ext cx="11808866" cy="692696"/>
          </a:xfrm>
          <a:noFill/>
          <a:ln/>
        </p:spPr>
        <p:txBody>
          <a:bodyPr vert="horz" lIns="0" tIns="45713" rIns="0" bIns="45713" rtlCol="0" anchor="b">
            <a:noAutofit/>
          </a:bodyPr>
          <a:lstStyle/>
          <a:p>
            <a:r>
              <a:rPr lang="en-US" altLang="ko-KR" sz="3200" dirty="0"/>
              <a:t>1</a:t>
            </a:r>
            <a:r>
              <a:rPr lang="en-US" altLang="ko-KR" sz="3200"/>
              <a:t>. </a:t>
            </a:r>
            <a:r>
              <a:rPr lang="en-US" altLang="ko-KR" sz="3200" dirty="0"/>
              <a:t>JDBC</a:t>
            </a:r>
            <a:r>
              <a:rPr lang="ko-KR" altLang="en-US" sz="3200" dirty="0"/>
              <a:t>를 사용한 </a:t>
            </a:r>
            <a:r>
              <a:rPr lang="en-US" altLang="ko-KR" sz="3200" dirty="0"/>
              <a:t>JSP</a:t>
            </a:r>
            <a:r>
              <a:rPr lang="ko-KR" altLang="en-US" sz="3200" dirty="0"/>
              <a:t>와 데이터베이스 연동</a:t>
            </a:r>
            <a:endParaRPr lang="en-US" altLang="ko-KR" sz="32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33355" y="988086"/>
            <a:ext cx="11017794" cy="229689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600" dirty="0"/>
              <a:t>JDBC(Java Database Connectivity) </a:t>
            </a:r>
            <a:r>
              <a:rPr lang="ko-KR" altLang="en-US" sz="2600" dirty="0"/>
              <a:t>라이브러리</a:t>
            </a:r>
            <a:r>
              <a:rPr lang="en-US" altLang="ko-KR" sz="2600" dirty="0"/>
              <a:t>(Library)</a:t>
            </a:r>
          </a:p>
          <a:p>
            <a:pPr lvl="1"/>
            <a:r>
              <a:rPr lang="ko-KR" altLang="en-US" sz="2200" dirty="0" err="1"/>
              <a:t>관계형</a:t>
            </a:r>
            <a:r>
              <a:rPr lang="ko-KR" altLang="en-US" sz="2200" dirty="0"/>
              <a:t> 데이터베이스에 접근하고</a:t>
            </a:r>
            <a:r>
              <a:rPr lang="en-US" altLang="ko-KR" sz="2200" dirty="0"/>
              <a:t>, SQL </a:t>
            </a:r>
            <a:r>
              <a:rPr lang="ko-KR" altLang="en-US" sz="2200" dirty="0"/>
              <a:t>실행하는 인터페이스</a:t>
            </a:r>
          </a:p>
          <a:p>
            <a:pPr lvl="1"/>
            <a:r>
              <a:rPr lang="en-US" altLang="ko-KR" sz="2200" dirty="0"/>
              <a:t>JDBC </a:t>
            </a:r>
            <a:r>
              <a:rPr lang="ko-KR" altLang="en-US" sz="2200" dirty="0"/>
              <a:t>라이브러리는 </a:t>
            </a:r>
            <a:r>
              <a:rPr lang="en-US" altLang="ko-KR" sz="2200" dirty="0"/>
              <a:t>‘java.sql’ </a:t>
            </a:r>
            <a:r>
              <a:rPr lang="ko-KR" altLang="en-US" sz="2200" dirty="0"/>
              <a:t>패키지에 의해 구현</a:t>
            </a:r>
            <a:endParaRPr lang="en-US" altLang="ko-KR" sz="2200" dirty="0"/>
          </a:p>
          <a:p>
            <a:r>
              <a:rPr lang="en-US" altLang="ko-KR" sz="2600" dirty="0"/>
              <a:t>JDBC Driver</a:t>
            </a:r>
          </a:p>
          <a:p>
            <a:pPr lvl="1"/>
            <a:r>
              <a:rPr lang="ko-KR" altLang="en-US" sz="2200" dirty="0">
                <a:latin typeface="+mj-ea"/>
                <a:ea typeface="+mj-ea"/>
              </a:rPr>
              <a:t>실제 해당 </a:t>
            </a:r>
            <a:r>
              <a:rPr lang="en-US" altLang="ko-KR" sz="2200" dirty="0">
                <a:latin typeface="+mj-ea"/>
                <a:ea typeface="+mj-ea"/>
              </a:rPr>
              <a:t>DB</a:t>
            </a:r>
            <a:r>
              <a:rPr lang="ko-KR" altLang="en-US" sz="2200" dirty="0">
                <a:latin typeface="+mj-ea"/>
                <a:ea typeface="+mj-ea"/>
              </a:rPr>
              <a:t>에 맞는 구동 코드를 가지고 있음</a:t>
            </a:r>
            <a:endParaRPr lang="en-US" altLang="ko-KR" sz="2200" dirty="0">
              <a:latin typeface="+mj-ea"/>
              <a:ea typeface="+mj-ea"/>
            </a:endParaRPr>
          </a:p>
          <a:p>
            <a:pPr lvl="1"/>
            <a:r>
              <a:rPr lang="en-US" altLang="ko-KR" sz="2200" dirty="0">
                <a:latin typeface="+mj-ea"/>
                <a:ea typeface="+mj-ea"/>
              </a:rPr>
              <a:t>DB Server </a:t>
            </a:r>
            <a:r>
              <a:rPr lang="ko-KR" altLang="en-US" sz="2200">
                <a:latin typeface="+mj-ea"/>
                <a:ea typeface="+mj-ea"/>
              </a:rPr>
              <a:t>사에서 제공</a:t>
            </a:r>
            <a:r>
              <a:rPr lang="en-US" altLang="ko-KR" sz="2200">
                <a:latin typeface="+mj-ea"/>
                <a:ea typeface="+mj-ea"/>
              </a:rPr>
              <a:t>(mariadb </a:t>
            </a:r>
            <a:r>
              <a:rPr lang="ko-KR" altLang="en-US" sz="2200">
                <a:latin typeface="+mj-ea"/>
                <a:ea typeface="+mj-ea"/>
              </a:rPr>
              <a:t>다운로드 파일에 첨부되어 있음</a:t>
            </a:r>
            <a:r>
              <a:rPr lang="en-US" altLang="ko-KR" sz="2200">
                <a:latin typeface="+mj-ea"/>
                <a:ea typeface="+mj-ea"/>
              </a:rPr>
              <a:t>)</a:t>
            </a:r>
            <a:endParaRPr lang="en-US" altLang="ko-KR" sz="2200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262" y="3715216"/>
            <a:ext cx="2856017" cy="28641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6387" y="3253552"/>
            <a:ext cx="152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Web Client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9588168" y="3810261"/>
            <a:ext cx="1581201" cy="118760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5510" y="3231103"/>
            <a:ext cx="192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Server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9456" y="3715217"/>
            <a:ext cx="3203688" cy="291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4604" y="3253552"/>
            <a:ext cx="206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43" y="5260745"/>
            <a:ext cx="2892899" cy="1279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199" y="3874043"/>
            <a:ext cx="1841342" cy="1324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159896" y="3715217"/>
            <a:ext cx="2562652" cy="29189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80406" y="5050004"/>
            <a:ext cx="1910617" cy="1458380"/>
            <a:chOff x="3935761" y="1628800"/>
            <a:chExt cx="2088232" cy="1584176"/>
          </a:xfrm>
        </p:grpSpPr>
        <p:sp>
          <p:nvSpPr>
            <p:cNvPr id="13" name="직사각형 12"/>
            <p:cNvSpPr/>
            <p:nvPr/>
          </p:nvSpPr>
          <p:spPr>
            <a:xfrm>
              <a:off x="3935761" y="1628800"/>
              <a:ext cx="2088232" cy="15841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08481" y="1700808"/>
              <a:ext cx="1699487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Connection</a:t>
              </a: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08481" y="2218057"/>
              <a:ext cx="1699487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Statement</a:t>
              </a: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08480" y="2735306"/>
              <a:ext cx="1699487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ResultSet</a:t>
              </a: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82145" y="4219007"/>
            <a:ext cx="160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java.sql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(JDBC)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80646" y="3793923"/>
            <a:ext cx="1080836" cy="1291261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jdbc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Driver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인증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SQL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페치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화살표 연결선 24"/>
          <p:cNvCxnSpPr>
            <a:cxnSpLocks/>
            <a:stCxn id="17" idx="3"/>
            <a:endCxn id="20" idx="1"/>
          </p:cNvCxnSpPr>
          <p:nvPr/>
        </p:nvCxnSpPr>
        <p:spPr>
          <a:xfrm>
            <a:off x="4403144" y="5174699"/>
            <a:ext cx="756752" cy="0"/>
          </a:xfrm>
          <a:prstGeom prst="straightConnector1">
            <a:avLst/>
          </a:prstGeom>
          <a:ln w="571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 flipV="1">
            <a:off x="7086050" y="4809539"/>
            <a:ext cx="406071" cy="384328"/>
          </a:xfrm>
          <a:prstGeom prst="straightConnector1">
            <a:avLst/>
          </a:prstGeom>
          <a:ln w="571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0" idx="2"/>
          </p:cNvCxnSpPr>
          <p:nvPr/>
        </p:nvCxnSpPr>
        <p:spPr>
          <a:xfrm flipV="1">
            <a:off x="8618250" y="4404062"/>
            <a:ext cx="969918" cy="139384"/>
          </a:xfrm>
          <a:prstGeom prst="straightConnector1">
            <a:avLst/>
          </a:prstGeom>
          <a:ln w="571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자기 디스크 32"/>
          <p:cNvSpPr/>
          <p:nvPr/>
        </p:nvSpPr>
        <p:spPr>
          <a:xfrm>
            <a:off x="9635852" y="5354280"/>
            <a:ext cx="1581201" cy="118760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Oracle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4564" y="5217123"/>
            <a:ext cx="1080836" cy="129126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jdbc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Driver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인증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SQL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페치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7081556" y="5890443"/>
            <a:ext cx="432531" cy="26606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3" idx="2"/>
          </p:cNvCxnSpPr>
          <p:nvPr/>
        </p:nvCxnSpPr>
        <p:spPr>
          <a:xfrm flipV="1">
            <a:off x="8673607" y="5948081"/>
            <a:ext cx="962245" cy="20843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12457384" cy="504056"/>
          </a:xfrm>
        </p:spPr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/>
              <a:t>데이터베이스의 내용을 변경하는 </a:t>
            </a:r>
            <a:r>
              <a:rPr lang="ko-KR" altLang="en-US"/>
              <a:t>쿼리 실행</a:t>
            </a:r>
            <a:r>
              <a:rPr lang="en-US" altLang="ko-KR"/>
              <a:t> (</a:t>
            </a:r>
            <a:r>
              <a:rPr lang="ko-KR" altLang="en-US"/>
              <a:t>교재 </a:t>
            </a:r>
            <a:r>
              <a:rPr lang="en-US" altLang="ko-KR"/>
              <a:t>p.116~119)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추가적인 처리가 필요 없는 쿼리들을 실행하는 방법</a:t>
            </a:r>
            <a:endParaRPr lang="en-US" altLang="ko-KR" dirty="0"/>
          </a:p>
          <a:p>
            <a:pPr lvl="1" fontAlgn="base"/>
            <a:r>
              <a:rPr lang="en-US" altLang="ko-KR" dirty="0"/>
              <a:t>create, drop, insert, delete, update</a:t>
            </a:r>
            <a:r>
              <a:rPr lang="ko-KR" altLang="en-US" dirty="0"/>
              <a:t>와 같이 데이터베이스의 내용을 변경하는 쿼리</a:t>
            </a:r>
            <a:endParaRPr lang="en-US" altLang="ko-KR" dirty="0"/>
          </a:p>
          <a:p>
            <a:pPr marL="914400" lvl="2" indent="0" fontAlgn="base">
              <a:buNone/>
            </a:pPr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  <a:endParaRPr lang="ko-KR" altLang="en-US" dirty="0"/>
          </a:p>
          <a:p>
            <a:pPr marL="914400" lvl="2" indent="0" fontAlgn="base">
              <a:buNone/>
            </a:pPr>
            <a:r>
              <a:rPr lang="en-US" altLang="ko-KR" dirty="0" err="1"/>
              <a:t>stmt.</a:t>
            </a:r>
            <a:r>
              <a:rPr lang="en-US" altLang="ko-KR" b="1" dirty="0" err="1">
                <a:solidFill>
                  <a:srgbClr val="0000FF"/>
                </a:solidFill>
              </a:rPr>
              <a:t>executeUpdate</a:t>
            </a:r>
            <a:r>
              <a:rPr lang="en-US" altLang="ko-KR" dirty="0"/>
              <a:t>(</a:t>
            </a:r>
            <a:r>
              <a:rPr lang="ko-KR" altLang="en-US" dirty="0"/>
              <a:t>쿼리</a:t>
            </a:r>
            <a:r>
              <a:rPr lang="en-US" altLang="ko-KR" dirty="0"/>
              <a:t>);</a:t>
            </a:r>
            <a:endParaRPr lang="ko-KR" altLang="en-US" dirty="0"/>
          </a:p>
          <a:p>
            <a:pPr lvl="1" fontAlgn="base"/>
            <a:r>
              <a:rPr lang="ko-KR" altLang="en-US" dirty="0"/>
              <a:t>첫번째 줄은 쿼리 문장 객체를 </a:t>
            </a:r>
            <a:r>
              <a:rPr lang="en-US" altLang="ko-KR" dirty="0" err="1"/>
              <a:t>stmt</a:t>
            </a:r>
            <a:r>
              <a:rPr lang="ko-KR" altLang="en-US" dirty="0"/>
              <a:t>라는 이름으로 만든다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두 번째 줄에서는 이 쿼리 문장 객체를 이용해 원하는 쿼리를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67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/>
              <a:t>데이터베이스의 내용을 변경하는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695400" y="725104"/>
            <a:ext cx="10972800" cy="6001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6-3]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테이블 생성 예제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(6-3.jsp)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Connection conn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       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://localhost:3306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/jskimdb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"jskim", "1111");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Statement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	</a:t>
            </a:r>
          </a:p>
        </p:txBody>
      </p:sp>
    </p:spTree>
    <p:extLst>
      <p:ext uri="{BB962C8B-B14F-4D97-AF65-F5344CB8AC3E}">
        <p14:creationId xmlns:p14="http://schemas.microsoft.com/office/powerpoint/2010/main" val="171138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/>
              <a:t>데이터베이스의 내용을 변경하는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127448" y="908720"/>
            <a:ext cx="9476432" cy="56842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	String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sql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        "create table score ("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        "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primary key,"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        "    name varchar(20),             " +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            "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                    " +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            "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                    " +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        "    math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            " +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        ")";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	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stmt.executeUpdate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sql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성적 테이블 생성 성공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!");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6179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/>
              <a:t>데이터베이스의 내용을 변경하는 쿼리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753120" y="762037"/>
            <a:ext cx="11161240" cy="6001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6-4]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레코드 추가 예제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(6-4.jsp)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Connection conn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       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://localhost:3306/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Statement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</a:t>
            </a:r>
          </a:p>
        </p:txBody>
      </p:sp>
    </p:spTree>
    <p:extLst>
      <p:ext uri="{BB962C8B-B14F-4D97-AF65-F5344CB8AC3E}">
        <p14:creationId xmlns:p14="http://schemas.microsoft.com/office/powerpoint/2010/main" val="3049473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과제</a:t>
            </a:r>
            <a:r>
              <a:rPr lang="en-US" altLang="ko-KR"/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0831496" cy="4675421"/>
          </a:xfrm>
        </p:spPr>
        <p:txBody>
          <a:bodyPr/>
          <a:lstStyle/>
          <a:p>
            <a:r>
              <a:rPr lang="ko-KR" altLang="en-US"/>
              <a:t>팀별로 설계한 </a:t>
            </a:r>
            <a:r>
              <a:rPr lang="ko-KR" altLang="en-US" b="1">
                <a:solidFill>
                  <a:srgbClr val="0000FF"/>
                </a:solidFill>
              </a:rPr>
              <a:t>게시판</a:t>
            </a:r>
            <a:r>
              <a:rPr lang="ko-KR" altLang="en-US"/>
              <a:t> </a:t>
            </a:r>
            <a:r>
              <a:rPr lang="en-US" altLang="ko-KR"/>
              <a:t>CRUD(Create, Read, Update, Delete) </a:t>
            </a:r>
            <a:r>
              <a:rPr lang="ko-KR" altLang="en-US"/>
              <a:t>구현하기</a:t>
            </a:r>
            <a:endParaRPr lang="en-US" altLang="ko-KR"/>
          </a:p>
          <a:p>
            <a:pPr lvl="1"/>
            <a:r>
              <a:rPr lang="ko-KR" altLang="en-US"/>
              <a:t>팀원 모두가 자신의 깃허브에도 올려둘 것</a:t>
            </a:r>
            <a:endParaRPr lang="en-US" altLang="ko-KR"/>
          </a:p>
          <a:p>
            <a:r>
              <a:rPr lang="ko-KR" altLang="en-US"/>
              <a:t>팀별로 설계한 </a:t>
            </a:r>
            <a:r>
              <a:rPr lang="ko-KR" altLang="en-US" b="1">
                <a:solidFill>
                  <a:srgbClr val="0000FF"/>
                </a:solidFill>
              </a:rPr>
              <a:t>회원관리</a:t>
            </a:r>
            <a:r>
              <a:rPr lang="ko-KR" altLang="en-US"/>
              <a:t> </a:t>
            </a:r>
            <a:r>
              <a:rPr lang="en-US" altLang="ko-KR"/>
              <a:t>CRUD </a:t>
            </a:r>
            <a:r>
              <a:rPr lang="ko-KR" altLang="en-US"/>
              <a:t>구현하기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621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C5F9C9F-049E-4D15-9A0C-965FA4BA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077765"/>
            <a:ext cx="8054119" cy="4685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8BABD5-FCCB-4EA2-B0B8-85EC1FF1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JDBC Driver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D484C-822C-4C8E-8A19-23A746D0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자바 커넥터 파일 다운로드</a:t>
            </a:r>
          </a:p>
          <a:p>
            <a:pPr lvl="1"/>
            <a:r>
              <a:rPr lang="en-US" altLang="ko-KR"/>
              <a:t>mariadb-java-client-3.1.3.jar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F7A18-EC73-407E-A942-82ECD4A7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FB8F-A7FC-4502-806D-286DAD39971C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F918C2-50FA-4E58-A260-6AB5AB8678CB}"/>
              </a:ext>
            </a:extLst>
          </p:cNvPr>
          <p:cNvSpPr/>
          <p:nvPr/>
        </p:nvSpPr>
        <p:spPr>
          <a:xfrm>
            <a:off x="7248128" y="1998486"/>
            <a:ext cx="1296144" cy="822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0BA01-3473-49D4-AD42-D84D24B990BB}"/>
              </a:ext>
            </a:extLst>
          </p:cNvPr>
          <p:cNvSpPr/>
          <p:nvPr/>
        </p:nvSpPr>
        <p:spPr>
          <a:xfrm>
            <a:off x="7254412" y="3789620"/>
            <a:ext cx="1296144" cy="354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32791-B38D-4D09-810B-CCDC609F2980}"/>
              </a:ext>
            </a:extLst>
          </p:cNvPr>
          <p:cNvSpPr/>
          <p:nvPr/>
        </p:nvSpPr>
        <p:spPr>
          <a:xfrm>
            <a:off x="7276829" y="4213588"/>
            <a:ext cx="1296144" cy="354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5973B-F5F5-43A1-B740-714115AF79C8}"/>
              </a:ext>
            </a:extLst>
          </p:cNvPr>
          <p:cNvSpPr/>
          <p:nvPr/>
        </p:nvSpPr>
        <p:spPr>
          <a:xfrm>
            <a:off x="8256240" y="6137631"/>
            <a:ext cx="1296144" cy="53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9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4C881B-4538-4A92-9BD2-095244C7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757528"/>
            <a:ext cx="3792262" cy="273181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JDBC Driver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자바 커넥터 </a:t>
            </a:r>
            <a:r>
              <a:rPr lang="ko-KR" altLang="en-US" dirty="0"/>
              <a:t>준비</a:t>
            </a:r>
            <a:endParaRPr lang="en-US" altLang="ko-KR" dirty="0"/>
          </a:p>
          <a:p>
            <a:pPr lvl="1" fontAlgn="base"/>
            <a:r>
              <a:rPr lang="ko-KR" altLang="en-US" dirty="0"/>
              <a:t>데이터베이스를 사용하는 </a:t>
            </a:r>
            <a:r>
              <a:rPr lang="en-US" altLang="ko-KR" dirty="0"/>
              <a:t>JSP </a:t>
            </a:r>
            <a:r>
              <a:rPr lang="ko-KR" altLang="en-US" dirty="0"/>
              <a:t>프로젝트에는 반드시 자바 커넥터</a:t>
            </a:r>
            <a:r>
              <a:rPr lang="en-US" altLang="ko-KR" dirty="0"/>
              <a:t>(JDBC </a:t>
            </a:r>
            <a:r>
              <a:rPr lang="ko-KR" altLang="en-US" dirty="0"/>
              <a:t>드라이버라고도 한다</a:t>
            </a:r>
            <a:r>
              <a:rPr lang="en-US" altLang="ko-KR" dirty="0"/>
              <a:t>)</a:t>
            </a:r>
            <a:r>
              <a:rPr lang="ko-KR" altLang="en-US" dirty="0"/>
              <a:t>가 포함되어 있어야 함</a:t>
            </a:r>
            <a:endParaRPr lang="en-US" altLang="ko-KR" dirty="0"/>
          </a:p>
          <a:p>
            <a:pPr lvl="1" fontAlgn="base"/>
            <a:r>
              <a:rPr lang="ko-KR" altLang="en-US" dirty="0"/>
              <a:t>지난 </a:t>
            </a:r>
            <a:r>
              <a:rPr lang="ko-KR" altLang="en-US"/>
              <a:t>장에서 </a:t>
            </a:r>
            <a:r>
              <a:rPr lang="en-US" altLang="ko-KR"/>
              <a:t>maria </a:t>
            </a:r>
            <a:r>
              <a:rPr lang="en-US" altLang="ko-KR" dirty="0"/>
              <a:t>DB</a:t>
            </a:r>
            <a:r>
              <a:rPr lang="ko-KR" altLang="en-US" dirty="0"/>
              <a:t>를 위한 자바 커넥터를 다운로드 받아 보관에 두었음</a:t>
            </a:r>
          </a:p>
          <a:p>
            <a:pPr lvl="1" fontAlgn="base"/>
            <a:r>
              <a:rPr lang="ko-KR" altLang="en-US" dirty="0"/>
              <a:t>이클립스의 </a:t>
            </a:r>
            <a:r>
              <a:rPr lang="en-US" altLang="ko-KR" dirty="0"/>
              <a:t>Project Explorer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프로젝트 </a:t>
            </a:r>
            <a:r>
              <a:rPr lang="en-US" altLang="ko-KR"/>
              <a:t>&gt; webapp</a:t>
            </a:r>
            <a:r>
              <a:rPr lang="en-US" altLang="ko-KR" b="1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&gt; WEB-INF &gt; lib </a:t>
            </a:r>
            <a:r>
              <a:rPr lang="ko-KR" altLang="en-US" dirty="0"/>
              <a:t>폴더로 준비해 둔 자바 커넥터 파일을 드래그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54F3BB-5796-41B3-A02A-A94BEECB1CFA}"/>
              </a:ext>
            </a:extLst>
          </p:cNvPr>
          <p:cNvSpPr/>
          <p:nvPr/>
        </p:nvSpPr>
        <p:spPr>
          <a:xfrm>
            <a:off x="4871864" y="6237312"/>
            <a:ext cx="2376264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3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01FE20-2C76-43DA-9EB1-F18C7DC9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856735"/>
            <a:ext cx="7056784" cy="484747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28" y="157740"/>
            <a:ext cx="9577064" cy="698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b="1"/>
              <a:t>[</a:t>
            </a:r>
            <a:r>
              <a:rPr lang="ko-KR" altLang="en-US" sz="3200" b="1"/>
              <a:t>참조</a:t>
            </a:r>
            <a:r>
              <a:rPr lang="en-US" altLang="ko-KR" sz="3200" b="1"/>
              <a:t>] JDBC </a:t>
            </a:r>
            <a:r>
              <a:rPr lang="ko-KR" altLang="en-US" sz="3200" b="1" dirty="0"/>
              <a:t>관련 기본 클래스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인터페이스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메소드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456" y="5911869"/>
            <a:ext cx="6507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</a:t>
            </a: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hlinkClick r:id="rId3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4"/>
              </a:rPr>
              <a:t>https://docs.oracle.com/</a:t>
            </a: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4"/>
              </a:rPr>
              <a:t>javase/17/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4"/>
              </a:rPr>
              <a:t>docs/</a:t>
            </a: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4"/>
              </a:rPr>
              <a:t>api/</a:t>
            </a:r>
            <a:endParaRPr kumimoji="1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굴림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굴림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80" y="2420888"/>
            <a:ext cx="280831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981356"/>
            <a:ext cx="9577064" cy="43301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JDBC </a:t>
            </a:r>
            <a:r>
              <a:rPr lang="ko-KR" altLang="en-US" dirty="0"/>
              <a:t>관련 기본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28819"/>
              </p:ext>
            </p:extLst>
          </p:nvPr>
        </p:nvGraphicFramePr>
        <p:xfrm>
          <a:off x="1055440" y="1700808"/>
          <a:ext cx="10585176" cy="414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패키지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클래스 용도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이용 </a:t>
                      </a:r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맑은 고딕" pitchFamily="50" charset="-127"/>
                          <a:ea typeface="맑은 고딕" pitchFamily="50" charset="-127"/>
                        </a:rPr>
                        <a:t>java.lang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지정된 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JDBC 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드라이버를 실행시간 동간 메모리에 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forName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01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맑은 고딕" pitchFamily="50" charset="-127"/>
                          <a:ea typeface="맑은 고딕" pitchFamily="50" charset="-127"/>
                        </a:rPr>
                        <a:t>java.sql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DriverManager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여러 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JDBC 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드라이버를 관리하는 클래스로 데이터베이스를 접속하여 연결 객체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getConnection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Connection</a:t>
                      </a:r>
                    </a:p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특정한 데이터베이스 연결 상태를 표현하는 클래스로 질의할 문장 객체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createStatement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close();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Statement</a:t>
                      </a:r>
                    </a:p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데이터베이스에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 SQL 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질의 문장을 질의하여 그 결과인 결과 집합 객체를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executeQuery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close();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7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맑은 고딕" pitchFamily="50" charset="-127"/>
                          <a:ea typeface="맑은 고딕" pitchFamily="50" charset="-127"/>
                        </a:rPr>
                        <a:t>질의 결과의 자료를 저장하며 테이블 구조를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next();</a:t>
                      </a:r>
                    </a:p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getString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getInt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close();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05001" y="109102"/>
            <a:ext cx="11952882" cy="692696"/>
          </a:xfrm>
          <a:prstGeom prst="rect">
            <a:avLst/>
          </a:prstGeom>
          <a:noFill/>
          <a:ln/>
        </p:spPr>
        <p:txBody>
          <a:bodyPr vert="horz" lIns="0" tIns="45713" rIns="0" bIns="4571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JDBC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를 사용한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JSP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와 데이터베이스 연동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456" y="5911869"/>
            <a:ext cx="650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</a:t>
            </a: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hlinkClick r:id="rId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3"/>
              </a:rPr>
              <a:t>https://docs.oracle.com/</a:t>
            </a: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3"/>
              </a:rPr>
              <a:t>javase/17/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굴림" pitchFamily="50" charset="-127"/>
                <a:cs typeface="+mn-cs"/>
                <a:hlinkClick r:id="rId3"/>
              </a:rPr>
              <a:t>docs/api/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7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87" y="129690"/>
            <a:ext cx="11109316" cy="692696"/>
          </a:xfrm>
          <a:noFill/>
          <a:ln/>
        </p:spPr>
        <p:txBody>
          <a:bodyPr vert="horz" lIns="0" tIns="45713" rIns="0" bIns="45713" rtlCol="0" anchor="ctr">
            <a:no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en-US" altLang="ko-KR" dirty="0"/>
              <a:t>JDBC</a:t>
            </a:r>
            <a:r>
              <a:rPr lang="ko-KR" altLang="en-US" dirty="0"/>
              <a:t>를 사용한 </a:t>
            </a:r>
            <a:r>
              <a:rPr lang="en-US" altLang="ko-KR" dirty="0"/>
              <a:t>JSP</a:t>
            </a:r>
            <a:r>
              <a:rPr lang="ko-KR" altLang="en-US" dirty="0"/>
              <a:t>와 데이터베이스 연동</a:t>
            </a:r>
            <a:endParaRPr lang="en-US" altLang="ko-KR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79375" y="972249"/>
            <a:ext cx="10742276" cy="5109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solidFill>
                  <a:schemeClr val="tx2"/>
                </a:solidFill>
              </a:rPr>
              <a:t> </a:t>
            </a:r>
            <a:r>
              <a:rPr lang="en-US" altLang="ko-KR" b="1"/>
              <a:t>JDBC</a:t>
            </a:r>
            <a:r>
              <a:rPr lang="ko-KR" altLang="en-US" b="1" dirty="0"/>
              <a:t>프로그램의 </a:t>
            </a:r>
            <a:r>
              <a:rPr lang="ko-KR" altLang="en-US" b="1" dirty="0" err="1"/>
              <a:t>작성단계</a:t>
            </a:r>
            <a:r>
              <a:rPr lang="en-US" altLang="ko-KR" b="1" dirty="0"/>
              <a:t>(SELECT </a:t>
            </a:r>
            <a:r>
              <a:rPr lang="ko-KR" altLang="en-US" b="1" dirty="0"/>
              <a:t>문 기준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2405305" y="2110527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839416" y="1678479"/>
            <a:ext cx="3094071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패키지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import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36465" y="2326551"/>
            <a:ext cx="3094071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JDBC </a:t>
            </a: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드라이버 클래스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로드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9416" y="3004099"/>
            <a:ext cx="3094071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2. Connection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객체 생성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33512" y="3717032"/>
            <a:ext cx="3094071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3. Statement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객체 생성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30559" y="4365104"/>
            <a:ext cx="3094071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SQL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 실행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27606" y="5157192"/>
            <a:ext cx="3094071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5.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질의 결과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ResultSet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처리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24653" y="5949280"/>
            <a:ext cx="3094071" cy="432048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6. JDBC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객체 연결 해제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151784" y="2326551"/>
            <a:ext cx="7056784" cy="432048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Class.</a:t>
            </a:r>
            <a:r>
              <a:rPr kumimoji="0" lang="en-US" altLang="ko-KR" sz="14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forName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(“org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.mariadb.jdbc.Driver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”);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51782" y="2824697"/>
            <a:ext cx="7056786" cy="86286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latinLnBrk="0"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</a:t>
            </a:r>
            <a:r>
              <a:rPr lang="en-US" altLang="ko-KR" sz="1400" b="1" kern="0">
                <a:solidFill>
                  <a:prstClr val="black"/>
                </a:solidFill>
                <a:ea typeface="맑은 고딕"/>
              </a:rPr>
              <a:t>“jdbc:mariadb://localhost:3306/jskimdb”;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user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=“jskim”;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pwd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“1111”;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Connection con 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DriverManager.getConnection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url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user,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pwd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); 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51784" y="3789040"/>
            <a:ext cx="7056784" cy="432048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Statement stmt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con.createStatement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51784" y="4293096"/>
            <a:ext cx="7056784" cy="576064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String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sql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“select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*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from member”;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ResultSet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= stmt.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executeQuery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sql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51782" y="4941168"/>
            <a:ext cx="7056786" cy="864096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while (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rs.next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String col1 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rs.getString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String col2 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rs.getString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col3 = 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rs.getInt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(3); }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51782" y="5877272"/>
            <a:ext cx="7056786" cy="792088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rs.close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st.close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con.close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();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6" name="직선 화살표 연결선 45"/>
          <p:cNvCxnSpPr>
            <a:cxnSpLocks/>
          </p:cNvCxnSpPr>
          <p:nvPr/>
        </p:nvCxnSpPr>
        <p:spPr>
          <a:xfrm>
            <a:off x="2405305" y="2779865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7" name="직선 화살표 연결선 46"/>
          <p:cNvCxnSpPr>
            <a:cxnSpLocks/>
          </p:cNvCxnSpPr>
          <p:nvPr/>
        </p:nvCxnSpPr>
        <p:spPr>
          <a:xfrm>
            <a:off x="2405305" y="3508155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8" name="직선 화살표 연결선 47"/>
          <p:cNvCxnSpPr>
            <a:cxnSpLocks/>
          </p:cNvCxnSpPr>
          <p:nvPr/>
        </p:nvCxnSpPr>
        <p:spPr>
          <a:xfrm>
            <a:off x="2405305" y="4149080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" name="직선 화살표 연결선 48"/>
          <p:cNvCxnSpPr>
            <a:cxnSpLocks/>
          </p:cNvCxnSpPr>
          <p:nvPr/>
        </p:nvCxnSpPr>
        <p:spPr>
          <a:xfrm>
            <a:off x="2405305" y="4869160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0" name="직선 화살표 연결선 49"/>
          <p:cNvCxnSpPr>
            <a:cxnSpLocks/>
          </p:cNvCxnSpPr>
          <p:nvPr/>
        </p:nvCxnSpPr>
        <p:spPr>
          <a:xfrm>
            <a:off x="2408009" y="5733256"/>
            <a:ext cx="0" cy="216024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1" name="직선 화살표 연결선 50"/>
          <p:cNvCxnSpPr/>
          <p:nvPr/>
        </p:nvCxnSpPr>
        <p:spPr>
          <a:xfrm flipV="1">
            <a:off x="3930536" y="2542576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직선 화살표 연결선 51"/>
          <p:cNvCxnSpPr/>
          <p:nvPr/>
        </p:nvCxnSpPr>
        <p:spPr>
          <a:xfrm flipV="1">
            <a:off x="3930536" y="3220123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직선 화살표 연결선 52"/>
          <p:cNvCxnSpPr/>
          <p:nvPr/>
        </p:nvCxnSpPr>
        <p:spPr>
          <a:xfrm flipV="1">
            <a:off x="3930536" y="4010794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4" name="직선 화살표 연결선 53"/>
          <p:cNvCxnSpPr/>
          <p:nvPr/>
        </p:nvCxnSpPr>
        <p:spPr>
          <a:xfrm flipV="1">
            <a:off x="3930536" y="4581129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>
          <a:xfrm flipV="1">
            <a:off x="3930536" y="5371307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직선 화살표 연결선 55"/>
          <p:cNvCxnSpPr/>
          <p:nvPr/>
        </p:nvCxnSpPr>
        <p:spPr>
          <a:xfrm flipV="1">
            <a:off x="3923712" y="6174013"/>
            <a:ext cx="216024" cy="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8943055" y="2860082"/>
            <a:ext cx="208884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 정보</a:t>
            </a:r>
            <a:endParaRPr kumimoji="1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(Connection String)</a:t>
            </a: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85487" y="1700452"/>
            <a:ext cx="7056784" cy="432048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&lt;%@ page import = “</a:t>
            </a: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java.sql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.*” %&gt;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D58457-1A33-4CD0-A997-CA8486FBA190}"/>
              </a:ext>
            </a:extLst>
          </p:cNvPr>
          <p:cNvSpPr/>
          <p:nvPr/>
        </p:nvSpPr>
        <p:spPr>
          <a:xfrm>
            <a:off x="4038547" y="2809340"/>
            <a:ext cx="4937765" cy="66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DB3590-4E00-42F2-BF42-FEA8DD8384C2}"/>
              </a:ext>
            </a:extLst>
          </p:cNvPr>
          <p:cNvSpPr/>
          <p:nvPr/>
        </p:nvSpPr>
        <p:spPr>
          <a:xfrm>
            <a:off x="8248209" y="2314313"/>
            <a:ext cx="2592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>
                <a:solidFill>
                  <a:srgbClr val="FF0000"/>
                </a:solidFill>
              </a:rPr>
              <a:t>JDBC</a:t>
            </a:r>
            <a:r>
              <a:rPr lang="ko-KR" altLang="en-US" sz="1300" b="1">
                <a:solidFill>
                  <a:srgbClr val="FF0000"/>
                </a:solidFill>
              </a:rPr>
              <a:t>드라이버 클래스가 로드되고 DriverManager에 등록됨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 DB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준비사항</a:t>
            </a:r>
            <a:endParaRPr lang="en-US" altLang="ko-KR" dirty="0"/>
          </a:p>
          <a:p>
            <a:pPr lvl="1"/>
            <a:r>
              <a:rPr lang="en-US" altLang="ko-KR"/>
              <a:t>Maria</a:t>
            </a:r>
            <a:r>
              <a:rPr lang="ko-KR" altLang="en-US"/>
              <a:t> </a:t>
            </a:r>
            <a:r>
              <a:rPr lang="en-US" altLang="ko-KR" dirty="0"/>
              <a:t>DB </a:t>
            </a:r>
          </a:p>
          <a:p>
            <a:pPr lvl="2"/>
            <a:r>
              <a:rPr lang="en-US" altLang="ko-KR" dirty="0"/>
              <a:t>DB </a:t>
            </a:r>
            <a:r>
              <a:rPr lang="en-US" altLang="ko-KR"/>
              <a:t>: </a:t>
            </a:r>
            <a:r>
              <a:rPr lang="ko-KR" altLang="en-US"/>
              <a:t>각자이름</a:t>
            </a:r>
            <a:r>
              <a:rPr lang="en-US" altLang="ko-KR"/>
              <a:t>db(</a:t>
            </a:r>
            <a:r>
              <a:rPr lang="ko-KR" altLang="en-US"/>
              <a:t>예 </a:t>
            </a:r>
            <a:r>
              <a:rPr lang="en-US" altLang="ko-KR"/>
              <a:t>: jspdb)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en-US" altLang="ko-KR"/>
              <a:t>: </a:t>
            </a:r>
            <a:r>
              <a:rPr lang="ko-KR" altLang="en-US"/>
              <a:t>각자이름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jskim)</a:t>
            </a:r>
            <a:endParaRPr lang="en-US" altLang="ko-KR" dirty="0"/>
          </a:p>
          <a:p>
            <a:pPr lvl="2"/>
            <a:r>
              <a:rPr lang="ko-KR" altLang="en-US" dirty="0"/>
              <a:t>비밀번호 </a:t>
            </a:r>
            <a:r>
              <a:rPr lang="en-US" altLang="ko-KR" dirty="0"/>
              <a:t>: 1111</a:t>
            </a:r>
          </a:p>
          <a:p>
            <a:pPr lvl="1"/>
            <a:r>
              <a:rPr lang="en-US" altLang="ko-KR"/>
              <a:t>JDBC</a:t>
            </a:r>
            <a:r>
              <a:rPr lang="ko-KR" altLang="en-US"/>
              <a:t> </a:t>
            </a:r>
            <a:r>
              <a:rPr lang="en-US" altLang="ko-KR"/>
              <a:t>Driver</a:t>
            </a:r>
            <a:r>
              <a:rPr lang="ko-KR" altLang="en-US"/>
              <a:t> 설치</a:t>
            </a:r>
            <a:endParaRPr lang="en-US" altLang="ko-KR" dirty="0"/>
          </a:p>
          <a:p>
            <a:pPr lvl="2"/>
            <a:r>
              <a:rPr lang="en-US" altLang="ko-KR"/>
              <a:t>[webapp] </a:t>
            </a:r>
            <a:r>
              <a:rPr lang="en-US" altLang="ko-KR" dirty="0"/>
              <a:t>– [WEB-INF] – [lib] </a:t>
            </a:r>
            <a:r>
              <a:rPr lang="ko-KR" altLang="en-US"/>
              <a:t>에 </a:t>
            </a:r>
            <a:r>
              <a:rPr lang="en-US" altLang="ko-KR"/>
              <a:t>mariadb-java-client-3.1.3.jar </a:t>
            </a:r>
            <a:r>
              <a:rPr lang="ko-KR" altLang="en-US"/>
              <a:t>저장해 </a:t>
            </a:r>
            <a:r>
              <a:rPr lang="ko-KR" altLang="en-US" dirty="0"/>
              <a:t>두기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EFB8F-A7FC-4502-806D-286DAD39971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7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장. Introduction.pptx" id="{7B403E1B-8F75-49B9-B859-D0906834E13A}" vid="{B5A0A407-5981-4B1F-964A-F80AC669C993}"/>
    </a:ext>
  </a:extLst>
</a:theme>
</file>

<file path=ppt/theme/theme2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</Template>
  <TotalTime>11133</TotalTime>
  <Words>3506</Words>
  <Application>Microsoft Office PowerPoint</Application>
  <PresentationFormat>와이드스크린</PresentationFormat>
  <Paragraphs>550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D2Coding</vt:lpstr>
      <vt:lpstr>굴림</vt:lpstr>
      <vt:lpstr>맑은 고딕</vt:lpstr>
      <vt:lpstr>함초롬바탕</vt:lpstr>
      <vt:lpstr>Arial</vt:lpstr>
      <vt:lpstr>Calibri</vt:lpstr>
      <vt:lpstr>Consolas</vt:lpstr>
      <vt:lpstr>Wingdings</vt:lpstr>
      <vt:lpstr>매크로</vt:lpstr>
      <vt:lpstr>2020-1</vt:lpstr>
      <vt:lpstr>6장. 데이터베이스를 이용한 프로그래밍</vt:lpstr>
      <vt:lpstr>이 장에서 공부할 것</vt:lpstr>
      <vt:lpstr>1. JDBC를 사용한 JSP와 데이터베이스 연동</vt:lpstr>
      <vt:lpstr>[참조] JDBC Driver 설치</vt:lpstr>
      <vt:lpstr>[참조] JDBC Driver 설치</vt:lpstr>
      <vt:lpstr>PowerPoint 프레젠테이션</vt:lpstr>
      <vt:lpstr>PowerPoint 프레젠테이션</vt:lpstr>
      <vt:lpstr>1. JDBC를 사용한 JSP와 데이터베이스 연동</vt:lpstr>
      <vt:lpstr>실습1 – DB연동</vt:lpstr>
      <vt:lpstr>실습1 – DB연동</vt:lpstr>
      <vt:lpstr>[참조] 데이터베이스 접속 및 종료 : try-with-resources</vt:lpstr>
      <vt:lpstr>[참조] Try-with-resources</vt:lpstr>
      <vt:lpstr>1단계 : JDBC 드라이버 로드</vt:lpstr>
      <vt:lpstr>DBMS 종류에 따른 JDBC 드라이버</vt:lpstr>
      <vt:lpstr>2단계 : Connection 객체 생성</vt:lpstr>
      <vt:lpstr>DBMS 종류에 따른 URL</vt:lpstr>
      <vt:lpstr>3단계 : Statement 객체 생성</vt:lpstr>
      <vt:lpstr>PowerPoint 프레젠테이션</vt:lpstr>
      <vt:lpstr>4단계 : Query 수행</vt:lpstr>
      <vt:lpstr>5단계 : ResultSet으로 질의 결과 처리(검색 경우)</vt:lpstr>
      <vt:lpstr>ResultSet에서 사용되는 주요 메소드</vt:lpstr>
      <vt:lpstr>6단계 : JDBC 객체 연결 해제</vt:lpstr>
      <vt:lpstr>DB 연동 시 체크 리스트</vt:lpstr>
      <vt:lpstr>6.3 데이터를 조회하는 쿼리 실행(교재 p.120~123)</vt:lpstr>
      <vt:lpstr>6.3 데이터를 조회하는 쿼리 실행</vt:lpstr>
      <vt:lpstr>6.3 데이터를 조회하는 쿼리 실행</vt:lpstr>
      <vt:lpstr>6.3 데이터를 조회하는 쿼리 실행</vt:lpstr>
      <vt:lpstr>6.3 데이터를 조회하는 쿼리 실행</vt:lpstr>
      <vt:lpstr>6.3 데이터를 조회하는 쿼리 실행</vt:lpstr>
      <vt:lpstr>6.2 데이터베이스의 내용을 변경하는 쿼리 실행 (교재 p.116~119)</vt:lpstr>
      <vt:lpstr>6.2 데이터베이스의 내용을 변경하는 쿼리 실행</vt:lpstr>
      <vt:lpstr>6.2 데이터베이스의 내용을 변경하는 쿼리 실행</vt:lpstr>
      <vt:lpstr>6.2 데이터베이스의 내용을 변경하는 쿼리 실행</vt:lpstr>
      <vt:lpstr>[과제]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jinso</cp:lastModifiedBy>
  <cp:revision>266</cp:revision>
  <dcterms:created xsi:type="dcterms:W3CDTF">2012-02-28T06:11:53Z</dcterms:created>
  <dcterms:modified xsi:type="dcterms:W3CDTF">2025-03-27T07:55:49Z</dcterms:modified>
</cp:coreProperties>
</file>