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5064"/>
  </p:normalViewPr>
  <p:slideViewPr>
    <p:cSldViewPr snapToGrid="0" snapToObjects="1">
      <p:cViewPr varScale="1">
        <p:scale>
          <a:sx n="93" d="100"/>
          <a:sy n="9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6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9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tatista.com/statistics/254608/global-hair-care-market-siz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258-0474-5D4F-8BD7-0E4BC416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Naturally Curly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F172-E0C5-444D-A617-8EF74D34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Hayes</a:t>
            </a:r>
          </a:p>
        </p:txBody>
      </p:sp>
    </p:spTree>
    <p:extLst>
      <p:ext uri="{BB962C8B-B14F-4D97-AF65-F5344CB8AC3E}">
        <p14:creationId xmlns:p14="http://schemas.microsoft.com/office/powerpoint/2010/main" val="14875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62D-2195-914A-A2EA-8D237D1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8C07-1861-024E-BC0B-CDCD1C90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4066"/>
          </a:xfrm>
        </p:spPr>
        <p:txBody>
          <a:bodyPr/>
          <a:lstStyle/>
          <a:p>
            <a:r>
              <a:rPr lang="en-US" dirty="0"/>
              <a:t>Models Used:</a:t>
            </a:r>
          </a:p>
          <a:p>
            <a:pPr lvl="1"/>
            <a:r>
              <a:rPr lang="en-US" dirty="0" err="1"/>
              <a:t>LinearSVC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Logistic Regression consistently outperforms other models and Multinomial Naïve Bayes is a close second</a:t>
            </a:r>
          </a:p>
          <a:p>
            <a:r>
              <a:rPr lang="en-US" dirty="0"/>
              <a:t>Texture was classified with about 74 % accuracy </a:t>
            </a:r>
          </a:p>
          <a:p>
            <a:r>
              <a:rPr lang="en-US" dirty="0"/>
              <a:t>Density was classified with about 58 % accuracy </a:t>
            </a:r>
          </a:p>
          <a:p>
            <a:r>
              <a:rPr lang="en-US" dirty="0"/>
              <a:t>Porosity was classified with </a:t>
            </a:r>
            <a:r>
              <a:rPr lang="en-US"/>
              <a:t>about 45 </a:t>
            </a:r>
            <a:r>
              <a:rPr lang="en-US" dirty="0"/>
              <a:t>% accuracy </a:t>
            </a:r>
          </a:p>
          <a:p>
            <a:r>
              <a:rPr lang="en-US" dirty="0"/>
              <a:t>Curl Pattern was classified with about 32 % accuracy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DC0-7A99-1D4B-8BB8-F1A1DEC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8E3E-DAF7-E34C-9C7C-721A604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for each characteristic that was attempting to be predicted performed better than random guessing</a:t>
            </a:r>
          </a:p>
          <a:p>
            <a:r>
              <a:rPr lang="en-US" dirty="0"/>
              <a:t>The product predictor text needs to be cleaned up more and non-relevant signatures discarded as well as all common acronyms</a:t>
            </a:r>
          </a:p>
          <a:p>
            <a:r>
              <a:rPr lang="en-US" dirty="0" err="1"/>
              <a:t>Upsampling</a:t>
            </a:r>
            <a:r>
              <a:rPr lang="en-US" dirty="0"/>
              <a:t> needs to be applied to even out class imbalances</a:t>
            </a:r>
          </a:p>
          <a:p>
            <a:r>
              <a:rPr lang="en-US" dirty="0"/>
              <a:t>Different scoring metrics can be examined as well for different insights into the data</a:t>
            </a:r>
          </a:p>
        </p:txBody>
      </p:sp>
    </p:spTree>
    <p:extLst>
      <p:ext uri="{BB962C8B-B14F-4D97-AF65-F5344CB8AC3E}">
        <p14:creationId xmlns:p14="http://schemas.microsoft.com/office/powerpoint/2010/main" val="4027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A3E-23F9-A448-BCD8-58DE914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Curly Hair?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39B-1978-6C40-B6CB-A50AF68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71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global hair industry is worth 90 Billion dollars in 2019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Consumers want to know which products are right for their hair</a:t>
            </a:r>
          </a:p>
          <a:p>
            <a:r>
              <a:rPr lang="en-US" sz="2000" dirty="0"/>
              <a:t>Product Creators want to know how to market their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06B4-C408-E94D-97B0-2D2A9473B5BC}"/>
              </a:ext>
            </a:extLst>
          </p:cNvPr>
          <p:cNvSpPr txBox="1"/>
          <p:nvPr/>
        </p:nvSpPr>
        <p:spPr>
          <a:xfrm>
            <a:off x="677334" y="6373872"/>
            <a:ext cx="791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hlinkClick r:id="rId2"/>
              </a:rPr>
              <a:t>https://www.statista.com/statistics/254608/global-hair-care-market-size/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A0488-01C6-5648-BD86-C8FAFAF08720}"/>
              </a:ext>
            </a:extLst>
          </p:cNvPr>
          <p:cNvSpPr/>
          <p:nvPr/>
        </p:nvSpPr>
        <p:spPr>
          <a:xfrm>
            <a:off x="5107129" y="5561287"/>
            <a:ext cx="4641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diana-cdn.naturallycurly.com</a:t>
            </a:r>
            <a:r>
              <a:rPr lang="en-US" sz="1000" dirty="0"/>
              <a:t>/Articles/91_curly-haircut-fringe-fro-bangs-650x586.jpg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76D5-014D-DC41-8949-9CC86AFC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0" y="1930400"/>
            <a:ext cx="3692472" cy="33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AC4-BC21-D44C-B683-4FE9E5F4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9DD-E080-0B43-B255-BE52E67D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curly hair characteristics and products able to predict each other?</a:t>
            </a:r>
          </a:p>
        </p:txBody>
      </p:sp>
    </p:spTree>
    <p:extLst>
      <p:ext uri="{BB962C8B-B14F-4D97-AF65-F5344CB8AC3E}">
        <p14:creationId xmlns:p14="http://schemas.microsoft.com/office/powerpoint/2010/main" val="36493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AE1-D9EB-6647-A826-D87EA494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NaturallyCurly.com</a:t>
            </a:r>
            <a:r>
              <a:rPr lang="en-US" dirty="0"/>
              <a:t> is the leading resource for the natural and textured hair community, giving every member a voice in a space seeing significant growth and change.</a:t>
            </a:r>
          </a:p>
          <a:p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Be the most trusted &amp; engaging community for women with textured hair.</a:t>
            </a:r>
          </a:p>
          <a:p>
            <a:r>
              <a:rPr lang="en-US" dirty="0"/>
              <a:t>September 1998 </a:t>
            </a:r>
          </a:p>
          <a:p>
            <a:r>
              <a:rPr lang="en-US" dirty="0"/>
              <a:t>The forum-turned-curly hair community offers helpful expert content, qualified user-generated product and stylist reviews, and direct digital access to popular products and emerging brands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3782-0E0D-5645-8AC6-B09CCFA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9765"/>
            <a:ext cx="5973618" cy="1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55F-E078-BE4B-97E9-38CFAAE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Curly Forum Signatures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9C7-22A2-1E4D-9D88-06775670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72" y="1488281"/>
            <a:ext cx="4378036" cy="44878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8B9B7-2ED3-1B47-B3CD-237C013EAAA2}"/>
              </a:ext>
            </a:extLst>
          </p:cNvPr>
          <p:cNvSpPr/>
          <p:nvPr/>
        </p:nvSpPr>
        <p:spPr>
          <a:xfrm>
            <a:off x="5264727" y="1488281"/>
            <a:ext cx="4009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[‘', "Molly didn't want her hair to look pretty- that was out of the question. She only wanted everyone to think she was a clever little girl and not to find fault with her. -George Eliot", "Mix of 3A and 3B\</a:t>
            </a:r>
            <a:r>
              <a:rPr lang="en-US" sz="1400" dirty="0" err="1"/>
              <a:t>nWash</a:t>
            </a:r>
            <a:r>
              <a:rPr lang="en-US" sz="1400" dirty="0"/>
              <a:t>: Recently changed to using low sulfate shampoos. I love it. My hair needs all residue removed to get any volume.\</a:t>
            </a:r>
            <a:r>
              <a:rPr lang="en-US" sz="1400" dirty="0" err="1"/>
              <a:t>nConditioner</a:t>
            </a:r>
            <a:r>
              <a:rPr lang="en-US" sz="1400" dirty="0"/>
              <a:t>: Kinky Curly Knot today\</a:t>
            </a:r>
            <a:r>
              <a:rPr lang="en-US" sz="1400" dirty="0" err="1"/>
              <a:t>nStyler</a:t>
            </a:r>
            <a:r>
              <a:rPr lang="en-US" sz="1400" dirty="0"/>
              <a:t>: AG Recoil (I have eliminated everything but </a:t>
            </a:r>
            <a:r>
              <a:rPr lang="en-US" sz="1400" dirty="0" err="1"/>
              <a:t>AGRecoil</a:t>
            </a:r>
            <a:r>
              <a:rPr lang="en-US" sz="1400" dirty="0"/>
              <a:t>. My hair has tons of volume and bounce.)\</a:t>
            </a:r>
            <a:r>
              <a:rPr lang="en-US" sz="1400" dirty="0" err="1"/>
              <a:t>nIn</a:t>
            </a:r>
            <a:r>
              <a:rPr lang="en-US" sz="1400" dirty="0"/>
              <a:t> high humidity: a dime/</a:t>
            </a:r>
            <a:r>
              <a:rPr lang="en-US" sz="1400" dirty="0" err="1"/>
              <a:t>nickle</a:t>
            </a:r>
            <a:r>
              <a:rPr lang="en-US" sz="1400" dirty="0"/>
              <a:t> size of gel lightly scrunched on the canopy. FINALLY I found a way that doesn't kill my hair volume.", 'password: wavy', '3b-3c, normal porosity\</a:t>
            </a:r>
            <a:r>
              <a:rPr lang="en-US" sz="1400" dirty="0" err="1"/>
              <a:t>nShampoo</a:t>
            </a:r>
            <a:r>
              <a:rPr lang="en-US" sz="1400" dirty="0"/>
              <a:t>: </a:t>
            </a:r>
            <a:r>
              <a:rPr lang="en-US" sz="1400" dirty="0" err="1"/>
              <a:t>DevaCurl</a:t>
            </a:r>
            <a:r>
              <a:rPr lang="en-US" sz="1400" dirty="0"/>
              <a:t> </a:t>
            </a:r>
            <a:r>
              <a:rPr lang="en-US" sz="1400" dirty="0" err="1"/>
              <a:t>Nopoo</a:t>
            </a:r>
            <a:r>
              <a:rPr lang="en-US" sz="1400" dirty="0"/>
              <a:t> \</a:t>
            </a:r>
            <a:r>
              <a:rPr lang="en-US" sz="1400" dirty="0" err="1"/>
              <a:t>nCondition</a:t>
            </a:r>
            <a:r>
              <a:rPr lang="en-US" sz="1400" dirty="0"/>
              <a:t>/Detangle: Giovanni Smooth As Silk \</a:t>
            </a:r>
            <a:r>
              <a:rPr lang="en-US" sz="1400" dirty="0" err="1"/>
              <a:t>nLeave</a:t>
            </a:r>
            <a:r>
              <a:rPr lang="en-US" sz="1400" dirty="0"/>
              <a:t>-in: the Giovanni or Mixed Chicks\</a:t>
            </a:r>
            <a:r>
              <a:rPr lang="en-US" sz="1400" dirty="0" err="1"/>
              <a:t>nOnly</a:t>
            </a:r>
            <a:r>
              <a:rPr lang="en-US" sz="1400" dirty="0"/>
              <a:t> When Needed: Jojoba Oil, ACV wash\n\</a:t>
            </a:r>
            <a:r>
              <a:rPr lang="en-US" sz="1400" dirty="0" err="1"/>
              <a:t>n"If</a:t>
            </a:r>
            <a:r>
              <a:rPr lang="en-US" sz="1400" dirty="0"/>
              <a:t> you want your life to change, you have to change some things in your life.":tongue3:\n']</a:t>
            </a:r>
          </a:p>
        </p:txBody>
      </p:sp>
    </p:spTree>
    <p:extLst>
      <p:ext uri="{BB962C8B-B14F-4D97-AF65-F5344CB8AC3E}">
        <p14:creationId xmlns:p14="http://schemas.microsoft.com/office/powerpoint/2010/main" val="27245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A7-C889-AA46-B17D-CFD3BD56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3D48-BA8F-4341-964E-E974A99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0" y="1468583"/>
            <a:ext cx="4499071" cy="447579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Curl Pattern</a:t>
            </a:r>
          </a:p>
          <a:p>
            <a:pPr lvl="1"/>
            <a:r>
              <a:rPr lang="en-US" sz="1800" dirty="0"/>
              <a:t>2a, 2b, 2c</a:t>
            </a:r>
          </a:p>
          <a:p>
            <a:pPr lvl="1"/>
            <a:r>
              <a:rPr lang="en-US" sz="1800" dirty="0"/>
              <a:t>3a, 3b, 3c</a:t>
            </a:r>
          </a:p>
          <a:p>
            <a:pPr lvl="1"/>
            <a:r>
              <a:rPr lang="en-US" sz="1800" dirty="0"/>
              <a:t>4a, 4b, 4c</a:t>
            </a:r>
          </a:p>
          <a:p>
            <a:r>
              <a:rPr lang="en-US" sz="2000" dirty="0"/>
              <a:t>Density</a:t>
            </a:r>
          </a:p>
          <a:p>
            <a:pPr lvl="1"/>
            <a:r>
              <a:rPr lang="en-US" sz="1800" dirty="0"/>
              <a:t>How much scalp is visible </a:t>
            </a:r>
          </a:p>
          <a:p>
            <a:pPr lvl="1"/>
            <a:r>
              <a:rPr lang="en-US" sz="1800" dirty="0"/>
              <a:t>thin, medium, thick</a:t>
            </a:r>
          </a:p>
          <a:p>
            <a:r>
              <a:rPr lang="en-US" sz="2000" dirty="0"/>
              <a:t>Porosity</a:t>
            </a:r>
          </a:p>
          <a:p>
            <a:pPr lvl="1"/>
            <a:r>
              <a:rPr lang="en-US" sz="1800" dirty="0"/>
              <a:t>How much water your hair holds</a:t>
            </a:r>
          </a:p>
          <a:p>
            <a:pPr lvl="1"/>
            <a:r>
              <a:rPr lang="en-US" sz="1800" dirty="0"/>
              <a:t>Low, normal, high</a:t>
            </a:r>
          </a:p>
          <a:p>
            <a:r>
              <a:rPr lang="en-US" sz="2000" dirty="0"/>
              <a:t>Texture</a:t>
            </a:r>
          </a:p>
          <a:p>
            <a:pPr lvl="1"/>
            <a:r>
              <a:rPr lang="en-US" sz="1800" dirty="0"/>
              <a:t>How rough is the hair</a:t>
            </a:r>
          </a:p>
          <a:p>
            <a:pPr lvl="1"/>
            <a:r>
              <a:rPr lang="en-US" sz="1800" dirty="0"/>
              <a:t>Fine, medium, coarse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F888-52B7-3E4D-AD7E-13261A3E7BAA}"/>
              </a:ext>
            </a:extLst>
          </p:cNvPr>
          <p:cNvSpPr/>
          <p:nvPr/>
        </p:nvSpPr>
        <p:spPr>
          <a:xfrm>
            <a:off x="5445889" y="5749636"/>
            <a:ext cx="3395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img.buzzfeed.com</a:t>
            </a:r>
            <a:r>
              <a:rPr lang="en-US" sz="800" dirty="0"/>
              <a:t>/</a:t>
            </a:r>
            <a:r>
              <a:rPr lang="en-US" sz="800" dirty="0" err="1"/>
              <a:t>buzzfeed</a:t>
            </a:r>
            <a:r>
              <a:rPr lang="en-US" sz="800" dirty="0"/>
              <a:t>-static/static/2016-11/15/16/asset/buzzfeed-prod-fastlane01/sub-buzz-1964-1479245827-3.jpg?downsize=800:*&amp;output-format=</a:t>
            </a:r>
            <a:r>
              <a:rPr lang="en-US" sz="800" dirty="0" err="1"/>
              <a:t>auto&amp;output-quality</a:t>
            </a:r>
            <a:r>
              <a:rPr lang="en-US" sz="800" dirty="0"/>
              <a:t>=auto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1708-A73E-E945-8C31-D12039CC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89" y="380426"/>
            <a:ext cx="3184443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D5D-AF47-9841-9F1E-F6E461E7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D137-6790-C240-BE16-DB17146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930400"/>
            <a:ext cx="4036984" cy="3916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DavaCurl</a:t>
            </a:r>
            <a:endParaRPr lang="en-US" dirty="0"/>
          </a:p>
          <a:p>
            <a:r>
              <a:rPr lang="en-US" dirty="0" err="1"/>
              <a:t>Jessicurl</a:t>
            </a:r>
            <a:endParaRPr lang="en-US" dirty="0"/>
          </a:p>
          <a:p>
            <a:r>
              <a:rPr lang="en-US" dirty="0"/>
              <a:t>Suave</a:t>
            </a:r>
          </a:p>
          <a:p>
            <a:r>
              <a:rPr lang="en-US" dirty="0"/>
              <a:t>ASIAM</a:t>
            </a:r>
          </a:p>
          <a:p>
            <a:r>
              <a:rPr lang="en-US" dirty="0"/>
              <a:t>Cantu</a:t>
            </a:r>
          </a:p>
          <a:p>
            <a:r>
              <a:rPr lang="en-US" dirty="0"/>
              <a:t>Shea</a:t>
            </a:r>
          </a:p>
          <a:p>
            <a:r>
              <a:rPr lang="en-US" dirty="0"/>
              <a:t>Kinky Curly</a:t>
            </a:r>
          </a:p>
          <a:p>
            <a:r>
              <a:rPr lang="en-US" dirty="0"/>
              <a:t>Not Your Mothers Naturals</a:t>
            </a:r>
          </a:p>
          <a:p>
            <a:r>
              <a:rPr lang="en-US" dirty="0"/>
              <a:t>Herbal Essence</a:t>
            </a:r>
          </a:p>
          <a:p>
            <a:r>
              <a:rPr lang="en-US" dirty="0"/>
              <a:t>Garnier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8625-4989-D642-88CB-3608701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1748762"/>
            <a:ext cx="40640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1A2CC-6D46-5741-A1A1-38F570D48751}"/>
              </a:ext>
            </a:extLst>
          </p:cNvPr>
          <p:cNvSpPr/>
          <p:nvPr/>
        </p:nvSpPr>
        <p:spPr>
          <a:xfrm>
            <a:off x="503381" y="6248400"/>
            <a:ext cx="4036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www.pinterest.com%252Fbebabob73%252F%26psig%3DAOvVaw2Kms6lty88Qh0P872xlCkv%26ust%3D1567655446536827&amp;psig=AOvVaw2Kms6lty88Qh0P872xlCkv&amp;ust=1567655446536827</a:t>
            </a:r>
          </a:p>
        </p:txBody>
      </p:sp>
    </p:spTree>
    <p:extLst>
      <p:ext uri="{BB962C8B-B14F-4D97-AF65-F5344CB8AC3E}">
        <p14:creationId xmlns:p14="http://schemas.microsoft.com/office/powerpoint/2010/main" val="22903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9D1-F230-554A-B263-8508C2C8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B21-F743-E748-AAF0-56F2AFC3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is </a:t>
            </a:r>
            <a:r>
              <a:rPr lang="en-US" i="1" dirty="0"/>
              <a:t>very</a:t>
            </a:r>
            <a:r>
              <a:rPr lang="en-US" dirty="0"/>
              <a:t> messy</a:t>
            </a:r>
          </a:p>
          <a:p>
            <a:pPr lvl="1"/>
            <a:r>
              <a:rPr lang="en-US" dirty="0"/>
              <a:t>No uniform format</a:t>
            </a:r>
          </a:p>
          <a:p>
            <a:pPr lvl="1"/>
            <a:r>
              <a:rPr lang="en-US" dirty="0"/>
              <a:t>Not all curly hair relevant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Different phrases to mean the same thing</a:t>
            </a:r>
          </a:p>
          <a:p>
            <a:pPr lvl="1"/>
            <a:r>
              <a:rPr lang="en-US" dirty="0"/>
              <a:t>Inconsistent punctuation, spelling, and capitalization</a:t>
            </a:r>
          </a:p>
          <a:p>
            <a:r>
              <a:rPr lang="en-US" dirty="0"/>
              <a:t>Uneven class distributions</a:t>
            </a:r>
          </a:p>
          <a:p>
            <a:r>
              <a:rPr lang="en-US" dirty="0"/>
              <a:t>No obvious product dictionary</a:t>
            </a:r>
          </a:p>
          <a:p>
            <a:r>
              <a:rPr lang="en-US" dirty="0"/>
              <a:t>Order of words matters so a simple Bag of Words is insufficient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D51-FFD0-AE45-AA96-20BC96D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E48-52C1-0D41-A85A-D1EE7070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usage of regular expressions to clean the data up</a:t>
            </a:r>
          </a:p>
          <a:p>
            <a:r>
              <a:rPr lang="en-US" dirty="0"/>
              <a:t>Label and remove the four characteristics from each signature if present</a:t>
            </a:r>
          </a:p>
          <a:p>
            <a:r>
              <a:rPr lang="en-US" dirty="0"/>
              <a:t>Inspect various </a:t>
            </a:r>
            <a:r>
              <a:rPr lang="en-US" dirty="0" err="1"/>
              <a:t>Ngrams</a:t>
            </a:r>
            <a:r>
              <a:rPr lang="en-US" dirty="0"/>
              <a:t> for possible products</a:t>
            </a:r>
          </a:p>
          <a:p>
            <a:r>
              <a:rPr lang="en-US" dirty="0"/>
              <a:t>Perform TF-IDF on the products and use that as the feature and try to predict each characteristic category in return</a:t>
            </a:r>
          </a:p>
        </p:txBody>
      </p:sp>
    </p:spTree>
    <p:extLst>
      <p:ext uri="{BB962C8B-B14F-4D97-AF65-F5344CB8AC3E}">
        <p14:creationId xmlns:p14="http://schemas.microsoft.com/office/powerpoint/2010/main" val="140843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{40D99C3E-81E6-2842-80DD-BD4AFDC5D444}tf10001060</Template>
  <TotalTime>183</TotalTime>
  <Words>657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Naturally Curly</vt:lpstr>
      <vt:lpstr>Who Cares About Curly Hair?</vt:lpstr>
      <vt:lpstr>Driving Question</vt:lpstr>
      <vt:lpstr>PowerPoint Presentation</vt:lpstr>
      <vt:lpstr>Naturally Curly Forum Signatures</vt:lpstr>
      <vt:lpstr>Curl Characteristics</vt:lpstr>
      <vt:lpstr>Products</vt:lpstr>
      <vt:lpstr>Challenges</vt:lpstr>
      <vt:lpstr>Approach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Hayes</dc:creator>
  <cp:lastModifiedBy>Kate Hayes</cp:lastModifiedBy>
  <cp:revision>15</cp:revision>
  <dcterms:created xsi:type="dcterms:W3CDTF">2019-09-04T02:26:37Z</dcterms:created>
  <dcterms:modified xsi:type="dcterms:W3CDTF">2019-09-04T05:30:37Z</dcterms:modified>
</cp:coreProperties>
</file>