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8"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77B4320-74AA-47F9-A8EC-122F45410AC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21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D50D82-37EC-4DDB-B01C-E79D0618B17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381321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82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62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2813278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478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82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574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93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98469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50D82-37EC-4DDB-B01C-E79D0618B178}"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B4320-74AA-47F9-A8EC-122F45410AC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00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D50D82-37EC-4DDB-B01C-E79D0618B17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19440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D50D82-37EC-4DDB-B01C-E79D0618B178}"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B4320-74AA-47F9-A8EC-122F45410AC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677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D50D82-37EC-4DDB-B01C-E79D0618B178}"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B4320-74AA-47F9-A8EC-122F45410AC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12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50D82-37EC-4DDB-B01C-E79D0618B178}"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130321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D50D82-37EC-4DDB-B01C-E79D0618B17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4320-74AA-47F9-A8EC-122F45410AC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72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D50D82-37EC-4DDB-B01C-E79D0618B178}"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B4320-74AA-47F9-A8EC-122F45410AC3}" type="slidenum">
              <a:rPr lang="en-US" smtClean="0"/>
              <a:t>‹#›</a:t>
            </a:fld>
            <a:endParaRPr lang="en-US"/>
          </a:p>
        </p:txBody>
      </p:sp>
    </p:spTree>
    <p:extLst>
      <p:ext uri="{BB962C8B-B14F-4D97-AF65-F5344CB8AC3E}">
        <p14:creationId xmlns:p14="http://schemas.microsoft.com/office/powerpoint/2010/main" val="349706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D50D82-37EC-4DDB-B01C-E79D0618B178}" type="datetimeFigureOut">
              <a:rPr lang="en-US" smtClean="0"/>
              <a:t>1/15/2022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B4320-74AA-47F9-A8EC-122F45410AC3}" type="slidenum">
              <a:rPr lang="en-US" smtClean="0"/>
              <a:t>‹#›</a:t>
            </a:fld>
            <a:endParaRPr lang="en-US"/>
          </a:p>
        </p:txBody>
      </p:sp>
    </p:spTree>
    <p:extLst>
      <p:ext uri="{BB962C8B-B14F-4D97-AF65-F5344CB8AC3E}">
        <p14:creationId xmlns:p14="http://schemas.microsoft.com/office/powerpoint/2010/main" val="2947686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ictionary.cambridge.org/dictionary/english/ceo"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uccessfulrelease.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myslumberyard.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renripenbur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مقابلات العمل</a:t>
            </a:r>
            <a:endParaRPr lang="en-US" dirty="0"/>
          </a:p>
        </p:txBody>
      </p:sp>
      <p:sp>
        <p:nvSpPr>
          <p:cNvPr id="5" name="Content Placeholder 4"/>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18347"/>
            <a:ext cx="10515600" cy="3758616"/>
          </a:xfrm>
          <a:prstGeom prst="rect">
            <a:avLst/>
          </a:prstGeom>
        </p:spPr>
      </p:pic>
    </p:spTree>
    <p:extLst>
      <p:ext uri="{BB962C8B-B14F-4D97-AF65-F5344CB8AC3E}">
        <p14:creationId xmlns:p14="http://schemas.microsoft.com/office/powerpoint/2010/main" val="250246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كيف استعد للمقابلة</a:t>
            </a:r>
            <a:endParaRPr lang="en-US" dirty="0"/>
          </a:p>
        </p:txBody>
      </p:sp>
      <p:sp>
        <p:nvSpPr>
          <p:cNvPr id="3" name="Content Placeholder 2"/>
          <p:cNvSpPr>
            <a:spLocks noGrp="1"/>
          </p:cNvSpPr>
          <p:nvPr>
            <p:ph idx="1"/>
          </p:nvPr>
        </p:nvSpPr>
        <p:spPr/>
        <p:txBody>
          <a:bodyPr/>
          <a:lstStyle/>
          <a:p>
            <a:pPr algn="r" rtl="1"/>
            <a:r>
              <a:rPr lang="ar-JO" dirty="0" smtClean="0"/>
              <a:t>1-الاتصال الهاتفي:معرفة اليوم/الوقت/المكان/اسم الشخص الذي سيقابلني</a:t>
            </a:r>
          </a:p>
          <a:p>
            <a:pPr algn="r" rtl="1"/>
            <a:r>
              <a:rPr lang="ar-JO" dirty="0" smtClean="0"/>
              <a:t>2-عمل بحث عن الشركة</a:t>
            </a:r>
          </a:p>
          <a:p>
            <a:pPr algn="r" rtl="1"/>
            <a:r>
              <a:rPr lang="ar-JO" dirty="0" smtClean="0"/>
              <a:t>3-التحضير للاسئلة التي يتم سؤالها في مقابلة العمل</a:t>
            </a:r>
          </a:p>
          <a:p>
            <a:pPr algn="r" rtl="1"/>
            <a:r>
              <a:rPr lang="ar-JO" dirty="0" smtClean="0"/>
              <a:t>4-تحضير اللباس المناسب للمقابلة</a:t>
            </a:r>
            <a:endParaRPr lang="en-US" dirty="0"/>
          </a:p>
        </p:txBody>
      </p:sp>
    </p:spTree>
    <p:extLst>
      <p:ext uri="{BB962C8B-B14F-4D97-AF65-F5344CB8AC3E}">
        <p14:creationId xmlns:p14="http://schemas.microsoft.com/office/powerpoint/2010/main" val="3007039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الاسئلة الشائعة في مقابلة العمل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558" y="2502568"/>
            <a:ext cx="7772400" cy="3272590"/>
          </a:xfrm>
        </p:spPr>
      </p:pic>
    </p:spTree>
    <p:extLst>
      <p:ext uri="{BB962C8B-B14F-4D97-AF65-F5344CB8AC3E}">
        <p14:creationId xmlns:p14="http://schemas.microsoft.com/office/powerpoint/2010/main" val="23965660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اهم اسئلة في مقابلة العمل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358" y="2382253"/>
            <a:ext cx="8951495" cy="3910263"/>
          </a:xfrm>
        </p:spPr>
      </p:pic>
    </p:spTree>
    <p:extLst>
      <p:ext uri="{BB962C8B-B14F-4D97-AF65-F5344CB8AC3E}">
        <p14:creationId xmlns:p14="http://schemas.microsoft.com/office/powerpoint/2010/main" val="76728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b="1" dirty="0"/>
              <a:t>حدثنا عن نفسك</a:t>
            </a:r>
            <a:endParaRPr lang="ar-JO" dirty="0"/>
          </a:p>
        </p:txBody>
      </p:sp>
      <p:sp>
        <p:nvSpPr>
          <p:cNvPr id="3" name="Content Placeholder 2"/>
          <p:cNvSpPr>
            <a:spLocks noGrp="1"/>
          </p:cNvSpPr>
          <p:nvPr>
            <p:ph idx="1"/>
          </p:nvPr>
        </p:nvSpPr>
        <p:spPr/>
        <p:txBody>
          <a:bodyPr/>
          <a:lstStyle/>
          <a:p>
            <a:pPr algn="r" rtl="1"/>
            <a:r>
              <a:rPr lang="ar-JO" dirty="0"/>
              <a:t>هو السؤال الكلاسيكي الذي تبدأ به تقريبًا كل المقابلات الشخصية. ركز على مسيرتك المهنية والأكاديمية، إلا إذا طُلِب منك غير ذلك، وحاول أن تكون مختصرًا قدر الإمكان. في حدود دقيقة أو دقيقتين، تحدث عن أهم ما أنجزته خلال دراستك أو عملك، مع نبذة مختصرة عن أبرز مهاراتك وإمكانياتك التي تتناسب مع مهام الوظيفة التي تتقدم لها.</a:t>
            </a:r>
          </a:p>
        </p:txBody>
      </p:sp>
    </p:spTree>
    <p:extLst>
      <p:ext uri="{BB962C8B-B14F-4D97-AF65-F5344CB8AC3E}">
        <p14:creationId xmlns:p14="http://schemas.microsoft.com/office/powerpoint/2010/main" val="1967962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1"/>
            <a:r>
              <a:rPr lang="ar-JO" b="1" dirty="0"/>
              <a:t>لماذا تريد العمل في هذه الوظيفة؟ أو لماذا يجب علينا اختيارك أنت بالذات لهذه الوظيفة؟</a:t>
            </a:r>
            <a:endParaRPr lang="ar-JO" dirty="0"/>
          </a:p>
        </p:txBody>
      </p:sp>
      <p:sp>
        <p:nvSpPr>
          <p:cNvPr id="3" name="Content Placeholder 2"/>
          <p:cNvSpPr>
            <a:spLocks noGrp="1"/>
          </p:cNvSpPr>
          <p:nvPr>
            <p:ph idx="1"/>
          </p:nvPr>
        </p:nvSpPr>
        <p:spPr/>
        <p:txBody>
          <a:bodyPr/>
          <a:lstStyle/>
          <a:p>
            <a:pPr algn="r" rtl="1"/>
            <a:r>
              <a:rPr lang="ar-JO" dirty="0"/>
              <a:t>من أهم الأسئلة التي قد تكون إجابتها بشكل جيد مفتاحًا لحصولك على الوظيفة، والأمر يتطلب أن تكون قد تقصيت عن الشركة جيدًا وربطت بين أبرز نقاط قوتك والمهام التي تتطلبها الوظيفة المرتقبة. احرص على منحهم إجابة تبرز حماسك وثقتك في القدرة على اتخاذ القرارات المناسبة لأداء مهام الوظيفة على أكمل وجه والإسهام في تطوير أداء الشركة بشكل عام.</a:t>
            </a:r>
          </a:p>
        </p:txBody>
      </p:sp>
    </p:spTree>
    <p:extLst>
      <p:ext uri="{BB962C8B-B14F-4D97-AF65-F5344CB8AC3E}">
        <p14:creationId xmlns:p14="http://schemas.microsoft.com/office/powerpoint/2010/main" val="3378335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b="1" dirty="0"/>
              <a:t>لماذا تركت عملك السابق؟ أو لماذا تريد تركه؟</a:t>
            </a:r>
            <a:endParaRPr lang="ar-JO" dirty="0"/>
          </a:p>
        </p:txBody>
      </p:sp>
      <p:sp>
        <p:nvSpPr>
          <p:cNvPr id="3" name="Content Placeholder 2"/>
          <p:cNvSpPr>
            <a:spLocks noGrp="1"/>
          </p:cNvSpPr>
          <p:nvPr>
            <p:ph idx="1"/>
          </p:nvPr>
        </p:nvSpPr>
        <p:spPr/>
        <p:txBody>
          <a:bodyPr/>
          <a:lstStyle/>
          <a:p>
            <a:pPr algn="r" rtl="1"/>
            <a:r>
              <a:rPr lang="ar-JO" dirty="0"/>
              <a:t>في جميع الأحوال، تجنب الحديث بشكل سلبي عن عملك السابق أو الحالي، فحتى لو كانت تجربتك في غاية السوء، عليك أن تجد طريقة لتذكر بها بعض مميزات تلك الوظيفة وتؤكد خلالها فضل شركتك السابقة في تطوير مهاراتك وتكوين شخصيتك، بعد ذلك يمكنك أن توضّح كيف يمكن للوظيفة المرتقبة أن تمنحك فرصة لتطوير مهارة معينة أو الإبداع في مجال محدد، لا يمكن أن تنالها في وظيفتك السابقة أو الحالية.</a:t>
            </a:r>
          </a:p>
        </p:txBody>
      </p:sp>
    </p:spTree>
    <p:extLst>
      <p:ext uri="{BB962C8B-B14F-4D97-AF65-F5344CB8AC3E}">
        <p14:creationId xmlns:p14="http://schemas.microsoft.com/office/powerpoint/2010/main" val="1559485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b="1" dirty="0" smtClean="0"/>
              <a:t> </a:t>
            </a:r>
            <a:r>
              <a:rPr lang="ar-JO" b="1" dirty="0"/>
              <a:t>ما هى أقوى نقاط قوتك؟</a:t>
            </a:r>
          </a:p>
        </p:txBody>
      </p:sp>
      <p:sp>
        <p:nvSpPr>
          <p:cNvPr id="3" name="Content Placeholder 2"/>
          <p:cNvSpPr>
            <a:spLocks noGrp="1"/>
          </p:cNvSpPr>
          <p:nvPr>
            <p:ph idx="1"/>
          </p:nvPr>
        </p:nvSpPr>
        <p:spPr/>
        <p:txBody>
          <a:bodyPr/>
          <a:lstStyle/>
          <a:p>
            <a:pPr algn="r" rtl="1"/>
            <a:r>
              <a:rPr lang="ar-JO" dirty="0"/>
              <a:t>هذا سؤال سهل آخر يتم طرحه باستمرار أثناء المقابلات.عليك أن تتحدث عن مميزاتك التى ستساعدك على ضمان الوظيفة التى تتقدم إليها.عليك ألا تتشتت و حافظ على الحديث عن نقاط قوتك التى تتعلق بشكل أو بآخر بمتطلبات الوظيفة.يُفضل ألا تتحدث عن مدى قوتك كفنان عندما تتقدم لوظيفة بمجال المبيعات أو التسويق.مع ذلك، لا ينبغى أن يكون المرء شديد التبجح عند التحدث عن نقاط قوته/قوتها.إن كنت ستتحدث عن نقطة قوة بعينها، فمن الأفضل أن تمتلك بعض الأمثلة لتدعم كلماتك.</a:t>
            </a:r>
          </a:p>
        </p:txBody>
      </p:sp>
    </p:spTree>
    <p:extLst>
      <p:ext uri="{BB962C8B-B14F-4D97-AF65-F5344CB8AC3E}">
        <p14:creationId xmlns:p14="http://schemas.microsoft.com/office/powerpoint/2010/main" val="1963021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b="1" dirty="0"/>
              <a:t>ما نقاط ضعفك؟</a:t>
            </a:r>
            <a:endParaRPr lang="ar-JO" dirty="0"/>
          </a:p>
        </p:txBody>
      </p:sp>
      <p:sp>
        <p:nvSpPr>
          <p:cNvPr id="3" name="Content Placeholder 2"/>
          <p:cNvSpPr>
            <a:spLocks noGrp="1"/>
          </p:cNvSpPr>
          <p:nvPr>
            <p:ph idx="1"/>
          </p:nvPr>
        </p:nvSpPr>
        <p:spPr/>
        <p:txBody>
          <a:bodyPr/>
          <a:lstStyle/>
          <a:p>
            <a:pPr algn="r" rtl="1"/>
            <a:r>
              <a:rPr lang="ar-JO" dirty="0"/>
              <a:t>غالبًا ما يأتي هذا الاستفسار في أعقاب سؤال عن أبرز نقاط قوتك التي من المفترض أن تكون قد ذكرت خلالها أهم ما يميزك من مهارات وإمكانيات وصفات. كُن حريصًا واختر نقطة ضعف لا تربطها علاقة مباشرة بالوظيفة التي تسعى للحصول عليها، يمكنك أن تذكر مثلًا نقطة ضعف كنت تعاني منها ونجحت في القضاء عليها عبر اكتساب مهارة جديدة، كما يمكن أن تكون نقطة ضعف مفيدة للعمل بشكل ما، مثل اهتمامك الزائد بإنهاء مهام عملك حتى لو لم تحصل على أي وقت للراحة أو اهتمامك بالتفاصيل الدقيقة. ومهما كان اختيارك فعليك أن توضح أنك تعي تمامًا نقطة ضعفك وتعمل على التخلص منها، إن لم تكن قد قمت بذلك فعلًا.</a:t>
            </a:r>
          </a:p>
        </p:txBody>
      </p:sp>
    </p:spTree>
    <p:extLst>
      <p:ext uri="{BB962C8B-B14F-4D97-AF65-F5344CB8AC3E}">
        <p14:creationId xmlns:p14="http://schemas.microsoft.com/office/powerpoint/2010/main" val="1943066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dirty="0"/>
              <a:t>أين ترى نفسك بعد خمس سنوات؟ </a:t>
            </a:r>
          </a:p>
        </p:txBody>
      </p:sp>
      <p:sp>
        <p:nvSpPr>
          <p:cNvPr id="3" name="Content Placeholder 2"/>
          <p:cNvSpPr>
            <a:spLocks noGrp="1"/>
          </p:cNvSpPr>
          <p:nvPr>
            <p:ph idx="1"/>
          </p:nvPr>
        </p:nvSpPr>
        <p:spPr/>
        <p:txBody>
          <a:bodyPr>
            <a:normAutofit fontScale="92500" lnSpcReduction="20000"/>
          </a:bodyPr>
          <a:lstStyle/>
          <a:p>
            <a:pPr algn="r" rtl="1"/>
            <a:r>
              <a:rPr lang="ar-JO" dirty="0"/>
              <a:t>أو " أين ترى نفسك بعد خمس سنين من الآن؟" هو واحد من أشهر الاسئلة الشائعة فى مقابلات العمل.لا يهتم سائل السؤال بمعرفة أين ستكون حرفياً لكنه يرغب فى قياس ثقتك بنفسك و مدى طموحك و تركيزك و قدرتك على الارتقاء،كل هذا فى سؤال واحد.إجابة على غرار " أن أكون متزوجاً و عندى طفلين" قد تكلفك الوظيفة لأنها ببساطة لا تعبر عن غرض السؤال.من جهة آخرى، فإن اجابة مثل " أرى نفسى فى منصب </a:t>
            </a:r>
            <a:r>
              <a:rPr lang="ar-JO" dirty="0">
                <a:hlinkClick r:id="rId2"/>
              </a:rPr>
              <a:t>المدير التنفيذى للشركة</a:t>
            </a:r>
            <a:r>
              <a:rPr lang="ar-JO" dirty="0"/>
              <a:t>" يمكنها أن تتسبب فى نفس الضرر لكن بطريقة آخرى لأن هذا قد يضعك فى صورة المتقدم المبالغ فى الثقة لدرجة الجنون.سيقومون باستبعادك على الفور ، و السبب واضح.</a:t>
            </a:r>
          </a:p>
          <a:p>
            <a:pPr algn="r" rtl="1"/>
            <a:r>
              <a:rPr lang="ar-JO" dirty="0"/>
              <a:t>بدلاُ من هذا، أخبرهم أنك ترى نفسك ترتقى فى الشركة، ترى نفسك و مهاراتك قد تطورت نتيجة كفاءتك فى العمل و إنجازك للمهام الملقاة على عاتقك.أعلمهم أنك ترى نفسك قادراً على تحمل المزيد من المسئوليات و التعامل مع المهام الأكبر بصورة أكثر كفاءة.بإمكانك أيضاً أن تضيف أنك ترى نفسك و قد امتلكت المزيد من المؤهلات و المعرفة الإضافية عن مجال عملك</a:t>
            </a:r>
            <a:r>
              <a:rPr lang="ar-JO" dirty="0" smtClean="0"/>
              <a:t>.</a:t>
            </a:r>
            <a:r>
              <a:rPr lang="ar-JO" dirty="0"/>
              <a:t/>
            </a:r>
            <a:br>
              <a:rPr lang="ar-JO" dirty="0"/>
            </a:br>
            <a:endParaRPr lang="en-US" dirty="0"/>
          </a:p>
        </p:txBody>
      </p:sp>
    </p:spTree>
    <p:extLst>
      <p:ext uri="{BB962C8B-B14F-4D97-AF65-F5344CB8AC3E}">
        <p14:creationId xmlns:p14="http://schemas.microsoft.com/office/powerpoint/2010/main" val="7645172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ما توقعاتك المادية</a:t>
            </a:r>
            <a:r>
              <a:rPr lang="ar-JO" b="1" dirty="0" smtClean="0"/>
              <a:t>؟</a:t>
            </a:r>
            <a:endParaRPr lang="en-US" dirty="0"/>
          </a:p>
        </p:txBody>
      </p:sp>
      <p:sp>
        <p:nvSpPr>
          <p:cNvPr id="3" name="Content Placeholder 2"/>
          <p:cNvSpPr>
            <a:spLocks noGrp="1"/>
          </p:cNvSpPr>
          <p:nvPr>
            <p:ph idx="1"/>
          </p:nvPr>
        </p:nvSpPr>
        <p:spPr/>
        <p:txBody>
          <a:bodyPr/>
          <a:lstStyle/>
          <a:p>
            <a:pPr algn="r" rtl="1"/>
            <a:r>
              <a:rPr lang="ar-JO" dirty="0"/>
              <a:t>الأمر يتوقف على خبراتك وإمكانياتك، وأنت وحدك الذي تعلم قيمة ما يمكنك تقديمه ومدى احتياجاتك المادية. ولتجنب الابتعاد كثيرًا عن نطاق الرواتب المتاحة في الشركة أو سوق العمل، فإن إجراء بحث سريع عن الرواتب التي يحصل عليها العاملون في وظائف مماثلة أو سؤالك لذوي الخبرة في هذا المجال سيمنحك فرصة طلب رقم مقبول، علمًا أنه بإمكانك أيضًا أن تلقي الكرة في ملعبهم عبر سؤالك عن نطاق الراتب الذي يقدمونه لهذه الوظيفة، مع الإشارة إلى أنه عندما تتلقى عرضًا رسميًا من الجهة المشغلة، فإنه يمكنك وقتئذ أن تبدأ المفاوضات بشأن التوقعات المادية.</a:t>
            </a:r>
          </a:p>
        </p:txBody>
      </p:sp>
    </p:spTree>
    <p:extLst>
      <p:ext uri="{BB962C8B-B14F-4D97-AF65-F5344CB8AC3E}">
        <p14:creationId xmlns:p14="http://schemas.microsoft.com/office/powerpoint/2010/main" val="2953581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ماذا نعني بمقابلات العمل</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7594" y="2557463"/>
            <a:ext cx="4976812" cy="3317875"/>
          </a:xfrm>
        </p:spPr>
      </p:pic>
    </p:spTree>
    <p:extLst>
      <p:ext uri="{BB962C8B-B14F-4D97-AF65-F5344CB8AC3E}">
        <p14:creationId xmlns:p14="http://schemas.microsoft.com/office/powerpoint/2010/main" val="209760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الاسئلة السلوكية في مقابلة العمل</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84621" y="2490537"/>
            <a:ext cx="5354053" cy="3404937"/>
          </a:xfrm>
        </p:spPr>
      </p:pic>
    </p:spTree>
    <p:extLst>
      <p:ext uri="{BB962C8B-B14F-4D97-AF65-F5344CB8AC3E}">
        <p14:creationId xmlns:p14="http://schemas.microsoft.com/office/powerpoint/2010/main" val="2920417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JO" b="1" dirty="0" smtClean="0"/>
              <a:t> </a:t>
            </a:r>
            <a:r>
              <a:rPr lang="ar-JO" b="1" dirty="0"/>
              <a:t>صِفّ الموقف الذي كان عليك فيه حل مشكلة بين الأصدقاء أو </a:t>
            </a:r>
            <a:r>
              <a:rPr lang="ar-JO" b="1" dirty="0" smtClean="0"/>
              <a:t>الزملاء</a:t>
            </a:r>
            <a:endParaRPr lang="en-US" dirty="0"/>
          </a:p>
        </p:txBody>
      </p:sp>
      <p:sp>
        <p:nvSpPr>
          <p:cNvPr id="3" name="Content Placeholder 2"/>
          <p:cNvSpPr>
            <a:spLocks noGrp="1"/>
          </p:cNvSpPr>
          <p:nvPr>
            <p:ph idx="1"/>
          </p:nvPr>
        </p:nvSpPr>
        <p:spPr/>
        <p:txBody>
          <a:bodyPr/>
          <a:lstStyle/>
          <a:p>
            <a:pPr algn="r" rtl="1"/>
            <a:r>
              <a:rPr lang="ar-JO" dirty="0" smtClean="0"/>
              <a:t>اعطاء مثال لمكلة قمت بمواجهتها في بيئة عمل سابقة او اثناء الدراسة</a:t>
            </a:r>
            <a:endParaRPr lang="en-US" dirty="0"/>
          </a:p>
        </p:txBody>
      </p:sp>
    </p:spTree>
    <p:extLst>
      <p:ext uri="{BB962C8B-B14F-4D97-AF65-F5344CB8AC3E}">
        <p14:creationId xmlns:p14="http://schemas.microsoft.com/office/powerpoint/2010/main" val="3537432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JO" b="1" dirty="0" smtClean="0"/>
              <a:t>كيف </a:t>
            </a:r>
            <a:r>
              <a:rPr lang="ar-JO" b="1" dirty="0"/>
              <a:t>يمكنك التعامل مع عميل غاضب عندما تكون خاطئ</a:t>
            </a:r>
            <a:r>
              <a:rPr lang="ar-JO" b="1" dirty="0" smtClean="0"/>
              <a:t>؟</a:t>
            </a:r>
            <a:endParaRPr lang="en-US" dirty="0"/>
          </a:p>
        </p:txBody>
      </p:sp>
      <p:sp>
        <p:nvSpPr>
          <p:cNvPr id="3" name="Content Placeholder 2"/>
          <p:cNvSpPr>
            <a:spLocks noGrp="1"/>
          </p:cNvSpPr>
          <p:nvPr>
            <p:ph idx="1"/>
          </p:nvPr>
        </p:nvSpPr>
        <p:spPr/>
        <p:txBody>
          <a:bodyPr/>
          <a:lstStyle/>
          <a:p>
            <a:pPr algn="r" rtl="1"/>
            <a:r>
              <a:rPr lang="ar-JO" dirty="0" smtClean="0"/>
              <a:t>أن </a:t>
            </a:r>
            <a:r>
              <a:rPr lang="ar-JO" dirty="0"/>
              <a:t>يشرح مقدم الطلب كيف سيتحمل تعليقات الزبون ، مهما كان خطأ ، دون أن يكون وقحًا. إنه اختبار للصبر والذكاء ، لذلك يريد الشخص الذي يجري المقابلة أيضًا معرفة كيف تخطط لمعالجة مشكلة العميل.</a:t>
            </a:r>
          </a:p>
          <a:p>
            <a:r>
              <a:rPr lang="ar-JO" dirty="0"/>
              <a:t/>
            </a:r>
            <a:br>
              <a:rPr lang="ar-JO" dirty="0"/>
            </a:br>
            <a:endParaRPr lang="en-US" dirty="0"/>
          </a:p>
        </p:txBody>
      </p:sp>
    </p:spTree>
    <p:extLst>
      <p:ext uri="{BB962C8B-B14F-4D97-AF65-F5344CB8AC3E}">
        <p14:creationId xmlns:p14="http://schemas.microsoft.com/office/powerpoint/2010/main" val="2583111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smtClean="0"/>
              <a:t>كيف </a:t>
            </a:r>
            <a:r>
              <a:rPr lang="ar-JO" b="1" dirty="0"/>
              <a:t>تتعامل مع الخلافات مع زملائك في العمل</a:t>
            </a:r>
            <a:r>
              <a:rPr lang="ar-JO" b="1" dirty="0" smtClean="0"/>
              <a:t>؟</a:t>
            </a:r>
            <a:endParaRPr lang="en-US" dirty="0"/>
          </a:p>
        </p:txBody>
      </p:sp>
      <p:sp>
        <p:nvSpPr>
          <p:cNvPr id="3" name="Content Placeholder 2"/>
          <p:cNvSpPr>
            <a:spLocks noGrp="1"/>
          </p:cNvSpPr>
          <p:nvPr>
            <p:ph idx="1"/>
          </p:nvPr>
        </p:nvSpPr>
        <p:spPr/>
        <p:txBody>
          <a:bodyPr/>
          <a:lstStyle/>
          <a:p>
            <a:pPr algn="r" rtl="1"/>
            <a:r>
              <a:rPr lang="ar-JO" dirty="0"/>
              <a:t>الأمر كله يتعلق بقدرتنا على إدارة الصراع. أياً كان ما يقوله خبراء الموارد البشرية بشأن ملائمة ثقافية ، فمن المستحيل التخلص من كل حجة في المكتب. قد يتحول بعض زملائك في الفريق إلى غير حاسم ، أو كسالى ، أو غريب ، أو غير محترف</a:t>
            </a:r>
            <a:r>
              <a:rPr lang="ar-JO" dirty="0" smtClean="0"/>
              <a:t>.</a:t>
            </a:r>
            <a:endParaRPr lang="ar-JO" dirty="0"/>
          </a:p>
        </p:txBody>
      </p:sp>
    </p:spTree>
    <p:extLst>
      <p:ext uri="{BB962C8B-B14F-4D97-AF65-F5344CB8AC3E}">
        <p14:creationId xmlns:p14="http://schemas.microsoft.com/office/powerpoint/2010/main" val="669810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ar-JO" dirty="0"/>
              <a:t>هل أنت قادرٌ على العمل ضمن فريق؟</a:t>
            </a:r>
          </a:p>
        </p:txBody>
      </p:sp>
      <p:sp>
        <p:nvSpPr>
          <p:cNvPr id="3" name="Content Placeholder 2"/>
          <p:cNvSpPr>
            <a:spLocks noGrp="1"/>
          </p:cNvSpPr>
          <p:nvPr>
            <p:ph idx="1"/>
          </p:nvPr>
        </p:nvSpPr>
        <p:spPr/>
        <p:txBody>
          <a:bodyPr/>
          <a:lstStyle/>
          <a:p>
            <a:pPr algn="r" rtl="1"/>
            <a:r>
              <a:rPr lang="ar-JO" dirty="0"/>
              <a:t>: تتطلَّب العديد من الوظائف في المؤسَّسات والشركات العمل بشكلٍ جماعي، لذلك يجب الإشارة إلى قُدرتك على العمل مع الفريق مع ذكر مثالٍ توضيحي لحدثٍ قمت به في الماضي، ويُنصح بتسليط الضوء على قدرتك على العمل بمفردك إذا لزم الأمر.</a:t>
            </a:r>
            <a:endParaRPr lang="en-US" dirty="0"/>
          </a:p>
        </p:txBody>
      </p:sp>
    </p:spTree>
    <p:extLst>
      <p:ext uri="{BB962C8B-B14F-4D97-AF65-F5344CB8AC3E}">
        <p14:creationId xmlns:p14="http://schemas.microsoft.com/office/powerpoint/2010/main" val="241568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اثناء مقابلة العمل</a:t>
            </a:r>
            <a:endParaRPr lang="en-US" dirty="0"/>
          </a:p>
        </p:txBody>
      </p:sp>
      <p:sp>
        <p:nvSpPr>
          <p:cNvPr id="3" name="Content Placeholder 2"/>
          <p:cNvSpPr>
            <a:spLocks noGrp="1"/>
          </p:cNvSpPr>
          <p:nvPr>
            <p:ph idx="1"/>
          </p:nvPr>
        </p:nvSpPr>
        <p:spPr/>
        <p:txBody>
          <a:bodyPr/>
          <a:lstStyle/>
          <a:p>
            <a:pPr algn="r" rtl="1"/>
            <a:r>
              <a:rPr lang="ar-JO" dirty="0" smtClean="0"/>
              <a:t>1-الالتزام بالوقت:الحضور قبل 10-15 دقيقة من موعد المقابلة</a:t>
            </a:r>
          </a:p>
          <a:p>
            <a:pPr algn="r" rtl="1"/>
            <a:r>
              <a:rPr lang="ar-JO" dirty="0" smtClean="0"/>
              <a:t>2-الثقة بالنفس</a:t>
            </a:r>
          </a:p>
          <a:p>
            <a:pPr algn="r" rtl="1"/>
            <a:r>
              <a:rPr lang="ar-JO" dirty="0" smtClean="0"/>
              <a:t>3-الاهتمام بالمظهر العام و النظافة</a:t>
            </a:r>
          </a:p>
          <a:p>
            <a:pPr algn="r" rtl="1"/>
            <a:r>
              <a:rPr lang="ar-JO" dirty="0" smtClean="0"/>
              <a:t>4-مراعاة لغة الجسد</a:t>
            </a:r>
          </a:p>
          <a:p>
            <a:pPr algn="r" rtl="1"/>
            <a:r>
              <a:rPr lang="ar-JO" dirty="0" smtClean="0"/>
              <a:t>5-اغلاق الهاتف او وضعه صامت</a:t>
            </a:r>
          </a:p>
          <a:p>
            <a:pPr algn="r" rtl="1"/>
            <a:r>
              <a:rPr lang="ar-JO" dirty="0" smtClean="0"/>
              <a:t>6-السؤال عن معلومات التواصل</a:t>
            </a:r>
            <a:endParaRPr lang="en-US" dirty="0"/>
          </a:p>
        </p:txBody>
      </p:sp>
    </p:spTree>
    <p:extLst>
      <p:ext uri="{BB962C8B-B14F-4D97-AF65-F5344CB8AC3E}">
        <p14:creationId xmlns:p14="http://schemas.microsoft.com/office/powerpoint/2010/main" val="828966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لغة الجسد في مقابلة العمل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7062" y="2557463"/>
            <a:ext cx="3317875" cy="3317875"/>
          </a:xfrm>
        </p:spPr>
      </p:pic>
    </p:spTree>
    <p:extLst>
      <p:ext uri="{BB962C8B-B14F-4D97-AF65-F5344CB8AC3E}">
        <p14:creationId xmlns:p14="http://schemas.microsoft.com/office/powerpoint/2010/main" val="139867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b="1" dirty="0"/>
              <a:t>1. صافح الشخص الذي سيجري معك مقابلة العمل بشكل </a:t>
            </a:r>
            <a:r>
              <a:rPr lang="ar-SA" b="1" dirty="0" smtClean="0"/>
              <a:t>واثق</a:t>
            </a:r>
            <a:endParaRPr lang="en-US" dirty="0"/>
          </a:p>
        </p:txBody>
      </p:sp>
      <p:sp>
        <p:nvSpPr>
          <p:cNvPr id="3" name="Content Placeholder 2"/>
          <p:cNvSpPr>
            <a:spLocks noGrp="1"/>
          </p:cNvSpPr>
          <p:nvPr>
            <p:ph idx="1"/>
          </p:nvPr>
        </p:nvSpPr>
        <p:spPr/>
        <p:txBody>
          <a:bodyPr/>
          <a:lstStyle/>
          <a:p>
            <a:pPr marL="0" indent="0">
              <a:buNone/>
            </a:pPr>
            <a:r>
              <a:rPr lang="ar-SA" dirty="0"/>
              <a:t/>
            </a:r>
            <a:br>
              <a:rPr lang="ar-SA"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49" y="2538605"/>
            <a:ext cx="6667500" cy="3752850"/>
          </a:xfrm>
          <a:prstGeom prst="rect">
            <a:avLst/>
          </a:prstGeom>
        </p:spPr>
      </p:pic>
    </p:spTree>
    <p:extLst>
      <p:ext uri="{BB962C8B-B14F-4D97-AF65-F5344CB8AC3E}">
        <p14:creationId xmlns:p14="http://schemas.microsoft.com/office/powerpoint/2010/main" val="3729302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t>2. لا تنسَ </a:t>
            </a:r>
            <a:r>
              <a:rPr lang="ar-SA" b="1" dirty="0" smtClean="0"/>
              <a:t>الابتسامة</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2607" y="2557463"/>
            <a:ext cx="4986786" cy="3317875"/>
          </a:xfrm>
        </p:spPr>
      </p:pic>
    </p:spTree>
    <p:extLst>
      <p:ext uri="{BB962C8B-B14F-4D97-AF65-F5344CB8AC3E}">
        <p14:creationId xmlns:p14="http://schemas.microsoft.com/office/powerpoint/2010/main" val="1779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t>3. ركّز على التواصل </a:t>
            </a:r>
            <a:r>
              <a:rPr lang="ar-SA" b="1" dirty="0" smtClean="0"/>
              <a:t>البصري</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625" y="2787650"/>
            <a:ext cx="6000750" cy="2857500"/>
          </a:xfrm>
        </p:spPr>
      </p:pic>
    </p:spTree>
    <p:extLst>
      <p:ext uri="{BB962C8B-B14F-4D97-AF65-F5344CB8AC3E}">
        <p14:creationId xmlns:p14="http://schemas.microsoft.com/office/powerpoint/2010/main" val="296939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مقابلات العمل</a:t>
            </a:r>
            <a:endParaRPr lang="en-US" dirty="0"/>
          </a:p>
        </p:txBody>
      </p:sp>
      <p:sp>
        <p:nvSpPr>
          <p:cNvPr id="3" name="Content Placeholder 2"/>
          <p:cNvSpPr>
            <a:spLocks noGrp="1"/>
          </p:cNvSpPr>
          <p:nvPr>
            <p:ph idx="1"/>
          </p:nvPr>
        </p:nvSpPr>
        <p:spPr/>
        <p:txBody>
          <a:bodyPr>
            <a:normAutofit/>
          </a:bodyPr>
          <a:lstStyle/>
          <a:p>
            <a:pPr algn="r" rtl="1"/>
            <a:r>
              <a:rPr lang="ar-JO" dirty="0"/>
              <a:t>المقابلة الشخصية أو مقابلة العمل هي لقاءات تجمع ما بين المتقدّم المتأهل للوظيفة وصاحب العمل في المرحلة الثانية أو الثالثة من عملية التوظيف؛ إذ تهدف المقابلة بشكلها الأساسي إلى حسم القرار بشأن مدى كفاءة وصلاحية المتقدم للوظيفة الجديدة ومناسبة مهاراته وخبراته لطبيعة مهام العمل. يقوم صاحب العمل خلال المقابلة الوظيفية بطرح عدة أسئلة على المتقدم مثل الحديث عن نفسه، واختبار معرفته ومهاراته ذات الصلة بالوظيفة والشركة وبخبرته المهنية</a:t>
            </a:r>
            <a:r>
              <a:rPr lang="ar-JO" dirty="0" smtClean="0"/>
              <a:t>.</a:t>
            </a:r>
            <a:endParaRPr lang="en-US" dirty="0"/>
          </a:p>
        </p:txBody>
      </p:sp>
    </p:spTree>
    <p:extLst>
      <p:ext uri="{BB962C8B-B14F-4D97-AF65-F5344CB8AC3E}">
        <p14:creationId xmlns:p14="http://schemas.microsoft.com/office/powerpoint/2010/main" val="3127506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t>4. استخدم حركات اليدين خلال </a:t>
            </a:r>
            <a:r>
              <a:rPr lang="ar-SA" b="1" dirty="0" smtClean="0"/>
              <a:t>التحدث</a:t>
            </a:r>
            <a:endParaRPr lang="en-US" dirty="0"/>
          </a:p>
        </p:txBody>
      </p:sp>
      <p:sp>
        <p:nvSpPr>
          <p:cNvPr id="3" name="Content Placeholder 2"/>
          <p:cNvSpPr>
            <a:spLocks noGrp="1"/>
          </p:cNvSpPr>
          <p:nvPr>
            <p:ph idx="1"/>
          </p:nvPr>
        </p:nvSpPr>
        <p:spPr/>
        <p:txBody>
          <a:bodyPr>
            <a:normAutofit/>
          </a:bodyPr>
          <a:lstStyle/>
          <a:p>
            <a:pPr algn="r" rtl="1"/>
            <a:r>
              <a:rPr lang="ar-SA" dirty="0"/>
              <a:t>أحد أكثر الأسئلة التي تتكرر هي "ما الذي يجب عليّ فعله بيداي؟". وأفضل ما يمكنك فعله هو وضعها على الطاولة أمامك. وفي حال لم يكن هناك طاولة، عليك وضع يداك على يد الكرسي الذي تجلس عليه، أو ضعها على رجليك. وخلال التحدث، من الجيد استخدام يداك وتحريكها عند شرح شيء ما لتتوافق مع الشرح أو الحديث الذي تقوله، ولكن دون مبالغة كي لا تشتت انتباه الشخص الذي يجلس أمامك. ومن الأمور التي عليك الانتباه لها هي عدم تحريك يديك أبداً أو اللعب في الأغراض الموجودة أمامك، فقد يُظهر ذلك عدم ثقتك بنفسك، أو أنك غير مهتم بمقابلة العمل</a:t>
            </a:r>
            <a:r>
              <a:rPr lang="ar-SA" dirty="0" smtClean="0"/>
              <a:t>.</a:t>
            </a:r>
            <a:r>
              <a:rPr lang="ar-SA" dirty="0"/>
              <a:t/>
            </a:r>
            <a:br>
              <a:rPr lang="ar-SA" dirty="0"/>
            </a:br>
            <a:endParaRPr lang="en-US" dirty="0"/>
          </a:p>
        </p:txBody>
      </p:sp>
    </p:spTree>
    <p:extLst>
      <p:ext uri="{BB962C8B-B14F-4D97-AF65-F5344CB8AC3E}">
        <p14:creationId xmlns:p14="http://schemas.microsoft.com/office/powerpoint/2010/main" val="3151966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1" dirty="0"/>
              <a:t>6. لا تُبالغ في حركات جسدك أو </a:t>
            </a:r>
            <a:r>
              <a:rPr lang="ar-SA" b="1" dirty="0" smtClean="0"/>
              <a:t>التعابير</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469" y="2557463"/>
            <a:ext cx="5893062" cy="3317875"/>
          </a:xfrm>
        </p:spPr>
      </p:pic>
    </p:spTree>
    <p:extLst>
      <p:ext uri="{BB962C8B-B14F-4D97-AF65-F5344CB8AC3E}">
        <p14:creationId xmlns:p14="http://schemas.microsoft.com/office/powerpoint/2010/main" val="40136918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1"/>
            <a:r>
              <a:rPr lang="ar-JO" dirty="0" smtClean="0"/>
              <a:t>7-</a:t>
            </a:r>
            <a:r>
              <a:rPr lang="ar-JO" b="1" dirty="0"/>
              <a:t>وضعية الجسد </a:t>
            </a:r>
            <a:r>
              <a:rPr lang="ar-JO" b="1" dirty="0" smtClean="0"/>
              <a:t>السليمة</a:t>
            </a:r>
            <a:endParaRPr lang="en-US" dirty="0"/>
          </a:p>
        </p:txBody>
      </p:sp>
      <p:sp>
        <p:nvSpPr>
          <p:cNvPr id="3" name="Content Placeholder 2"/>
          <p:cNvSpPr>
            <a:spLocks noGrp="1"/>
          </p:cNvSpPr>
          <p:nvPr>
            <p:ph idx="1"/>
          </p:nvPr>
        </p:nvSpPr>
        <p:spPr/>
        <p:txBody>
          <a:bodyPr/>
          <a:lstStyle/>
          <a:p>
            <a:pPr algn="r" rtl="1"/>
            <a:r>
              <a:rPr lang="ar-JO" dirty="0"/>
              <a:t>تأكد من استقامة ظهرك ووضع يديك على حضنك  أو على أيدي الكرسي عند الجلوس، حيث أن انحناء الظهر يدل على الملل وعدم الاهتمام. ومن الهام أيضًا أن تُظهر ثقتك بنفسك، حيث يمكنك أن تنحني قليلًا إلى الأمام عند نقاشك بالنقاط المهمة. احرص على عدم التراخي في الجلوس وابقي ظهرك مستقيما  لتشعر مسؤول التوظيف بأنك واثق من نفسك.</a:t>
            </a:r>
          </a:p>
          <a:p>
            <a:pPr marL="0" indent="0">
              <a:buNone/>
            </a:pPr>
            <a:endParaRPr lang="en-US" dirty="0"/>
          </a:p>
        </p:txBody>
      </p:sp>
    </p:spTree>
    <p:extLst>
      <p:ext uri="{BB962C8B-B14F-4D97-AF65-F5344CB8AC3E}">
        <p14:creationId xmlns:p14="http://schemas.microsoft.com/office/powerpoint/2010/main" val="2044632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dirty="0" smtClean="0"/>
              <a:t>8-</a:t>
            </a:r>
            <a:r>
              <a:rPr lang="ar-JO" b="1" dirty="0" smtClean="0"/>
              <a:t>7.عدم </a:t>
            </a:r>
            <a:r>
              <a:rPr lang="ar-JO" b="1" dirty="0"/>
              <a:t>لمس </a:t>
            </a:r>
            <a:r>
              <a:rPr lang="ar-JO" b="1" dirty="0" smtClean="0"/>
              <a:t>الوجه</a:t>
            </a:r>
            <a:endParaRPr lang="en-US" dirty="0"/>
          </a:p>
        </p:txBody>
      </p:sp>
      <p:sp>
        <p:nvSpPr>
          <p:cNvPr id="4" name="Rectangle 1"/>
          <p:cNvSpPr>
            <a:spLocks noGrp="1" noChangeArrowheads="1"/>
          </p:cNvSpPr>
          <p:nvPr>
            <p:ph idx="1"/>
          </p:nvPr>
        </p:nvSpPr>
        <p:spPr bwMode="auto">
          <a:xfrm>
            <a:off x="1660358" y="2620342"/>
            <a:ext cx="862263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333333"/>
                </a:solidFill>
                <a:effectLst/>
                <a:latin typeface="droid arabic kufi"/>
              </a:rPr>
              <a:t>28% </a:t>
            </a:r>
            <a:r>
              <a:rPr kumimoji="0" lang="ar-SA" altLang="en-US" sz="3200" b="0" i="0" u="none" strike="noStrike" cap="none" normalizeH="0" baseline="0" dirty="0" smtClean="0">
                <a:ln>
                  <a:noFill/>
                </a:ln>
                <a:solidFill>
                  <a:srgbClr val="333333"/>
                </a:solidFill>
                <a:effectLst/>
                <a:latin typeface="droid arabic kufi"/>
                <a:cs typeface="Arial" panose="020B0604020202020204" pitchFamily="34" charset="0"/>
              </a:rPr>
              <a:t>من مديري التوظيف يرون أن اللعب بالشعر أو لمس الوجه في مقابلة العمل أمر غير مقبول أبدا، فبينما الأولى قد تجعلك تبدو فعلاً صبيانيا، فإن الثانية تعكس شيئا أسوأ من ذلك</a:t>
            </a:r>
            <a:r>
              <a:rPr kumimoji="0" lang="en-US" altLang="en-US" sz="3200" b="0" i="0" u="none" strike="noStrike" cap="none" normalizeH="0" baseline="0" dirty="0" smtClean="0">
                <a:ln>
                  <a:noFill/>
                </a:ln>
                <a:solidFill>
                  <a:srgbClr val="333333"/>
                </a:solidFill>
                <a:effectLst/>
                <a:latin typeface="droid arabic kufi"/>
              </a:rPr>
              <a:t>.</a:t>
            </a:r>
            <a:endParaRPr kumimoji="0" lang="en-US" altLang="en-US" sz="3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droid arabic kufi"/>
              </a:rPr>
              <a:t/>
            </a:r>
            <a:br>
              <a:rPr kumimoji="0" lang="en-US" altLang="en-US" sz="1200" b="0" i="0" u="none" strike="noStrike" cap="none" normalizeH="0" baseline="0" dirty="0" smtClean="0">
                <a:ln>
                  <a:noFill/>
                </a:ln>
                <a:solidFill>
                  <a:srgbClr val="333333"/>
                </a:solidFill>
                <a:effectLst/>
                <a:latin typeface="droid arabic kufi"/>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9228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115" y="709863"/>
            <a:ext cx="5498431" cy="5582654"/>
          </a:xfrm>
        </p:spPr>
      </p:pic>
    </p:spTree>
    <p:extLst>
      <p:ext uri="{BB962C8B-B14F-4D97-AF65-F5344CB8AC3E}">
        <p14:creationId xmlns:p14="http://schemas.microsoft.com/office/powerpoint/2010/main" val="2507811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اخطاء شائعة في مقابلة العمل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885" y="2442411"/>
            <a:ext cx="9107904" cy="4162926"/>
          </a:xfrm>
        </p:spPr>
      </p:pic>
    </p:spTree>
    <p:extLst>
      <p:ext uri="{BB962C8B-B14F-4D97-AF65-F5344CB8AC3E}">
        <p14:creationId xmlns:p14="http://schemas.microsoft.com/office/powerpoint/2010/main" val="4220961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مرحلة ما بعد المقابلة </a:t>
            </a:r>
            <a:endParaRPr lang="en-US" dirty="0"/>
          </a:p>
        </p:txBody>
      </p:sp>
      <p:sp>
        <p:nvSpPr>
          <p:cNvPr id="3" name="Content Placeholder 2"/>
          <p:cNvSpPr>
            <a:spLocks noGrp="1"/>
          </p:cNvSpPr>
          <p:nvPr>
            <p:ph idx="1"/>
          </p:nvPr>
        </p:nvSpPr>
        <p:spPr/>
        <p:txBody>
          <a:bodyPr>
            <a:normAutofit/>
          </a:bodyPr>
          <a:lstStyle/>
          <a:p>
            <a:pPr marL="0" indent="0" algn="r" rtl="1">
              <a:buNone/>
            </a:pPr>
            <a:r>
              <a:rPr lang="ar-JO" dirty="0" smtClean="0"/>
              <a:t>1-إرسال </a:t>
            </a:r>
            <a:r>
              <a:rPr lang="ar-JO" dirty="0"/>
              <a:t>رسالة تتضمن خطاب شكر خلال 24 ساعة من انتهاء وقت المقابلة، بحيث يكون مباشر ومختصر ويتضمن شكر لجنة المقابلة اختيارهم له وعلى اهتمامهم وعلى حسن التعامل، وعلى الاستعداد للعمل معهم</a:t>
            </a:r>
            <a:r>
              <a:rPr lang="ar-JO" dirty="0" smtClean="0"/>
              <a:t>.</a:t>
            </a:r>
          </a:p>
          <a:p>
            <a:pPr marL="0" indent="0" algn="r" rtl="1">
              <a:buNone/>
            </a:pPr>
            <a:r>
              <a:rPr lang="ar-JO" dirty="0" smtClean="0"/>
              <a:t>2-المتابعة</a:t>
            </a:r>
            <a:r>
              <a:rPr lang="ar-JO" dirty="0"/>
              <a:t/>
            </a:r>
            <a:br>
              <a:rPr lang="ar-JO" dirty="0"/>
            </a:br>
            <a:r>
              <a:rPr lang="ar-JO" dirty="0"/>
              <a:t/>
            </a:r>
            <a:br>
              <a:rPr lang="ar-JO" dirty="0"/>
            </a:br>
            <a:endParaRPr lang="ar-JO" b="1" dirty="0"/>
          </a:p>
          <a:p>
            <a:r>
              <a:rPr lang="ar-JO" dirty="0"/>
              <a:t/>
            </a:r>
            <a:br>
              <a:rPr lang="ar-JO" dirty="0"/>
            </a:br>
            <a:endParaRPr lang="en-US" dirty="0"/>
          </a:p>
        </p:txBody>
      </p:sp>
    </p:spTree>
    <p:extLst>
      <p:ext uri="{BB962C8B-B14F-4D97-AF65-F5344CB8AC3E}">
        <p14:creationId xmlns:p14="http://schemas.microsoft.com/office/powerpoint/2010/main" val="2468720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مقابلات العمل الافتراضية (اونلاين)</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083" y="2557463"/>
            <a:ext cx="4423833" cy="3317875"/>
          </a:xfrm>
        </p:spPr>
      </p:pic>
    </p:spTree>
    <p:extLst>
      <p:ext uri="{BB962C8B-B14F-4D97-AF65-F5344CB8AC3E}">
        <p14:creationId xmlns:p14="http://schemas.microsoft.com/office/powerpoint/2010/main" val="149033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1- القواعد القياسية لا تزال </a:t>
            </a:r>
            <a:r>
              <a:rPr lang="ar-JO" b="1" dirty="0" smtClean="0"/>
              <a:t>سارية</a:t>
            </a:r>
            <a:endParaRPr lang="en-US" dirty="0"/>
          </a:p>
        </p:txBody>
      </p:sp>
      <p:sp>
        <p:nvSpPr>
          <p:cNvPr id="3" name="Content Placeholder 2"/>
          <p:cNvSpPr>
            <a:spLocks noGrp="1"/>
          </p:cNvSpPr>
          <p:nvPr>
            <p:ph idx="1"/>
          </p:nvPr>
        </p:nvSpPr>
        <p:spPr/>
        <p:txBody>
          <a:bodyPr/>
          <a:lstStyle/>
          <a:p>
            <a:pPr algn="r" rtl="1"/>
            <a:r>
              <a:rPr lang="ar-JO" dirty="0"/>
              <a:t>لا يعني أن التواصل سيكون عبر الفيديو أنه يمكنك إهمال بعض التفاصيل، مثل: ارتداء ملابس غير رسمية، يقول (آدم ساندرز) مدير شركة (</a:t>
            </a:r>
            <a:r>
              <a:rPr lang="en-US" dirty="0">
                <a:hlinkClick r:id="rId2"/>
              </a:rPr>
              <a:t>Successful Release</a:t>
            </a:r>
            <a:r>
              <a:rPr lang="en-US" dirty="0"/>
              <a:t>) </a:t>
            </a:r>
            <a:r>
              <a:rPr lang="ar-JO" dirty="0"/>
              <a:t>للتوظيف: “يجب أن ترتدي حتى حذاء العمل الخاص بك، قد يبدو من الغريب أن ترتدي حذاءك أثناء مكالمة فيديو، ولكن هذه الخطوة لها تأثير نفسي مهم عليك”.</a:t>
            </a:r>
          </a:p>
          <a:p>
            <a:pPr algn="r" rtl="1"/>
            <a:r>
              <a:rPr lang="ar-JO" dirty="0"/>
              <a:t>وتأكد أيضًا من ارتداء ملابس بألوان مناسبة، لأن الخطوط، والأنماط المعقّدة في الملابس يمكن أن تبدو سيئة في الفيديو.</a:t>
            </a:r>
          </a:p>
          <a:p>
            <a:r>
              <a:rPr lang="ar-JO" dirty="0"/>
              <a:t/>
            </a:r>
            <a:br>
              <a:rPr lang="ar-JO" dirty="0"/>
            </a:br>
            <a:endParaRPr lang="en-US" dirty="0"/>
          </a:p>
        </p:txBody>
      </p:sp>
    </p:spTree>
    <p:extLst>
      <p:ext uri="{BB962C8B-B14F-4D97-AF65-F5344CB8AC3E}">
        <p14:creationId xmlns:p14="http://schemas.microsoft.com/office/powerpoint/2010/main" val="11150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2- تخلص من عوامل </a:t>
            </a:r>
            <a:r>
              <a:rPr lang="ar-JO" b="1" dirty="0" smtClean="0"/>
              <a:t>التشتيت</a:t>
            </a:r>
            <a:endParaRPr lang="en-US" dirty="0"/>
          </a:p>
        </p:txBody>
      </p:sp>
      <p:sp>
        <p:nvSpPr>
          <p:cNvPr id="3" name="Content Placeholder 2"/>
          <p:cNvSpPr>
            <a:spLocks noGrp="1"/>
          </p:cNvSpPr>
          <p:nvPr>
            <p:ph idx="1"/>
          </p:nvPr>
        </p:nvSpPr>
        <p:spPr/>
        <p:txBody>
          <a:bodyPr/>
          <a:lstStyle/>
          <a:p>
            <a:pPr algn="r" rtl="1"/>
            <a:r>
              <a:rPr lang="ar-JO" dirty="0"/>
              <a:t>احرص على إجراء المقابلة في غرفة المكتب أو أي غرفة مغلقة في المنزل، كما يجب عليك التخلص من أي أصوات قد تشتت انتباهك مثل صوت التلفاز، أو حتى صوت هاتفك، إلا إذا كنت تستخدمه في المحادثة</a:t>
            </a:r>
            <a:endParaRPr lang="en-US" dirty="0"/>
          </a:p>
        </p:txBody>
      </p:sp>
    </p:spTree>
    <p:extLst>
      <p:ext uri="{BB962C8B-B14F-4D97-AF65-F5344CB8AC3E}">
        <p14:creationId xmlns:p14="http://schemas.microsoft.com/office/powerpoint/2010/main" val="231345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اهمية مقابلات العمل</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5526" y="2442411"/>
            <a:ext cx="7724274" cy="3734552"/>
          </a:xfrm>
        </p:spPr>
      </p:pic>
    </p:spTree>
    <p:extLst>
      <p:ext uri="{BB962C8B-B14F-4D97-AF65-F5344CB8AC3E}">
        <p14:creationId xmlns:p14="http://schemas.microsoft.com/office/powerpoint/2010/main" val="3419089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3- احرص على إبعاد الأطفال والحيوانات </a:t>
            </a:r>
            <a:r>
              <a:rPr lang="ar-JO" b="1" dirty="0" smtClean="0"/>
              <a:t>الأليفة</a:t>
            </a:r>
            <a:endParaRPr lang="en-US" dirty="0"/>
          </a:p>
        </p:txBody>
      </p:sp>
      <p:sp>
        <p:nvSpPr>
          <p:cNvPr id="3" name="Content Placeholder 2"/>
          <p:cNvSpPr>
            <a:spLocks noGrp="1"/>
          </p:cNvSpPr>
          <p:nvPr>
            <p:ph idx="1"/>
          </p:nvPr>
        </p:nvSpPr>
        <p:spPr/>
        <p:txBody>
          <a:bodyPr/>
          <a:lstStyle/>
          <a:p>
            <a:pPr algn="r" rtl="1"/>
            <a:r>
              <a:rPr lang="ar-JO" dirty="0"/>
              <a:t>يقول (ماثيو روس) مدير العمليات في موقع (</a:t>
            </a:r>
            <a:r>
              <a:rPr lang="en-US" dirty="0">
                <a:hlinkClick r:id="rId2"/>
              </a:rPr>
              <a:t>Slumber Yard</a:t>
            </a:r>
            <a:r>
              <a:rPr lang="en-US" dirty="0"/>
              <a:t>): “</a:t>
            </a:r>
            <a:r>
              <a:rPr lang="ar-JO" dirty="0"/>
              <a:t>لا أستطيع إكمال المقابلة عندما أسمع صوت نباح كلب في الخلفية، فهذه النقطة تخبرني أن المرشح لا يأخذ المقابلة على محمل الجد، فمن المؤكد أن المرشح لن يأخذ معه حيوانه الأليف إلى مقابلة في المكتب، لذلك اتبع النهج نفسه في المقابلات عبر الإنترنت”.</a:t>
            </a:r>
          </a:p>
          <a:p>
            <a:pPr algn="r" rtl="1"/>
            <a:r>
              <a:rPr lang="ar-JO" dirty="0"/>
              <a:t>وكذلك الحال مع أطفالك؛ يجب أن توضح لهم أنك لا تريد أي إزعاج خلال وقت المقابلة، كما يمكنك السماح لهم بمشاهدة التلفاز في غرفة بعيدة، أو ممارسة الألعاب من أجل إبقائهم مشغولين.</a:t>
            </a:r>
          </a:p>
          <a:p>
            <a:r>
              <a:rPr lang="ar-JO" dirty="0"/>
              <a:t/>
            </a:r>
            <a:br>
              <a:rPr lang="ar-JO" dirty="0"/>
            </a:br>
            <a:endParaRPr lang="en-US" dirty="0"/>
          </a:p>
        </p:txBody>
      </p:sp>
    </p:spTree>
    <p:extLst>
      <p:ext uri="{BB962C8B-B14F-4D97-AF65-F5344CB8AC3E}">
        <p14:creationId xmlns:p14="http://schemas.microsoft.com/office/powerpoint/2010/main" val="3813127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4- اضبط الإضاءة الخاصة بك قبل بدء </a:t>
            </a:r>
            <a:r>
              <a:rPr lang="ar-JO" b="1" dirty="0" smtClean="0"/>
              <a:t>المقابلة</a:t>
            </a:r>
            <a:endParaRPr lang="en-US" dirty="0"/>
          </a:p>
        </p:txBody>
      </p:sp>
      <p:sp>
        <p:nvSpPr>
          <p:cNvPr id="3" name="Content Placeholder 2"/>
          <p:cNvSpPr>
            <a:spLocks noGrp="1"/>
          </p:cNvSpPr>
          <p:nvPr>
            <p:ph idx="1"/>
          </p:nvPr>
        </p:nvSpPr>
        <p:spPr/>
        <p:txBody>
          <a:bodyPr/>
          <a:lstStyle/>
          <a:p>
            <a:pPr algn="r" rtl="1"/>
            <a:r>
              <a:rPr lang="ar-JO" dirty="0"/>
              <a:t>ابحث عن مكان ذي إضاءة جيدة بشكل عام، ولكن ليس فيه الكثير من الضوء الذي يصدر وهجًا على الوجه.</a:t>
            </a:r>
          </a:p>
          <a:p>
            <a:pPr algn="r" rtl="1"/>
            <a:r>
              <a:rPr lang="ar-JO" dirty="0"/>
              <a:t>ضع مصباحين إن أمكن أمامك، أحدهما عن يمينك، والآخر عن يسارك، ولا شك أن مصابيح الطاولة ستعمل بشكل جيد.</a:t>
            </a:r>
          </a:p>
          <a:p>
            <a:pPr algn="r" rtl="1"/>
            <a:r>
              <a:rPr lang="ar-JO" dirty="0"/>
              <a:t>استخدم الضوء الطبيعي حيثما أمكن.</a:t>
            </a:r>
          </a:p>
          <a:p>
            <a:pPr algn="r" rtl="1"/>
            <a:r>
              <a:rPr lang="ar-JO" dirty="0"/>
              <a:t>تخلص من أي إضاءة خلفية مباشرة (مثل نافذة مفتوحة خلفك)، وتجنّب سطوع الضوء مباشرة فوق رأسك</a:t>
            </a:r>
          </a:p>
        </p:txBody>
      </p:sp>
    </p:spTree>
    <p:extLst>
      <p:ext uri="{BB962C8B-B14F-4D97-AF65-F5344CB8AC3E}">
        <p14:creationId xmlns:p14="http://schemas.microsoft.com/office/powerpoint/2010/main" val="21683618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5- أعطِ الأولوية لجودة الكاميرا، وليس </a:t>
            </a:r>
            <a:r>
              <a:rPr lang="ar-JO" b="1" dirty="0" smtClean="0"/>
              <a:t>للشاشة</a:t>
            </a:r>
            <a:endParaRPr lang="en-US" dirty="0"/>
          </a:p>
        </p:txBody>
      </p:sp>
      <p:sp>
        <p:nvSpPr>
          <p:cNvPr id="3" name="Content Placeholder 2"/>
          <p:cNvSpPr>
            <a:spLocks noGrp="1"/>
          </p:cNvSpPr>
          <p:nvPr>
            <p:ph idx="1"/>
          </p:nvPr>
        </p:nvSpPr>
        <p:spPr/>
        <p:txBody>
          <a:bodyPr/>
          <a:lstStyle/>
          <a:p>
            <a:pPr algn="r" rtl="1"/>
            <a:r>
              <a:rPr lang="ar-JO" dirty="0"/>
              <a:t>من المهم أن يراك المحاور بوضوح وليس العكس، وهذا يعني إعطاء الأولوية للجهاز الذي يضم أفضل كاميرا، وليس أفضل شاشة.</a:t>
            </a:r>
            <a:endParaRPr lang="en-US" dirty="0"/>
          </a:p>
        </p:txBody>
      </p:sp>
    </p:spTree>
    <p:extLst>
      <p:ext uri="{BB962C8B-B14F-4D97-AF65-F5344CB8AC3E}">
        <p14:creationId xmlns:p14="http://schemas.microsoft.com/office/powerpoint/2010/main" val="204567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a:t>6- اختبر الأجهزة والبرامج قبل </a:t>
            </a:r>
            <a:r>
              <a:rPr lang="ar-JO" b="1" dirty="0" smtClean="0"/>
              <a:t>المقابلة</a:t>
            </a:r>
            <a:endParaRPr lang="en-US" dirty="0"/>
          </a:p>
        </p:txBody>
      </p:sp>
      <p:sp>
        <p:nvSpPr>
          <p:cNvPr id="3" name="Content Placeholder 2"/>
          <p:cNvSpPr>
            <a:spLocks noGrp="1"/>
          </p:cNvSpPr>
          <p:nvPr>
            <p:ph idx="1"/>
          </p:nvPr>
        </p:nvSpPr>
        <p:spPr/>
        <p:txBody>
          <a:bodyPr/>
          <a:lstStyle/>
          <a:p>
            <a:pPr algn="r" rtl="1"/>
            <a:r>
              <a:rPr lang="ar-JO" dirty="0"/>
              <a:t>يوم المقابلة اختبر كل شيء مرة أخرى، حيث إنه في العديد من الأجهزة يمكن أن تؤدي عملية إعادة التشغيل إلى إعادة تعيين إعدادات الكاميرا والميكروفون إلى الإعدادات الافتراضية، مما قد يسبب عدم عمل الميكروفون أثناء المقابلة، وهو ما يهدر وقت المحاور ويجعلك تشعر بالارتباك أثناء محاولة إصلاح كل شيء.</a:t>
            </a:r>
          </a:p>
          <a:p>
            <a:r>
              <a:rPr lang="ar-JO" dirty="0"/>
              <a:t/>
            </a:r>
            <a:br>
              <a:rPr lang="ar-JO" dirty="0"/>
            </a:br>
            <a:endParaRPr lang="en-US" dirty="0"/>
          </a:p>
        </p:txBody>
      </p:sp>
    </p:spTree>
    <p:extLst>
      <p:ext uri="{BB962C8B-B14F-4D97-AF65-F5344CB8AC3E}">
        <p14:creationId xmlns:p14="http://schemas.microsoft.com/office/powerpoint/2010/main" val="448322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smtClean="0"/>
              <a:t>7- </a:t>
            </a:r>
            <a:r>
              <a:rPr lang="ar-JO" b="1" dirty="0"/>
              <a:t>أبق عينيك على الكاميرا وليس على </a:t>
            </a:r>
            <a:r>
              <a:rPr lang="ar-JO" b="1" dirty="0" smtClean="0"/>
              <a:t>الشاشة</a:t>
            </a:r>
            <a:endParaRPr lang="en-US" dirty="0"/>
          </a:p>
        </p:txBody>
      </p:sp>
      <p:sp>
        <p:nvSpPr>
          <p:cNvPr id="3" name="Content Placeholder 2"/>
          <p:cNvSpPr>
            <a:spLocks noGrp="1"/>
          </p:cNvSpPr>
          <p:nvPr>
            <p:ph idx="1"/>
          </p:nvPr>
        </p:nvSpPr>
        <p:spPr/>
        <p:txBody>
          <a:bodyPr/>
          <a:lstStyle/>
          <a:p>
            <a:pPr algn="r" rtl="1"/>
            <a:r>
              <a:rPr lang="ar-JO" dirty="0"/>
              <a:t>خلال المقابلة يجب أن تنظر إلى الكاميرا قدر الإمكان، وليس إلى صورة الشخص الآخَر في الشاشة، حيث إن النظر إلى الكاميرا أقرب ما يكون إلى التواصل البصري مع المحاور، بينما سيُظهر النظر إلى الشاشة للمحاور وكأنك تحدّق في الفضاء</a:t>
            </a:r>
            <a:r>
              <a:rPr lang="ar-JO" dirty="0" smtClean="0"/>
              <a:t>.</a:t>
            </a:r>
            <a:r>
              <a:rPr lang="ar-JO" dirty="0"/>
              <a:t/>
            </a:r>
            <a:br>
              <a:rPr lang="ar-JO" dirty="0"/>
            </a:br>
            <a:endParaRPr lang="en-US" dirty="0"/>
          </a:p>
        </p:txBody>
      </p:sp>
    </p:spTree>
    <p:extLst>
      <p:ext uri="{BB962C8B-B14F-4D97-AF65-F5344CB8AC3E}">
        <p14:creationId xmlns:p14="http://schemas.microsoft.com/office/powerpoint/2010/main" val="1740137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JO" b="1" dirty="0" smtClean="0"/>
              <a:t>8- </a:t>
            </a:r>
            <a:r>
              <a:rPr lang="ar-JO" b="1" dirty="0"/>
              <a:t>احرص على استخدام سماعة الأذن أثناء </a:t>
            </a:r>
            <a:r>
              <a:rPr lang="ar-JO" b="1" dirty="0" smtClean="0"/>
              <a:t>المقابلة</a:t>
            </a:r>
            <a:endParaRPr lang="en-US" dirty="0"/>
          </a:p>
        </p:txBody>
      </p:sp>
      <p:sp>
        <p:nvSpPr>
          <p:cNvPr id="3" name="Content Placeholder 2"/>
          <p:cNvSpPr>
            <a:spLocks noGrp="1"/>
          </p:cNvSpPr>
          <p:nvPr>
            <p:ph idx="1"/>
          </p:nvPr>
        </p:nvSpPr>
        <p:spPr/>
        <p:txBody>
          <a:bodyPr/>
          <a:lstStyle/>
          <a:p>
            <a:pPr algn="r" rtl="1"/>
            <a:r>
              <a:rPr lang="ar-JO" dirty="0"/>
              <a:t>تُعتبر جودة الصوت أثناء التواصل أكثر أهمية من جودة الصورة، حيث تقول (</a:t>
            </a:r>
            <a:r>
              <a:rPr lang="ar-JO" dirty="0">
                <a:hlinkClick r:id="rId2"/>
              </a:rPr>
              <a:t>كارين ريبنبرج</a:t>
            </a:r>
            <a:r>
              <a:rPr lang="ar-JO" dirty="0"/>
              <a:t>) المنتجة التلفازية والمدربة الإعلامية: “يمكن للناس أن يتغاضوا عن جودة الفيديو السيئة أثناء التواصل عبر الإنترنت، ولكن الصوت السيئ سيعطل مكالمتك، ويمكنك التغلب على ذلك باستخدام سماعات الرأس بدلاً من مكبرات الصوت المدمجة في حاسوبك المحمول حيث عادة ما تقدم جودة صوت أقل”.</a:t>
            </a:r>
          </a:p>
          <a:p>
            <a:pPr marL="0" indent="0">
              <a:buNone/>
            </a:pPr>
            <a:endParaRPr lang="en-US" dirty="0"/>
          </a:p>
        </p:txBody>
      </p:sp>
    </p:spTree>
    <p:extLst>
      <p:ext uri="{BB962C8B-B14F-4D97-AF65-F5344CB8AC3E}">
        <p14:creationId xmlns:p14="http://schemas.microsoft.com/office/powerpoint/2010/main" val="403534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اهمية مقابلات العمل</a:t>
            </a:r>
            <a:endParaRPr lang="en-US" dirty="0"/>
          </a:p>
        </p:txBody>
      </p:sp>
      <p:sp>
        <p:nvSpPr>
          <p:cNvPr id="3" name="Content Placeholder 2"/>
          <p:cNvSpPr>
            <a:spLocks noGrp="1"/>
          </p:cNvSpPr>
          <p:nvPr>
            <p:ph idx="1"/>
          </p:nvPr>
        </p:nvSpPr>
        <p:spPr/>
        <p:txBody>
          <a:bodyPr>
            <a:normAutofit/>
          </a:bodyPr>
          <a:lstStyle/>
          <a:p>
            <a:pPr algn="r" rtl="1"/>
            <a:r>
              <a:rPr lang="ar-JO" dirty="0"/>
              <a:t>يمكننا تلخيص أهمّ فوائد المقابلة الشخصية فيما يلي</a:t>
            </a:r>
            <a:r>
              <a:rPr lang="ar-JO" dirty="0" smtClean="0"/>
              <a:t>:</a:t>
            </a:r>
          </a:p>
          <a:p>
            <a:pPr algn="r" rtl="1"/>
            <a:r>
              <a:rPr lang="ar-JO" dirty="0" smtClean="0"/>
              <a:t> </a:t>
            </a:r>
            <a:r>
              <a:rPr lang="ar-JO" dirty="0"/>
              <a:t>تعتبر المرحلة الأخيرة للحصول على الوظيفة. </a:t>
            </a:r>
            <a:endParaRPr lang="ar-JO" dirty="0" smtClean="0"/>
          </a:p>
          <a:p>
            <a:pPr algn="r" rtl="1"/>
            <a:r>
              <a:rPr lang="ar-JO" dirty="0" smtClean="0"/>
              <a:t>هي </a:t>
            </a:r>
            <a:r>
              <a:rPr lang="ar-JO" dirty="0"/>
              <a:t>فرصة لكلّ من المتقدّم للوظيفة وللمدير أو صاحب العمل للتعرّف على بعضهما البعض بشكل أفضل</a:t>
            </a:r>
            <a:r>
              <a:rPr lang="ar-JO" dirty="0" smtClean="0"/>
              <a:t>.</a:t>
            </a:r>
          </a:p>
          <a:p>
            <a:pPr algn="r" rtl="1"/>
            <a:r>
              <a:rPr lang="ar-JO" dirty="0" smtClean="0"/>
              <a:t> </a:t>
            </a:r>
            <a:r>
              <a:rPr lang="ar-JO" dirty="0"/>
              <a:t>يمكن للمتقدم من خلالها التعرّف على البيئة التي سيعمل فيها، وفريق العمل الذي سيصبح جزءًا منه في حال حصل على الوظيفة</a:t>
            </a:r>
            <a:r>
              <a:rPr lang="ar-JO" dirty="0" smtClean="0"/>
              <a:t>.</a:t>
            </a:r>
          </a:p>
          <a:p>
            <a:pPr algn="r" rtl="1"/>
            <a:r>
              <a:rPr lang="ar-JO" dirty="0" smtClean="0"/>
              <a:t> </a:t>
            </a:r>
            <a:r>
              <a:rPr lang="ar-JO" dirty="0"/>
              <a:t>تُتيح للمتقدّم معاينة ما إذا كانت الوظيفة وبيئتها مناسبة له أم لا. </a:t>
            </a:r>
            <a:endParaRPr lang="en-US" dirty="0"/>
          </a:p>
        </p:txBody>
      </p:sp>
    </p:spTree>
    <p:extLst>
      <p:ext uri="{BB962C8B-B14F-4D97-AF65-F5344CB8AC3E}">
        <p14:creationId xmlns:p14="http://schemas.microsoft.com/office/powerpoint/2010/main" val="41208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JO" dirty="0" smtClean="0"/>
              <a:t>انواع مقابلات العمل</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625" y="2787650"/>
            <a:ext cx="6000750" cy="2857500"/>
          </a:xfrm>
        </p:spPr>
      </p:pic>
    </p:spTree>
    <p:extLst>
      <p:ext uri="{BB962C8B-B14F-4D97-AF65-F5344CB8AC3E}">
        <p14:creationId xmlns:p14="http://schemas.microsoft.com/office/powerpoint/2010/main" val="82328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انواع مقابلات العمل</a:t>
            </a:r>
            <a:endParaRPr lang="en-US" dirty="0"/>
          </a:p>
        </p:txBody>
      </p:sp>
      <p:sp>
        <p:nvSpPr>
          <p:cNvPr id="3" name="Content Placeholder 2"/>
          <p:cNvSpPr>
            <a:spLocks noGrp="1"/>
          </p:cNvSpPr>
          <p:nvPr>
            <p:ph idx="1"/>
          </p:nvPr>
        </p:nvSpPr>
        <p:spPr/>
        <p:txBody>
          <a:bodyPr/>
          <a:lstStyle/>
          <a:p>
            <a:r>
              <a:rPr lang="en-US" dirty="0" smtClean="0"/>
              <a:t>https://blog.akhtaboot.com/wp-content/uploads/2021/05/akhtaboot-infographic-interview-types.png</a:t>
            </a:r>
            <a:endParaRPr lang="en-US" dirty="0"/>
          </a:p>
        </p:txBody>
      </p:sp>
    </p:spTree>
    <p:extLst>
      <p:ext uri="{BB962C8B-B14F-4D97-AF65-F5344CB8AC3E}">
        <p14:creationId xmlns:p14="http://schemas.microsoft.com/office/powerpoint/2010/main" val="163017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مراحل مقابلة العمل</a:t>
            </a:r>
            <a:endParaRPr lang="en-US" dirty="0"/>
          </a:p>
        </p:txBody>
      </p:sp>
      <p:sp>
        <p:nvSpPr>
          <p:cNvPr id="3" name="Content Placeholder 2"/>
          <p:cNvSpPr>
            <a:spLocks noGrp="1"/>
          </p:cNvSpPr>
          <p:nvPr>
            <p:ph idx="1"/>
          </p:nvPr>
        </p:nvSpPr>
        <p:spPr/>
        <p:txBody>
          <a:bodyPr/>
          <a:lstStyle/>
          <a:p>
            <a:pPr algn="r" rtl="1"/>
            <a:r>
              <a:rPr lang="ar-JO" dirty="0" smtClean="0"/>
              <a:t>1-مرحلة ما قبل المقابلة</a:t>
            </a:r>
          </a:p>
          <a:p>
            <a:pPr algn="r" rtl="1"/>
            <a:r>
              <a:rPr lang="ar-JO" dirty="0" smtClean="0"/>
              <a:t>2-مرحلة اثناء المقابلة</a:t>
            </a:r>
          </a:p>
          <a:p>
            <a:pPr algn="r" rtl="1"/>
            <a:r>
              <a:rPr lang="ar-JO" dirty="0" smtClean="0"/>
              <a:t>3-مرحلة ما بعد المقابلة</a:t>
            </a:r>
            <a:endParaRPr lang="en-US" dirty="0"/>
          </a:p>
        </p:txBody>
      </p:sp>
    </p:spTree>
    <p:extLst>
      <p:ext uri="{BB962C8B-B14F-4D97-AF65-F5344CB8AC3E}">
        <p14:creationId xmlns:p14="http://schemas.microsoft.com/office/powerpoint/2010/main" val="2780710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JO" dirty="0" smtClean="0"/>
              <a:t>مرحلة ما قبل المقابلة</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2275" y="2557463"/>
            <a:ext cx="5287450" cy="3317875"/>
          </a:xfrm>
        </p:spPr>
      </p:pic>
    </p:spTree>
    <p:extLst>
      <p:ext uri="{BB962C8B-B14F-4D97-AF65-F5344CB8AC3E}">
        <p14:creationId xmlns:p14="http://schemas.microsoft.com/office/powerpoint/2010/main" val="3159503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764</TotalTime>
  <Words>1809</Words>
  <Application>Microsoft Office PowerPoint</Application>
  <PresentationFormat>Widescreen</PresentationFormat>
  <Paragraphs>101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droid arabic kufi</vt:lpstr>
      <vt:lpstr>Garamond</vt:lpstr>
      <vt:lpstr>Times New Roman</vt:lpstr>
      <vt:lpstr>Organic</vt:lpstr>
      <vt:lpstr>مقابلات العمل</vt:lpstr>
      <vt:lpstr>ماذا نعني بمقابلات العمل</vt:lpstr>
      <vt:lpstr>مقابلات العمل</vt:lpstr>
      <vt:lpstr>اهمية مقابلات العمل</vt:lpstr>
      <vt:lpstr>اهمية مقابلات العمل</vt:lpstr>
      <vt:lpstr>انواع مقابلات العمل</vt:lpstr>
      <vt:lpstr>انواع مقابلات العمل</vt:lpstr>
      <vt:lpstr>مراحل مقابلة العمل</vt:lpstr>
      <vt:lpstr>مرحلة ما قبل المقابلة</vt:lpstr>
      <vt:lpstr>كيف استعد للمقابلة</vt:lpstr>
      <vt:lpstr>الاسئلة الشائعة في مقابلة العمل</vt:lpstr>
      <vt:lpstr>اهم اسئلة في مقابلة العمل</vt:lpstr>
      <vt:lpstr>حدثنا عن نفسك</vt:lpstr>
      <vt:lpstr>لماذا تريد العمل في هذه الوظيفة؟ أو لماذا يجب علينا اختيارك أنت بالذات لهذه الوظيفة؟</vt:lpstr>
      <vt:lpstr>لماذا تركت عملك السابق؟ أو لماذا تريد تركه؟</vt:lpstr>
      <vt:lpstr> ما هى أقوى نقاط قوتك؟</vt:lpstr>
      <vt:lpstr>ما نقاط ضعفك؟</vt:lpstr>
      <vt:lpstr>أين ترى نفسك بعد خمس سنوات؟ </vt:lpstr>
      <vt:lpstr>ما توقعاتك المادية؟</vt:lpstr>
      <vt:lpstr>الاسئلة السلوكية في مقابلة العمل</vt:lpstr>
      <vt:lpstr> صِفّ الموقف الذي كان عليك فيه حل مشكلة بين الأصدقاء أو الزملاء</vt:lpstr>
      <vt:lpstr>كيف يمكنك التعامل مع عميل غاضب عندما تكون خاطئ؟</vt:lpstr>
      <vt:lpstr>كيف تتعامل مع الخلافات مع زملائك في العمل؟</vt:lpstr>
      <vt:lpstr>هل أنت قادرٌ على العمل ضمن فريق؟</vt:lpstr>
      <vt:lpstr>اثناء مقابلة العمل</vt:lpstr>
      <vt:lpstr>لغة الجسد في مقابلة العمل</vt:lpstr>
      <vt:lpstr>1. صافح الشخص الذي سيجري معك مقابلة العمل بشكل واثق</vt:lpstr>
      <vt:lpstr>2. لا تنسَ الابتسامة</vt:lpstr>
      <vt:lpstr>3. ركّز على التواصل البصري</vt:lpstr>
      <vt:lpstr>4. استخدم حركات اليدين خلال التحدث</vt:lpstr>
      <vt:lpstr>6. لا تُبالغ في حركات جسدك أو التعابير</vt:lpstr>
      <vt:lpstr>7-وضعية الجسد السليمة</vt:lpstr>
      <vt:lpstr>8-7.عدم لمس الوجه</vt:lpstr>
      <vt:lpstr>PowerPoint Presentation</vt:lpstr>
      <vt:lpstr>اخطاء شائعة في مقابلة العمل</vt:lpstr>
      <vt:lpstr>مرحلة ما بعد المقابلة </vt:lpstr>
      <vt:lpstr>مقابلات العمل الافتراضية (اونلاين)</vt:lpstr>
      <vt:lpstr>1- القواعد القياسية لا تزال سارية</vt:lpstr>
      <vt:lpstr>2- تخلص من عوامل التشتيت</vt:lpstr>
      <vt:lpstr>3- احرص على إبعاد الأطفال والحيوانات الأليفة</vt:lpstr>
      <vt:lpstr>4- اضبط الإضاءة الخاصة بك قبل بدء المقابلة</vt:lpstr>
      <vt:lpstr>5- أعطِ الأولوية لجودة الكاميرا، وليس للشاشة</vt:lpstr>
      <vt:lpstr>6- اختبر الأجهزة والبرامج قبل المقابلة</vt:lpstr>
      <vt:lpstr>7- أبق عينيك على الكاميرا وليس على الشاشة</vt:lpstr>
      <vt:lpstr>8- احرص على استخدام سماعة الأذن أثناء المقابلة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مقابلات العمل</dc:title>
  <dc:creator>Areej Abdallah Saleh</dc:creator>
  <cp:lastModifiedBy>Areej Abdallah Saleh</cp:lastModifiedBy>
  <cp:revision>15</cp:revision>
  <dcterms:created xsi:type="dcterms:W3CDTF">2021-08-17T19:17:33Z</dcterms:created>
  <dcterms:modified xsi:type="dcterms:W3CDTF">2022-01-15T16:26:57Z</dcterms:modified>
</cp:coreProperties>
</file>