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3" r:id="rId2"/>
    <p:sldId id="256" r:id="rId3"/>
    <p:sldId id="257" r:id="rId4"/>
    <p:sldId id="258" r:id="rId5"/>
    <p:sldId id="260" r:id="rId6"/>
    <p:sldId id="259" r:id="rId7"/>
    <p:sldId id="265" r:id="rId8"/>
    <p:sldId id="262"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vertBarState="maximized">
    <p:restoredLeft sz="12500" autoAdjust="0"/>
    <p:restoredTop sz="94660"/>
  </p:normalViewPr>
  <p:slideViewPr>
    <p:cSldViewPr>
      <p:cViewPr varScale="1">
        <p:scale>
          <a:sx n="68" d="100"/>
          <a:sy n="68" d="100"/>
        </p:scale>
        <p:origin x="-1200" y="-96"/>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a:t>Click to edit Master title style</a:t>
            </a:r>
          </a:p>
        </p:txBody>
      </p:sp>
      <p:sp>
        <p:nvSpPr>
          <p:cNvPr id="28" name="Date Placeholder 27"/>
          <p:cNvSpPr>
            <a:spLocks noGrp="1"/>
          </p:cNvSpPr>
          <p:nvPr>
            <p:ph type="dt" sz="half" idx="10"/>
          </p:nvPr>
        </p:nvSpPr>
        <p:spPr/>
        <p:txBody>
          <a:bodyPr/>
          <a:lstStyle/>
          <a:p>
            <a:fld id="{2D17B380-DA96-4DB9-BD25-66ECECE7A861}" type="datetimeFigureOut">
              <a:rPr lang="en-IN" smtClean="0"/>
              <a:pPr/>
              <a:t>14-01-2020</a:t>
            </a:fld>
            <a:endParaRPr lang="en-IN"/>
          </a:p>
        </p:txBody>
      </p:sp>
      <p:sp>
        <p:nvSpPr>
          <p:cNvPr id="17" name="Footer Placeholder 16"/>
          <p:cNvSpPr>
            <a:spLocks noGrp="1"/>
          </p:cNvSpPr>
          <p:nvPr>
            <p:ph type="ftr" sz="quarter" idx="11"/>
          </p:nvPr>
        </p:nvSpPr>
        <p:spPr/>
        <p:txBody>
          <a:bodyPr/>
          <a:lstStyle/>
          <a:p>
            <a:endParaRPr lang="en-IN"/>
          </a:p>
        </p:txBody>
      </p:sp>
      <p:sp>
        <p:nvSpPr>
          <p:cNvPr id="29" name="Slide Number Placeholder 28"/>
          <p:cNvSpPr>
            <a:spLocks noGrp="1"/>
          </p:cNvSpPr>
          <p:nvPr>
            <p:ph type="sldNum" sz="quarter" idx="12"/>
          </p:nvPr>
        </p:nvSpPr>
        <p:spPr/>
        <p:txBody>
          <a:bodyPr/>
          <a:lstStyle/>
          <a:p>
            <a:fld id="{819E888F-F840-498C-B7E8-1566A7035AA6}" type="slidenum">
              <a:rPr lang="en-IN" smtClean="0"/>
              <a:pPr/>
              <a:t>‹#›</a:t>
            </a:fld>
            <a:endParaRPr lang="en-IN"/>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D17B380-DA96-4DB9-BD25-66ECECE7A861}" type="datetimeFigureOut">
              <a:rPr lang="en-IN" smtClean="0"/>
              <a:pPr/>
              <a:t>14-01-2020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19E888F-F840-498C-B7E8-1566A7035AA6}"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D17B380-DA96-4DB9-BD25-66ECECE7A861}" type="datetimeFigureOut">
              <a:rPr lang="en-IN" smtClean="0"/>
              <a:pPr/>
              <a:t>14-01-2020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19E888F-F840-498C-B7E8-1566A7035AA6}"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D17B380-DA96-4DB9-BD25-66ECECE7A861}" type="datetimeFigureOut">
              <a:rPr lang="en-IN" smtClean="0"/>
              <a:pPr/>
              <a:t>14-01-2020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19E888F-F840-498C-B7E8-1566A7035AA6}"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2D17B380-DA96-4DB9-BD25-66ECECE7A861}" type="datetimeFigureOut">
              <a:rPr lang="en-IN" smtClean="0"/>
              <a:pPr/>
              <a:t>14-01-2020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7924800" y="6416675"/>
            <a:ext cx="762000" cy="365125"/>
          </a:xfrm>
        </p:spPr>
        <p:txBody>
          <a:bodyPr/>
          <a:lstStyle/>
          <a:p>
            <a:fld id="{819E888F-F840-498C-B7E8-1566A7035AA6}"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2D17B380-DA96-4DB9-BD25-66ECECE7A861}" type="datetimeFigureOut">
              <a:rPr lang="en-IN" smtClean="0"/>
              <a:pPr/>
              <a:t>14-01-2020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19E888F-F840-498C-B7E8-1566A7035AA6}"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2D17B380-DA96-4DB9-BD25-66ECECE7A861}" type="datetimeFigureOut">
              <a:rPr lang="en-IN" smtClean="0"/>
              <a:pPr/>
              <a:t>14-01-2020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19E888F-F840-498C-B7E8-1566A7035AA6}"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2D17B380-DA96-4DB9-BD25-66ECECE7A861}" type="datetimeFigureOut">
              <a:rPr lang="en-IN" smtClean="0"/>
              <a:pPr/>
              <a:t>14-01-2020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19E888F-F840-498C-B7E8-1566A7035AA6}"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17B380-DA96-4DB9-BD25-66ECECE7A861}" type="datetimeFigureOut">
              <a:rPr lang="en-IN" smtClean="0"/>
              <a:pPr/>
              <a:t>14-01-2020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19E888F-F840-498C-B7E8-1566A7035AA6}"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a:t>Click to edit Master title style</a:t>
            </a:r>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2D17B380-DA96-4DB9-BD25-66ECECE7A861}" type="datetimeFigureOut">
              <a:rPr lang="en-IN" smtClean="0"/>
              <a:pPr/>
              <a:t>14-01-2020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19E888F-F840-498C-B7E8-1566A7035AA6}"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a:t>Click to edit Master title style</a:t>
            </a:r>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2D17B380-DA96-4DB9-BD25-66ECECE7A861}" type="datetimeFigureOut">
              <a:rPr lang="en-IN" smtClean="0"/>
              <a:pPr/>
              <a:t>14-01-2020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19E888F-F840-498C-B7E8-1566A7035AA6}"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a:t>Click to edit Master title style</a:t>
            </a:r>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2D17B380-DA96-4DB9-BD25-66ECECE7A861}" type="datetimeFigureOut">
              <a:rPr lang="en-IN" smtClean="0"/>
              <a:pPr/>
              <a:t>14-01-2020</a:t>
            </a:fld>
            <a:endParaRPr lang="en-IN"/>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IN"/>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819E888F-F840-498C-B7E8-1566A7035AA6}" type="slidenum">
              <a:rPr lang="en-IN" smtClean="0"/>
              <a:pPr/>
              <a:t>‹#›</a:t>
            </a:fld>
            <a:endParaRPr lang="en-IN"/>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09800" y="304800"/>
            <a:ext cx="4572000" cy="677108"/>
          </a:xfrm>
          <a:prstGeom prst="rect">
            <a:avLst/>
          </a:prstGeom>
        </p:spPr>
        <p:txBody>
          <a:bodyPr>
            <a:spAutoFit/>
          </a:bodyPr>
          <a:lstStyle/>
          <a:p>
            <a:r>
              <a:rPr lang="en-US" sz="2000" dirty="0">
                <a:cs typeface="Times New Roman" pitchFamily="18" charset="0"/>
              </a:rPr>
              <a:t>Presentation</a:t>
            </a:r>
            <a:r>
              <a:rPr lang="en-US" sz="2000" b="1" dirty="0">
                <a:cs typeface="Times New Roman" pitchFamily="18" charset="0"/>
              </a:rPr>
              <a:t> </a:t>
            </a:r>
            <a:r>
              <a:rPr lang="en-US" dirty="0">
                <a:cs typeface="Times New Roman" pitchFamily="18" charset="0"/>
              </a:rPr>
              <a:t>Of  Project  Based  Learning</a:t>
            </a:r>
            <a:br>
              <a:rPr lang="en-US" dirty="0">
                <a:cs typeface="Times New Roman" pitchFamily="18" charset="0"/>
              </a:rPr>
            </a:br>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2438400" y="1066800"/>
            <a:ext cx="4419600" cy="1371600"/>
          </a:xfrm>
          <a:prstGeom prst="rect">
            <a:avLst/>
          </a:prstGeom>
        </p:spPr>
      </p:pic>
      <p:sp>
        <p:nvSpPr>
          <p:cNvPr id="6" name="Rectangle 5"/>
          <p:cNvSpPr/>
          <p:nvPr/>
        </p:nvSpPr>
        <p:spPr>
          <a:xfrm>
            <a:off x="2438400" y="2743200"/>
            <a:ext cx="4572000" cy="646331"/>
          </a:xfrm>
          <a:prstGeom prst="rect">
            <a:avLst/>
          </a:prstGeom>
        </p:spPr>
        <p:txBody>
          <a:bodyPr>
            <a:spAutoFit/>
          </a:bodyPr>
          <a:lstStyle/>
          <a:p>
            <a:pPr algn="ctr"/>
            <a:r>
              <a:rPr lang="en-US" b="1" u="sng" dirty="0"/>
              <a:t>CS 14.204</a:t>
            </a:r>
          </a:p>
          <a:p>
            <a:pPr algn="ctr"/>
            <a:r>
              <a:rPr lang="en-US" b="1" u="sng" dirty="0"/>
              <a:t>Database Management System</a:t>
            </a:r>
          </a:p>
        </p:txBody>
      </p:sp>
      <p:sp>
        <p:nvSpPr>
          <p:cNvPr id="7" name="Rectangle 6"/>
          <p:cNvSpPr/>
          <p:nvPr/>
        </p:nvSpPr>
        <p:spPr>
          <a:xfrm>
            <a:off x="533400" y="3962400"/>
            <a:ext cx="4572000" cy="738664"/>
          </a:xfrm>
          <a:prstGeom prst="rect">
            <a:avLst/>
          </a:prstGeom>
        </p:spPr>
        <p:txBody>
          <a:bodyPr>
            <a:spAutoFit/>
          </a:bodyPr>
          <a:lstStyle/>
          <a:p>
            <a:r>
              <a:rPr lang="en-US" sz="2400" dirty="0">
                <a:solidFill>
                  <a:schemeClr val="tx1">
                    <a:lumMod val="95000"/>
                  </a:schemeClr>
                </a:solidFill>
              </a:rPr>
              <a:t>Submitted </a:t>
            </a:r>
            <a:r>
              <a:rPr lang="en-US" sz="2400">
                <a:solidFill>
                  <a:schemeClr val="tx1">
                    <a:lumMod val="95000"/>
                  </a:schemeClr>
                </a:solidFill>
              </a:rPr>
              <a:t>by</a:t>
            </a:r>
            <a:r>
              <a:rPr lang="en-US" sz="2400" smtClean="0">
                <a:solidFill>
                  <a:schemeClr val="tx1">
                    <a:lumMod val="95000"/>
                  </a:schemeClr>
                </a:solidFill>
              </a:rPr>
              <a:t>:</a:t>
            </a:r>
            <a:endParaRPr lang="en-US" dirty="0"/>
          </a:p>
          <a:p>
            <a:pPr marL="285750" indent="-285750">
              <a:buFont typeface="Arial" pitchFamily="34" charset="0"/>
              <a:buChar char="•"/>
            </a:pPr>
            <a:r>
              <a:rPr lang="en-US" dirty="0"/>
              <a:t>NISTHA AGARWAL  (</a:t>
            </a:r>
            <a:r>
              <a:rPr lang="en-US" dirty="0" smtClean="0"/>
              <a:t>170425</a:t>
            </a:r>
            <a:r>
              <a:rPr lang="en-US" dirty="0" smtClean="0"/>
              <a:t>)</a:t>
            </a:r>
            <a:endParaRPr lang="en-US" dirty="0"/>
          </a:p>
        </p:txBody>
      </p:sp>
      <p:sp>
        <p:nvSpPr>
          <p:cNvPr id="8" name="Rectangle 7"/>
          <p:cNvSpPr/>
          <p:nvPr/>
        </p:nvSpPr>
        <p:spPr>
          <a:xfrm>
            <a:off x="5638800" y="3962400"/>
            <a:ext cx="3200400" cy="738664"/>
          </a:xfrm>
          <a:prstGeom prst="rect">
            <a:avLst/>
          </a:prstGeom>
        </p:spPr>
        <p:txBody>
          <a:bodyPr wrap="square">
            <a:spAutoFit/>
          </a:bodyPr>
          <a:lstStyle/>
          <a:p>
            <a:r>
              <a:rPr lang="en-US" sz="2400" dirty="0"/>
              <a:t>Guided by:</a:t>
            </a:r>
          </a:p>
          <a:p>
            <a:r>
              <a:rPr lang="en-US" dirty="0"/>
              <a:t>Dr. </a:t>
            </a:r>
            <a:r>
              <a:rPr lang="en-US" dirty="0" err="1"/>
              <a:t>Pinaki</a:t>
            </a:r>
            <a:r>
              <a:rPr lang="en-US" dirty="0"/>
              <a:t> </a:t>
            </a:r>
            <a:r>
              <a:rPr lang="en-US" dirty="0" err="1"/>
              <a:t>Ghosh</a:t>
            </a:r>
            <a:endParaRPr lang="en-US" dirty="0"/>
          </a:p>
        </p:txBody>
      </p:sp>
      <p:sp>
        <p:nvSpPr>
          <p:cNvPr id="9" name="Rectangle 8"/>
          <p:cNvSpPr/>
          <p:nvPr/>
        </p:nvSpPr>
        <p:spPr>
          <a:xfrm>
            <a:off x="2438400" y="5715000"/>
            <a:ext cx="4572000" cy="646331"/>
          </a:xfrm>
          <a:prstGeom prst="rect">
            <a:avLst/>
          </a:prstGeom>
        </p:spPr>
        <p:txBody>
          <a:bodyPr>
            <a:spAutoFit/>
          </a:bodyPr>
          <a:lstStyle/>
          <a:p>
            <a:pPr algn="ctr"/>
            <a:r>
              <a:rPr lang="en-US" dirty="0">
                <a:solidFill>
                  <a:schemeClr val="tx1">
                    <a:lumMod val="95000"/>
                    <a:lumOff val="5000"/>
                  </a:schemeClr>
                </a:solidFill>
                <a:cs typeface="Times New Roman" pitchFamily="18" charset="0"/>
              </a:rPr>
              <a:t>B Tech-II  (2018-19)</a:t>
            </a:r>
          </a:p>
          <a:p>
            <a:pPr algn="ctr"/>
            <a:r>
              <a:rPr lang="en-US" dirty="0">
                <a:solidFill>
                  <a:schemeClr val="tx1">
                    <a:lumMod val="95000"/>
                    <a:lumOff val="5000"/>
                  </a:schemeClr>
                </a:solidFill>
                <a:cs typeface="Times New Roman" pitchFamily="18" charset="0"/>
              </a:rPr>
              <a:t>CSE (IS) -  B2</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7544" y="1556792"/>
            <a:ext cx="8256094" cy="1643608"/>
          </a:xfrm>
          <a:ln>
            <a:noFill/>
          </a:ln>
        </p:spPr>
        <p:txBody>
          <a:bodyPr>
            <a:normAutofit fontScale="90000"/>
          </a:bodyPr>
          <a:lstStyle/>
          <a:p>
            <a:r>
              <a:rPr lang="en-US" sz="4400" dirty="0" err="1"/>
              <a:t>Pbl</a:t>
            </a:r>
            <a:r>
              <a:rPr lang="en-US" sz="4400" dirty="0"/>
              <a:t> project </a:t>
            </a:r>
            <a:br>
              <a:rPr lang="en-US" sz="4400" dirty="0"/>
            </a:br>
            <a:r>
              <a:rPr lang="en-US" sz="4400" dirty="0"/>
              <a:t>on</a:t>
            </a:r>
            <a:br>
              <a:rPr lang="en-US" sz="4400" dirty="0"/>
            </a:br>
            <a:r>
              <a:rPr lang="en-US" sz="6700" dirty="0"/>
              <a:t>Home tuition system</a:t>
            </a:r>
            <a:endParaRPr lang="en-IN" sz="6700" dirty="0"/>
          </a:p>
        </p:txBody>
      </p:sp>
      <p:sp>
        <p:nvSpPr>
          <p:cNvPr id="3" name="Subtitle 2"/>
          <p:cNvSpPr>
            <a:spLocks noGrp="1"/>
          </p:cNvSpPr>
          <p:nvPr>
            <p:ph type="subTitle" idx="1"/>
          </p:nvPr>
        </p:nvSpPr>
        <p:spPr/>
        <p:txBody>
          <a:bodyPr/>
          <a:lstStyle/>
          <a:p>
            <a:r>
              <a:rPr lang="en-US" dirty="0"/>
              <a:t>    </a:t>
            </a:r>
          </a:p>
          <a:p>
            <a:r>
              <a:rPr lang="en-US" dirty="0"/>
              <a:t>       </a:t>
            </a:r>
            <a:endParaRPr lang="en-IN" dirty="0"/>
          </a:p>
        </p:txBody>
      </p:sp>
    </p:spTree>
    <p:extLst>
      <p:ext uri="{BB962C8B-B14F-4D97-AF65-F5344CB8AC3E}">
        <p14:creationId xmlns:p14="http://schemas.microsoft.com/office/powerpoint/2010/main" xmlns="" val="41644066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endParaRPr lang="en-IN" dirty="0"/>
          </a:p>
        </p:txBody>
      </p:sp>
      <p:sp>
        <p:nvSpPr>
          <p:cNvPr id="3" name="Content Placeholder 2"/>
          <p:cNvSpPr>
            <a:spLocks noGrp="1"/>
          </p:cNvSpPr>
          <p:nvPr>
            <p:ph idx="1"/>
          </p:nvPr>
        </p:nvSpPr>
        <p:spPr>
          <a:xfrm>
            <a:off x="457200" y="1196752"/>
            <a:ext cx="8229600" cy="5472608"/>
          </a:xfrm>
        </p:spPr>
        <p:txBody>
          <a:bodyPr>
            <a:normAutofit fontScale="85000" lnSpcReduction="10000"/>
          </a:bodyPr>
          <a:lstStyle/>
          <a:p>
            <a:pPr marL="137160" indent="0" algn="just">
              <a:buNone/>
            </a:pPr>
            <a:r>
              <a:rPr lang="en-IN" dirty="0"/>
              <a:t>The project is aiming for development of home tuition system for the students of any age group by the college students. This project aims at providing benefits to both learners and tutor by giving employment  and managing skills to college students who can explore their knowledge as a tutor and ease for the students by getting knowledge from the people of same age group at their place.</a:t>
            </a:r>
          </a:p>
          <a:p>
            <a:pPr marL="137160" indent="0" algn="just">
              <a:buNone/>
            </a:pPr>
            <a:r>
              <a:rPr lang="en-IN" dirty="0"/>
              <a:t>So, a Tuition Management System ease the work of both tutors and learners. All the required information can be obtained at single </a:t>
            </a:r>
            <a:r>
              <a:rPr lang="en-IN" dirty="0" smtClean="0"/>
              <a:t>place. </a:t>
            </a:r>
            <a:r>
              <a:rPr lang="en-US" dirty="0" smtClean="0"/>
              <a:t>This home tuition system allows you to manage a large number of students every day. Monitoring the presence of students and other personal information. This project aims to develop an online home tuition management system that provides the necessary and easy way to manage information daily.</a:t>
            </a:r>
          </a:p>
          <a:p>
            <a:pPr marL="137160" indent="0" algn="just">
              <a:buNone/>
            </a:pPr>
            <a:endParaRPr lang="en-IN" dirty="0"/>
          </a:p>
        </p:txBody>
      </p:sp>
    </p:spTree>
    <p:extLst>
      <p:ext uri="{BB962C8B-B14F-4D97-AF65-F5344CB8AC3E}">
        <p14:creationId xmlns:p14="http://schemas.microsoft.com/office/powerpoint/2010/main" xmlns="" val="35338277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67544" y="32443"/>
            <a:ext cx="864096" cy="6863417"/>
          </a:xfrm>
          <a:prstGeom prst="rect">
            <a:avLst/>
          </a:prstGeom>
          <a:noFill/>
          <a:ln>
            <a:noFill/>
          </a:ln>
        </p:spPr>
        <p:txBody>
          <a:bodyPr wrap="square" lIns="91440" tIns="45720" rIns="91440" bIns="45720">
            <a:spAutoFit/>
          </a:bodyPr>
          <a:lstStyle/>
          <a:p>
            <a:r>
              <a:rPr lang="en-US" sz="4400" b="1" dirty="0">
                <a:ln w="18415" cmpd="sng">
                  <a:solidFill>
                    <a:srgbClr val="FFFFFF"/>
                  </a:solidFill>
                  <a:prstDash val="solid"/>
                </a:ln>
                <a:solidFill>
                  <a:schemeClr val="tx2">
                    <a:lumMod val="20000"/>
                    <a:lumOff val="80000"/>
                  </a:schemeClr>
                </a:solidFill>
                <a:effectLst>
                  <a:outerShdw blurRad="63500" dir="3600000" algn="tl" rotWithShape="0">
                    <a:srgbClr val="000000">
                      <a:alpha val="70000"/>
                    </a:srgbClr>
                  </a:outerShdw>
                </a:effectLst>
              </a:rPr>
              <a:t>E</a:t>
            </a:r>
          </a:p>
          <a:p>
            <a:r>
              <a:rPr lang="en-US" sz="4400" b="1" cap="none" spc="0" dirty="0">
                <a:ln w="18415" cmpd="sng">
                  <a:solidFill>
                    <a:srgbClr val="FFFFFF"/>
                  </a:solidFill>
                  <a:prstDash val="solid"/>
                </a:ln>
                <a:solidFill>
                  <a:schemeClr val="tx2">
                    <a:lumMod val="20000"/>
                    <a:lumOff val="80000"/>
                  </a:schemeClr>
                </a:solidFill>
                <a:effectLst>
                  <a:outerShdw blurRad="63500" dir="3600000" algn="tl" rotWithShape="0">
                    <a:srgbClr val="000000">
                      <a:alpha val="70000"/>
                    </a:srgbClr>
                  </a:outerShdw>
                </a:effectLst>
              </a:rPr>
              <a:t>R</a:t>
            </a:r>
          </a:p>
          <a:p>
            <a:endParaRPr lang="en-US" sz="4400" b="1" cap="none" spc="0" dirty="0">
              <a:ln w="18415" cmpd="sng">
                <a:solidFill>
                  <a:srgbClr val="FFFFFF"/>
                </a:solidFill>
                <a:prstDash val="solid"/>
              </a:ln>
              <a:solidFill>
                <a:schemeClr val="tx2">
                  <a:lumMod val="20000"/>
                  <a:lumOff val="80000"/>
                </a:schemeClr>
              </a:solidFill>
              <a:effectLst>
                <a:outerShdw blurRad="63500" dir="3600000" algn="tl" rotWithShape="0">
                  <a:srgbClr val="000000">
                    <a:alpha val="70000"/>
                  </a:srgbClr>
                </a:outerShdw>
              </a:effectLst>
            </a:endParaRPr>
          </a:p>
          <a:p>
            <a:r>
              <a:rPr lang="en-US" sz="4400" b="1" dirty="0">
                <a:ln w="18415" cmpd="sng">
                  <a:solidFill>
                    <a:srgbClr val="FFFFFF"/>
                  </a:solidFill>
                  <a:prstDash val="solid"/>
                </a:ln>
                <a:solidFill>
                  <a:schemeClr val="tx2">
                    <a:lumMod val="20000"/>
                    <a:lumOff val="80000"/>
                  </a:schemeClr>
                </a:solidFill>
                <a:effectLst>
                  <a:outerShdw blurRad="63500" dir="3600000" algn="tl" rotWithShape="0">
                    <a:srgbClr val="000000">
                      <a:alpha val="70000"/>
                    </a:srgbClr>
                  </a:outerShdw>
                </a:effectLst>
              </a:rPr>
              <a:t>D</a:t>
            </a:r>
          </a:p>
          <a:p>
            <a:r>
              <a:rPr lang="en-US" sz="4400" b="1" dirty="0">
                <a:ln w="18415" cmpd="sng">
                  <a:solidFill>
                    <a:srgbClr val="FFFFFF"/>
                  </a:solidFill>
                  <a:prstDash val="solid"/>
                </a:ln>
                <a:solidFill>
                  <a:schemeClr val="tx2">
                    <a:lumMod val="20000"/>
                    <a:lumOff val="80000"/>
                  </a:schemeClr>
                </a:solidFill>
                <a:effectLst>
                  <a:outerShdw blurRad="63500" dir="3600000" algn="tl" rotWithShape="0">
                    <a:srgbClr val="000000">
                      <a:alpha val="70000"/>
                    </a:srgbClr>
                  </a:outerShdw>
                </a:effectLst>
              </a:rPr>
              <a:t> I</a:t>
            </a:r>
          </a:p>
          <a:p>
            <a:r>
              <a:rPr lang="en-US" sz="4400" b="1" cap="none" spc="0" dirty="0">
                <a:ln w="18415" cmpd="sng">
                  <a:solidFill>
                    <a:srgbClr val="FFFFFF"/>
                  </a:solidFill>
                  <a:prstDash val="solid"/>
                </a:ln>
                <a:solidFill>
                  <a:schemeClr val="tx2">
                    <a:lumMod val="20000"/>
                    <a:lumOff val="80000"/>
                  </a:schemeClr>
                </a:solidFill>
                <a:effectLst>
                  <a:outerShdw blurRad="63500" dir="3600000" algn="tl" rotWithShape="0">
                    <a:srgbClr val="000000">
                      <a:alpha val="70000"/>
                    </a:srgbClr>
                  </a:outerShdw>
                </a:effectLst>
              </a:rPr>
              <a:t>A</a:t>
            </a:r>
          </a:p>
          <a:p>
            <a:r>
              <a:rPr lang="en-US" sz="4400" b="1" dirty="0">
                <a:ln w="18415" cmpd="sng">
                  <a:solidFill>
                    <a:srgbClr val="FFFFFF"/>
                  </a:solidFill>
                  <a:prstDash val="solid"/>
                </a:ln>
                <a:solidFill>
                  <a:schemeClr val="tx2">
                    <a:lumMod val="20000"/>
                    <a:lumOff val="80000"/>
                  </a:schemeClr>
                </a:solidFill>
                <a:effectLst>
                  <a:outerShdw blurRad="63500" dir="3600000" algn="tl" rotWithShape="0">
                    <a:srgbClr val="000000">
                      <a:alpha val="70000"/>
                    </a:srgbClr>
                  </a:outerShdw>
                </a:effectLst>
              </a:rPr>
              <a:t>G</a:t>
            </a:r>
          </a:p>
          <a:p>
            <a:r>
              <a:rPr lang="en-US" sz="4400" b="1" cap="none" spc="0" dirty="0">
                <a:ln w="18415" cmpd="sng">
                  <a:solidFill>
                    <a:srgbClr val="FFFFFF"/>
                  </a:solidFill>
                  <a:prstDash val="solid"/>
                </a:ln>
                <a:solidFill>
                  <a:schemeClr val="tx2">
                    <a:lumMod val="20000"/>
                    <a:lumOff val="80000"/>
                  </a:schemeClr>
                </a:solidFill>
                <a:effectLst>
                  <a:outerShdw blurRad="63500" dir="3600000" algn="tl" rotWithShape="0">
                    <a:srgbClr val="000000">
                      <a:alpha val="70000"/>
                    </a:srgbClr>
                  </a:outerShdw>
                </a:effectLst>
              </a:rPr>
              <a:t>R</a:t>
            </a:r>
          </a:p>
          <a:p>
            <a:r>
              <a:rPr lang="en-US" sz="4400" b="1" dirty="0">
                <a:ln w="18415" cmpd="sng">
                  <a:solidFill>
                    <a:srgbClr val="FFFFFF"/>
                  </a:solidFill>
                  <a:prstDash val="solid"/>
                </a:ln>
                <a:solidFill>
                  <a:schemeClr val="tx2">
                    <a:lumMod val="20000"/>
                    <a:lumOff val="80000"/>
                  </a:schemeClr>
                </a:solidFill>
                <a:effectLst>
                  <a:outerShdw blurRad="63500" dir="3600000" algn="tl" rotWithShape="0">
                    <a:srgbClr val="000000">
                      <a:alpha val="70000"/>
                    </a:srgbClr>
                  </a:outerShdw>
                </a:effectLst>
              </a:rPr>
              <a:t>A</a:t>
            </a:r>
          </a:p>
          <a:p>
            <a:r>
              <a:rPr lang="en-US" sz="4400" b="1" cap="none" spc="0" dirty="0">
                <a:ln w="18415" cmpd="sng">
                  <a:solidFill>
                    <a:srgbClr val="FFFFFF"/>
                  </a:solidFill>
                  <a:prstDash val="solid"/>
                </a:ln>
                <a:solidFill>
                  <a:schemeClr val="tx2">
                    <a:lumMod val="20000"/>
                    <a:lumOff val="80000"/>
                  </a:schemeClr>
                </a:solidFill>
                <a:effectLst>
                  <a:outerShdw blurRad="63500" dir="3600000" algn="tl" rotWithShape="0">
                    <a:srgbClr val="000000">
                      <a:alpha val="70000"/>
                    </a:srgbClr>
                  </a:outerShdw>
                </a:effectLst>
              </a:rPr>
              <a:t>M</a:t>
            </a:r>
          </a:p>
        </p:txBody>
      </p:sp>
      <p:pic>
        <p:nvPicPr>
          <p:cNvPr id="4" name="Picture 3"/>
          <p:cNvPicPr/>
          <p:nvPr/>
        </p:nvPicPr>
        <p:blipFill>
          <a:blip r:embed="rId2" cstate="print"/>
          <a:srcRect l="25791" t="19863" r="26658" b="8562"/>
          <a:stretch>
            <a:fillRect/>
          </a:stretch>
        </p:blipFill>
        <p:spPr bwMode="auto">
          <a:xfrm>
            <a:off x="1676400" y="0"/>
            <a:ext cx="7467600" cy="6858000"/>
          </a:xfrm>
          <a:prstGeom prst="rect">
            <a:avLst/>
          </a:prstGeom>
          <a:noFill/>
          <a:ln w="9525">
            <a:noFill/>
            <a:miter lim="800000"/>
            <a:headEnd/>
            <a:tailEnd/>
          </a:ln>
        </p:spPr>
      </p:pic>
    </p:spTree>
    <p:extLst>
      <p:ext uri="{BB962C8B-B14F-4D97-AF65-F5344CB8AC3E}">
        <p14:creationId xmlns:p14="http://schemas.microsoft.com/office/powerpoint/2010/main" xmlns="" val="4143156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ABOUT E-R DIAGRAM</a:t>
            </a:r>
            <a:endParaRPr lang="en-IN" dirty="0"/>
          </a:p>
        </p:txBody>
      </p:sp>
      <p:sp>
        <p:nvSpPr>
          <p:cNvPr id="3" name="Content Placeholder 2"/>
          <p:cNvSpPr>
            <a:spLocks noGrp="1"/>
          </p:cNvSpPr>
          <p:nvPr>
            <p:ph idx="1"/>
          </p:nvPr>
        </p:nvSpPr>
        <p:spPr>
          <a:xfrm>
            <a:off x="539552" y="1340768"/>
            <a:ext cx="8147248" cy="5400600"/>
          </a:xfrm>
        </p:spPr>
        <p:txBody>
          <a:bodyPr>
            <a:normAutofit/>
          </a:bodyPr>
          <a:lstStyle/>
          <a:p>
            <a:pPr algn="just">
              <a:lnSpc>
                <a:spcPct val="110000"/>
              </a:lnSpc>
              <a:buFont typeface="Wingdings" pitchFamily="2" charset="2"/>
              <a:buChar char="§"/>
            </a:pPr>
            <a:r>
              <a:rPr lang="en-IN" sz="2000" dirty="0"/>
              <a:t>In the </a:t>
            </a:r>
            <a:r>
              <a:rPr lang="en-IN" sz="2000" dirty="0" smtClean="0"/>
              <a:t>admin entity</a:t>
            </a:r>
            <a:r>
              <a:rPr lang="en-IN" sz="2000" dirty="0"/>
              <a:t>, we cover the department like human resource, accounts and owner. The people who are working will have the staff id for the identification which will have a more privileges than the employee has.</a:t>
            </a:r>
            <a:r>
              <a:rPr lang="en-US" sz="2000" dirty="0"/>
              <a:t>It will cover the following attributes: </a:t>
            </a:r>
            <a:r>
              <a:rPr lang="en-US" sz="2000" dirty="0" smtClean="0"/>
              <a:t>Username, Password, Name, contact number, email</a:t>
            </a:r>
            <a:r>
              <a:rPr lang="en-IN" sz="2000" dirty="0" smtClean="0"/>
              <a:t>.</a:t>
            </a:r>
            <a:endParaRPr lang="en-IN" sz="2000" dirty="0"/>
          </a:p>
          <a:p>
            <a:pPr marL="137160" indent="0" algn="just">
              <a:lnSpc>
                <a:spcPct val="110000"/>
              </a:lnSpc>
              <a:buNone/>
            </a:pPr>
            <a:endParaRPr lang="en-IN" sz="2000" dirty="0"/>
          </a:p>
          <a:p>
            <a:pPr algn="just">
              <a:lnSpc>
                <a:spcPct val="110000"/>
              </a:lnSpc>
              <a:buFont typeface="Wingdings" pitchFamily="2" charset="2"/>
              <a:buChar char="§"/>
            </a:pPr>
            <a:r>
              <a:rPr lang="en-US" sz="2000" dirty="0"/>
              <a:t>The </a:t>
            </a:r>
            <a:r>
              <a:rPr lang="en-US" sz="2000" dirty="0" smtClean="0"/>
              <a:t>teacher </a:t>
            </a:r>
            <a:r>
              <a:rPr lang="en-US" sz="2000" dirty="0"/>
              <a:t>entity is directly related to administrator. Every administrator can </a:t>
            </a:r>
            <a:r>
              <a:rPr lang="en-US" sz="2000" dirty="0" smtClean="0"/>
              <a:t>have </a:t>
            </a:r>
            <a:r>
              <a:rPr lang="en-US" sz="2000" dirty="0"/>
              <a:t>one more teacher. It has following </a:t>
            </a:r>
            <a:r>
              <a:rPr lang="en-US" sz="2000" dirty="0" smtClean="0"/>
              <a:t>attributes: </a:t>
            </a:r>
            <a:r>
              <a:rPr lang="en-US" sz="2000" dirty="0" err="1" smtClean="0"/>
              <a:t>tutor_name</a:t>
            </a:r>
            <a:r>
              <a:rPr lang="en-US" sz="2000" dirty="0" smtClean="0"/>
              <a:t>, </a:t>
            </a:r>
            <a:r>
              <a:rPr lang="en-US" sz="2000" dirty="0" err="1"/>
              <a:t>tutor_id</a:t>
            </a:r>
            <a:r>
              <a:rPr lang="en-US" sz="2000" dirty="0"/>
              <a:t>, </a:t>
            </a:r>
            <a:r>
              <a:rPr lang="en-US" sz="2000" dirty="0" smtClean="0"/>
              <a:t>age and </a:t>
            </a:r>
            <a:r>
              <a:rPr lang="en-US" sz="2000" dirty="0" err="1" smtClean="0"/>
              <a:t>amny</a:t>
            </a:r>
            <a:r>
              <a:rPr lang="en-US" sz="2000" dirty="0" smtClean="0"/>
              <a:t> more </a:t>
            </a:r>
          </a:p>
          <a:p>
            <a:pPr marL="137160" indent="0" algn="just">
              <a:buNone/>
            </a:pPr>
            <a:endParaRPr lang="en-US" sz="2000" dirty="0" smtClean="0"/>
          </a:p>
          <a:p>
            <a:pPr algn="just">
              <a:buFont typeface="Wingdings" pitchFamily="2" charset="2"/>
              <a:buChar char="§"/>
            </a:pPr>
            <a:r>
              <a:rPr lang="en-IN" sz="2000" dirty="0" smtClean="0"/>
              <a:t>The students are the client who will register through the website and further have an option to </a:t>
            </a:r>
            <a:r>
              <a:rPr lang="en-IN" sz="2000" dirty="0" err="1" smtClean="0"/>
              <a:t>enroll</a:t>
            </a:r>
            <a:r>
              <a:rPr lang="en-IN" sz="2000" dirty="0" smtClean="0"/>
              <a:t> themselves in a course and confirm their registration by paying the fee. It has following attributes: </a:t>
            </a:r>
            <a:r>
              <a:rPr lang="en-IN" sz="2000" dirty="0" err="1" smtClean="0"/>
              <a:t>stud_id</a:t>
            </a:r>
            <a:r>
              <a:rPr lang="en-IN" sz="2000" dirty="0" smtClean="0"/>
              <a:t>, </a:t>
            </a:r>
            <a:r>
              <a:rPr lang="en-IN" sz="2000" dirty="0" err="1" smtClean="0"/>
              <a:t>stud_name</a:t>
            </a:r>
            <a:r>
              <a:rPr lang="en-IN" sz="2000" dirty="0" smtClean="0"/>
              <a:t>, fathers name, email id and </a:t>
            </a:r>
            <a:r>
              <a:rPr lang="en-IN" sz="2000" dirty="0" err="1" smtClean="0"/>
              <a:t>amny</a:t>
            </a:r>
            <a:r>
              <a:rPr lang="en-IN" sz="2000" dirty="0" smtClean="0"/>
              <a:t> more.</a:t>
            </a:r>
          </a:p>
          <a:p>
            <a:pPr algn="just">
              <a:lnSpc>
                <a:spcPct val="110000"/>
              </a:lnSpc>
              <a:buFont typeface="Wingdings" pitchFamily="2" charset="2"/>
              <a:buChar char="§"/>
            </a:pPr>
            <a:endParaRPr lang="en-IN" sz="2000" dirty="0"/>
          </a:p>
        </p:txBody>
      </p:sp>
    </p:spTree>
    <p:extLst>
      <p:ext uri="{BB962C8B-B14F-4D97-AF65-F5344CB8AC3E}">
        <p14:creationId xmlns:p14="http://schemas.microsoft.com/office/powerpoint/2010/main" xmlns="" val="30185864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TOOLS AND TECHNIQUES USED</a:t>
            </a:r>
            <a:endParaRPr lang="en-IN" dirty="0"/>
          </a:p>
        </p:txBody>
      </p:sp>
      <p:sp>
        <p:nvSpPr>
          <p:cNvPr id="3" name="Content Placeholder 2"/>
          <p:cNvSpPr>
            <a:spLocks noGrp="1"/>
          </p:cNvSpPr>
          <p:nvPr>
            <p:ph idx="1"/>
          </p:nvPr>
        </p:nvSpPr>
        <p:spPr>
          <a:xfrm>
            <a:off x="457200" y="1447800"/>
            <a:ext cx="7772400" cy="5029200"/>
          </a:xfrm>
        </p:spPr>
        <p:txBody>
          <a:bodyPr>
            <a:normAutofit fontScale="70000" lnSpcReduction="20000"/>
          </a:bodyPr>
          <a:lstStyle/>
          <a:p>
            <a:pPr>
              <a:buNone/>
            </a:pPr>
            <a:r>
              <a:rPr lang="en-US" dirty="0" smtClean="0"/>
              <a:t>Language and database combination will allow the best</a:t>
            </a:r>
          </a:p>
          <a:p>
            <a:pPr>
              <a:buNone/>
            </a:pPr>
            <a:r>
              <a:rPr lang="en-US" dirty="0" smtClean="0"/>
              <a:t>performance as well as the required security are:</a:t>
            </a:r>
          </a:p>
          <a:p>
            <a:endParaRPr lang="en-US" b="1" dirty="0" smtClean="0"/>
          </a:p>
          <a:p>
            <a:r>
              <a:rPr lang="en-US" b="1" dirty="0" smtClean="0"/>
              <a:t> </a:t>
            </a:r>
            <a:r>
              <a:rPr lang="en-US" b="1" dirty="0" err="1" smtClean="0"/>
              <a:t>NetBeans</a:t>
            </a:r>
            <a:r>
              <a:rPr lang="en-US" b="1" dirty="0" smtClean="0"/>
              <a:t>:</a:t>
            </a:r>
            <a:r>
              <a:rPr lang="en-US" dirty="0" smtClean="0"/>
              <a:t>  </a:t>
            </a:r>
            <a:r>
              <a:rPr lang="en-US" dirty="0" err="1" smtClean="0"/>
              <a:t>NetBeans</a:t>
            </a:r>
            <a:r>
              <a:rPr lang="en-US" dirty="0" smtClean="0"/>
              <a:t> is an integrated development environment (IDE) for Java. With </a:t>
            </a:r>
            <a:r>
              <a:rPr lang="en-US" dirty="0" err="1" smtClean="0"/>
              <a:t>NetBeans</a:t>
            </a:r>
            <a:r>
              <a:rPr lang="en-US" dirty="0" smtClean="0"/>
              <a:t>, applications can be developed from a range of modular software components known as modules. </a:t>
            </a:r>
            <a:r>
              <a:rPr lang="en-US" dirty="0" err="1" smtClean="0"/>
              <a:t>NetBeans</a:t>
            </a:r>
            <a:r>
              <a:rPr lang="en-US" dirty="0" smtClean="0"/>
              <a:t> runs on Microsoft Windows, Mac OS, Linux and Solaris. In addition to Java development, there are extensions for other languages ​​such as PHP, C, C ++, HTML5 and </a:t>
            </a:r>
            <a:r>
              <a:rPr lang="en-US" dirty="0" err="1" smtClean="0"/>
              <a:t>Javascript</a:t>
            </a:r>
            <a:r>
              <a:rPr lang="en-US" dirty="0" smtClean="0"/>
              <a:t>. </a:t>
            </a:r>
            <a:r>
              <a:rPr lang="en-US" dirty="0" err="1" smtClean="0"/>
              <a:t>NetBeans</a:t>
            </a:r>
            <a:r>
              <a:rPr lang="en-US" dirty="0" smtClean="0"/>
              <a:t>-based applications, including the </a:t>
            </a:r>
            <a:r>
              <a:rPr lang="en-US" dirty="0" err="1" smtClean="0"/>
              <a:t>NetBeans</a:t>
            </a:r>
            <a:r>
              <a:rPr lang="en-US" dirty="0" smtClean="0"/>
              <a:t> IDE, can be extended by third-party developers.</a:t>
            </a:r>
          </a:p>
          <a:p>
            <a:endParaRPr lang="en-US" b="1" dirty="0" smtClean="0"/>
          </a:p>
          <a:p>
            <a:r>
              <a:rPr lang="en-US" b="1" dirty="0" err="1" smtClean="0"/>
              <a:t>MySQL</a:t>
            </a:r>
            <a:r>
              <a:rPr lang="en-US" b="1" dirty="0" smtClean="0"/>
              <a:t>:</a:t>
            </a:r>
            <a:r>
              <a:rPr lang="en-US" dirty="0" smtClean="0"/>
              <a:t>  </a:t>
            </a:r>
            <a:r>
              <a:rPr lang="en-US" dirty="0" err="1" smtClean="0"/>
              <a:t>MySQL</a:t>
            </a:r>
            <a:r>
              <a:rPr lang="en-US" dirty="0" smtClean="0"/>
              <a:t> is by far the most popular database management system for small to medium web projects. Only the proprietary Oracle database and the small embeddable </a:t>
            </a:r>
            <a:r>
              <a:rPr lang="en-US" dirty="0" err="1" smtClean="0"/>
              <a:t>SQLite</a:t>
            </a:r>
            <a:r>
              <a:rPr lang="en-US" dirty="0" smtClean="0"/>
              <a:t> are being distributed. </a:t>
            </a:r>
            <a:r>
              <a:rPr lang="en-US" dirty="0" err="1" smtClean="0"/>
              <a:t>MySQL</a:t>
            </a:r>
            <a:r>
              <a:rPr lang="en-US" dirty="0" smtClean="0"/>
              <a:t> is by far the most popular database management system for small to medium web projects.</a:t>
            </a:r>
          </a:p>
          <a:p>
            <a:endParaRPr lang="en-US" dirty="0" smtClean="0"/>
          </a:p>
          <a:p>
            <a:endParaRPr lang="en-US" dirty="0" smtClean="0"/>
          </a:p>
          <a:p>
            <a:endParaRPr lang="en-US" dirty="0" smtClean="0"/>
          </a:p>
        </p:txBody>
      </p:sp>
    </p:spTree>
    <p:extLst>
      <p:ext uri="{BB962C8B-B14F-4D97-AF65-F5344CB8AC3E}">
        <p14:creationId xmlns:p14="http://schemas.microsoft.com/office/powerpoint/2010/main" xmlns="" val="30011184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1219200"/>
            <a:ext cx="8153400" cy="4093428"/>
          </a:xfrm>
          <a:prstGeom prst="rect">
            <a:avLst/>
          </a:prstGeom>
        </p:spPr>
        <p:txBody>
          <a:bodyPr wrap="square">
            <a:spAutoFit/>
          </a:bodyPr>
          <a:lstStyle/>
          <a:p>
            <a:pPr algn="just"/>
            <a:r>
              <a:rPr lang="en-US" sz="2000" dirty="0" smtClean="0"/>
              <a:t>Only the proprietary Oracle database and the small embeddable </a:t>
            </a:r>
            <a:r>
              <a:rPr lang="en-US" sz="2000" dirty="0" err="1" smtClean="0"/>
              <a:t>SQLite</a:t>
            </a:r>
            <a:r>
              <a:rPr lang="en-US" sz="2000" dirty="0" smtClean="0"/>
              <a:t> are being distributed. A database is a place where data of various types can be stored for later retrieval. You can vary in size from a single table to large collections of tables with millions of </a:t>
            </a:r>
            <a:r>
              <a:rPr lang="en-US" sz="2000" dirty="0" err="1" smtClean="0"/>
              <a:t>tuples</a:t>
            </a:r>
            <a:r>
              <a:rPr lang="en-US" sz="2000" dirty="0" smtClean="0"/>
              <a:t> and columns.</a:t>
            </a:r>
          </a:p>
          <a:p>
            <a:pPr algn="just"/>
            <a:endParaRPr lang="en-US" sz="2000" b="1" dirty="0" smtClean="0"/>
          </a:p>
          <a:p>
            <a:pPr algn="just"/>
            <a:r>
              <a:rPr lang="en-US" sz="2000" b="1" dirty="0" smtClean="0"/>
              <a:t>JDBC connector:</a:t>
            </a:r>
            <a:endParaRPr lang="en-US" sz="2000" dirty="0" smtClean="0"/>
          </a:p>
          <a:p>
            <a:pPr algn="just"/>
            <a:r>
              <a:rPr lang="en-US" sz="2000" dirty="0" smtClean="0"/>
              <a:t>The Java Database Connectivity (JDBC) Connector is a program that allows Java application servers running on the Sun Microsystems Java 2 platform, Enterprise Edition (J2EE), to access different databases. The JDBC Connector connects an application server to a JDBC driver. With the connector, driver providers can pack drivers to be plug-and-play with J2EE applications. In addition, application ser</a:t>
            </a:r>
            <a:endParaRPr lang="en-IN" sz="2000" b="1" dirty="0">
              <a:solidFill>
                <a:schemeClr val="accent6">
                  <a:lumMod val="75000"/>
                </a:schemeClr>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55042" y="2967335"/>
            <a:ext cx="6833922" cy="1200329"/>
          </a:xfrm>
          <a:prstGeom prst="rect">
            <a:avLst/>
          </a:prstGeom>
          <a:noFill/>
        </p:spPr>
        <p:txBody>
          <a:bodyPr wrap="none" lIns="91440" tIns="45720" rIns="91440" bIns="45720">
            <a:spAutoFit/>
            <a:scene3d>
              <a:camera prst="orthographicFront"/>
              <a:lightRig rig="soft" dir="t">
                <a:rot lat="0" lon="0" rev="10800000"/>
              </a:lightRig>
            </a:scene3d>
            <a:sp3d>
              <a:bevelT w="27940" h="12700"/>
              <a:contourClr>
                <a:srgbClr val="DDDDDD"/>
              </a:contourClr>
            </a:sp3d>
          </a:bodyPr>
          <a:lstStyle/>
          <a:p>
            <a:pPr algn="ctr"/>
            <a:r>
              <a:rPr lang="en-US" sz="7200" b="1" spc="150" dirty="0">
                <a:ln w="11430"/>
                <a:solidFill>
                  <a:srgbClr val="F8F8F8"/>
                </a:solidFill>
                <a:effectLst>
                  <a:outerShdw blurRad="25400" algn="tl" rotWithShape="0">
                    <a:srgbClr val="000000">
                      <a:alpha val="43000"/>
                    </a:srgbClr>
                  </a:outerShdw>
                </a:effectLst>
              </a:rPr>
              <a:t>THANK YOU!!</a:t>
            </a:r>
            <a:endParaRPr lang="en-US" sz="7200" b="1" cap="none" spc="150" dirty="0">
              <a:ln w="11430"/>
              <a:solidFill>
                <a:srgbClr val="F8F8F8"/>
              </a:solidFill>
              <a:effectLst>
                <a:outerShdw blurRad="25400" algn="tl" rotWithShape="0">
                  <a:srgbClr val="000000">
                    <a:alpha val="43000"/>
                  </a:srgbClr>
                </a:outerShdw>
              </a:effectLst>
            </a:endParaRPr>
          </a:p>
        </p:txBody>
      </p:sp>
    </p:spTree>
    <p:extLst>
      <p:ext uri="{BB962C8B-B14F-4D97-AF65-F5344CB8AC3E}">
        <p14:creationId xmlns:p14="http://schemas.microsoft.com/office/powerpoint/2010/main" xmlns="" val="130469373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215</TotalTime>
  <Words>618</Words>
  <Application>Microsoft Office PowerPoint</Application>
  <PresentationFormat>On-screen Show (4:3)</PresentationFormat>
  <Paragraphs>44</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Apex</vt:lpstr>
      <vt:lpstr>Slide 1</vt:lpstr>
      <vt:lpstr>Pbl project  on Home tuition system</vt:lpstr>
      <vt:lpstr>INTRODUCTION</vt:lpstr>
      <vt:lpstr>Slide 4</vt:lpstr>
      <vt:lpstr>ABOUT E-R DIAGRAM</vt:lpstr>
      <vt:lpstr>TOOLS AND TECHNIQUES USED</vt:lpstr>
      <vt:lpstr>Slide 7</vt:lpstr>
      <vt:lpstr>Slide 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Pbl project  on Home tution system</dc:title>
  <dc:creator>ANSUL</dc:creator>
  <cp:lastModifiedBy>sc</cp:lastModifiedBy>
  <cp:revision>21</cp:revision>
  <dcterms:created xsi:type="dcterms:W3CDTF">2018-09-05T00:03:40Z</dcterms:created>
  <dcterms:modified xsi:type="dcterms:W3CDTF">2020-01-14T16:48:01Z</dcterms:modified>
</cp:coreProperties>
</file>