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6433" autoAdjust="0"/>
  </p:normalViewPr>
  <p:slideViewPr>
    <p:cSldViewPr>
      <p:cViewPr>
        <p:scale>
          <a:sx n="100" d="100"/>
          <a:sy n="100" d="100"/>
        </p:scale>
        <p:origin x="-540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41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071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607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8CC350A-A8BC-4DA2-9EFD-051B888A8AA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79B1452F-9925-49C9-8427-67570DD4E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9"/>
          <p:cNvSpPr txBox="1"/>
          <p:nvPr/>
        </p:nvSpPr>
        <p:spPr>
          <a:xfrm>
            <a:off x="2895599" y="533400"/>
            <a:ext cx="594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MODY UNIVERSITY 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SCHOOL OF </a:t>
            </a:r>
            <a:r>
              <a:rPr lang="en-US" sz="2400" b="1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ENGINEERING AND TECHNOLOGY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DEPARTMENT OF COMPUTER SCIENCE ENGINEERING</a:t>
            </a:r>
          </a:p>
        </p:txBody>
      </p:sp>
      <p:sp>
        <p:nvSpPr>
          <p:cNvPr id="1048589" name="TextBox 10"/>
          <p:cNvSpPr txBox="1"/>
          <p:nvPr/>
        </p:nvSpPr>
        <p:spPr>
          <a:xfrm>
            <a:off x="381000" y="4495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mbria" pitchFamily="18" charset="0"/>
              </a:rPr>
              <a:t>                    </a:t>
            </a:r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         </a:t>
            </a:r>
          </a:p>
        </p:txBody>
      </p:sp>
      <p:sp>
        <p:nvSpPr>
          <p:cNvPr id="1048591" name="TextBox 12"/>
          <p:cNvSpPr txBox="1"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  <a:p>
            <a:pPr algn="ctr"/>
            <a:r>
              <a:rPr lang="en-US" sz="2400" b="1" u="sng" dirty="0" err="1" smtClean="0">
                <a:solidFill>
                  <a:schemeClr val="tx2"/>
                </a:solidFill>
                <a:latin typeface="Algerian" pitchFamily="82" charset="0"/>
              </a:rPr>
              <a:t>COMPARISon</a:t>
            </a:r>
            <a:r>
              <a:rPr lang="en-US" sz="2400" b="1" u="sng" dirty="0" smtClean="0">
                <a:solidFill>
                  <a:schemeClr val="tx2"/>
                </a:solidFill>
                <a:latin typeface="Algerian" pitchFamily="82" charset="0"/>
              </a:rPr>
              <a:t> of FLOYD  </a:t>
            </a:r>
            <a:r>
              <a:rPr lang="en-US" sz="2400" b="1" u="sng" dirty="0" err="1" smtClean="0">
                <a:solidFill>
                  <a:schemeClr val="tx2"/>
                </a:solidFill>
                <a:latin typeface="Algerian" pitchFamily="82" charset="0"/>
              </a:rPr>
              <a:t>warshall’s</a:t>
            </a:r>
            <a:r>
              <a:rPr lang="en-US" sz="2400" b="1" u="sng" dirty="0" smtClean="0">
                <a:solidFill>
                  <a:schemeClr val="tx2"/>
                </a:solidFill>
                <a:latin typeface="Algerian" pitchFamily="82" charset="0"/>
              </a:rPr>
              <a:t>  algorithm AND BELLMAN FORD ‘S ALGORITHM For Shortest path</a:t>
            </a:r>
            <a:endParaRPr lang="en-US" sz="2400" b="1" u="sng" dirty="0">
              <a:solidFill>
                <a:schemeClr val="tx2"/>
              </a:solidFill>
              <a:latin typeface="Algerian" pitchFamily="82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Arial Black" pitchFamily="34" charset="0"/>
              </a:rPr>
              <a:t>CS14.351</a:t>
            </a:r>
            <a:endParaRPr lang="en-US" sz="2400" dirty="0">
              <a:solidFill>
                <a:schemeClr val="tx2"/>
              </a:solidFill>
              <a:latin typeface="Arial Black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AUTUMN SEMESTER 2019-2020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7" name="Picture 2" descr="Image result for CET LOGO mo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2438400" cy="1905000"/>
          </a:xfrm>
          <a:prstGeom prst="rect">
            <a:avLst/>
          </a:prstGeom>
          <a:noFill/>
        </p:spPr>
      </p:pic>
      <p:sp>
        <p:nvSpPr>
          <p:cNvPr id="8" name="TextBox 10"/>
          <p:cNvSpPr txBox="1"/>
          <p:nvPr/>
        </p:nvSpPr>
        <p:spPr>
          <a:xfrm>
            <a:off x="0" y="4648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Bookman Old Style" pitchFamily="18" charset="0"/>
              </a:rPr>
              <a:t>    Presented To:                           Presented By:</a:t>
            </a:r>
          </a:p>
          <a:p>
            <a:endParaRPr lang="en-US" sz="2400" b="1" u="sng" dirty="0" smtClean="0">
              <a:solidFill>
                <a:schemeClr val="tx2"/>
              </a:solidFill>
              <a:latin typeface="Bookman Old Style" pitchFamily="18" charset="0"/>
            </a:endParaRPr>
          </a:p>
          <a:p>
            <a:endParaRPr lang="en-US" sz="2400" b="1" u="sng" dirty="0">
              <a:solidFill>
                <a:schemeClr val="tx2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ambria" pitchFamily="18" charset="0"/>
              </a:rPr>
              <a:t>                    </a:t>
            </a:r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         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81000" y="41910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mbria" pitchFamily="18" charset="0"/>
              </a:rPr>
              <a:t>                    </a:t>
            </a:r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ambria" pitchFamily="18" charset="0"/>
              </a:rPr>
              <a:t> </a:t>
            </a:r>
          </a:p>
          <a:p>
            <a:pPr>
              <a:buNone/>
            </a:pPr>
            <a:endParaRPr lang="en-US" sz="2400" b="1" dirty="0" smtClean="0">
              <a:solidFill>
                <a:schemeClr val="accent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Cambria" pitchFamily="18" charset="0"/>
              </a:rPr>
              <a:t>MR.P.K.BISHNOI     			                      NISTHA AGARWAL     (170425)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Cambria" pitchFamily="18" charset="0"/>
              </a:rPr>
              <a:t>DR. UMA KUMARI			   </a:t>
            </a:r>
            <a:r>
              <a:rPr lang="en-US" smtClean="0">
                <a:solidFill>
                  <a:schemeClr val="tx2"/>
                </a:solidFill>
                <a:latin typeface="Cambria" pitchFamily="18" charset="0"/>
              </a:rPr>
              <a:t>	</a:t>
            </a:r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31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9600" dirty="0">
              <a:solidFill>
                <a:schemeClr val="bg1"/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sz="9600" dirty="0">
                <a:solidFill>
                  <a:schemeClr val="bg1"/>
                </a:solidFill>
                <a:latin typeface="Algerian" pitchFamily="82" charset="0"/>
              </a:rPr>
              <a:t>  </a:t>
            </a:r>
            <a:r>
              <a:rPr lang="en-US" sz="9600" dirty="0">
                <a:solidFill>
                  <a:schemeClr val="tx2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lgerian" pitchFamily="82" charset="0"/>
              </a:rPr>
              <a:t>CONTENTS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INTRODUCTION TO GRAPH</a:t>
            </a: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INTRODUCTION TO SHORTEST PATH</a:t>
            </a:r>
            <a:endParaRPr lang="en-US" sz="2800" dirty="0">
              <a:solidFill>
                <a:schemeClr val="tx2"/>
              </a:solidFill>
              <a:latin typeface="Baskerville Old Face" pitchFamily="18" charset="0"/>
            </a:endParaRP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TYPES OF ALGORITHM USED </a:t>
            </a: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FLOYD WARSHALL’S ALGORITHM</a:t>
            </a: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BELLMAN FORD’S ALGORITHM</a:t>
            </a: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COMPARISON OF ALGORITHM</a:t>
            </a:r>
          </a:p>
          <a:p>
            <a:pPr>
              <a:buClrTx/>
            </a:pPr>
            <a:r>
              <a:rPr lang="en-US" sz="2800" dirty="0" smtClean="0">
                <a:solidFill>
                  <a:schemeClr val="tx2"/>
                </a:solidFill>
                <a:latin typeface="Baskerville Old Face" pitchFamily="18" charset="0"/>
              </a:rPr>
              <a:t>APPLICATIONS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WHAT IS GRAPH</a:t>
            </a: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51816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sz="3000" dirty="0" smtClean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A graph is an abstract data structure that is used to implement the graph concept from mathematics.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It is basically a collection of vertices and edges that connect these  vertices.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Graph is generalization of the tree structure. 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Graph are of two types </a:t>
            </a:r>
          </a:p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DIRECTED GRAPH- </a:t>
            </a:r>
            <a:r>
              <a:rPr lang="en-US" sz="2800" dirty="0" smtClean="0">
                <a:solidFill>
                  <a:schemeClr val="tx2"/>
                </a:solidFill>
              </a:rPr>
              <a:t>In which the direction is mentioned from 1 vertex to another.</a:t>
            </a:r>
          </a:p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UNDIRECTED GRAPH</a:t>
            </a:r>
            <a:r>
              <a:rPr lang="en-US" sz="2800" dirty="0" smtClean="0">
                <a:solidFill>
                  <a:schemeClr val="tx2"/>
                </a:solidFill>
              </a:rPr>
              <a:t>- There is no direction mentioned.</a:t>
            </a:r>
          </a:p>
          <a:p>
            <a:pPr algn="just"/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buSzPct val="75000"/>
              <a:buNone/>
            </a:pPr>
            <a:endParaRPr lang="en-US" sz="2800" dirty="0">
              <a:solidFill>
                <a:schemeClr val="tx2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SHORTEST PATH</a:t>
            </a: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    The shortest path algorithm is about finding a path between 2 vertices in a graph such that the total sum of the edges weight is minimum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Algerian" pitchFamily="82" charset="0"/>
              </a:rPr>
              <a:t>TYPES OF ALGORITHM USED</a:t>
            </a:r>
            <a:endParaRPr lang="en-US" sz="4000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1.BELLMAN’S FORD ALGORITHM</a:t>
            </a:r>
          </a:p>
          <a:p>
            <a:pPr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2.DIJKSTRA’S ALGORITHM</a:t>
            </a:r>
          </a:p>
          <a:p>
            <a:pPr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3.FLOYD WARSHALL’S ALGORITHM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   </a:t>
            </a:r>
            <a:r>
              <a:rPr lang="en-US" sz="3600" dirty="0" smtClean="0">
                <a:solidFill>
                  <a:schemeClr val="tx2"/>
                </a:solidFill>
                <a:latin typeface="Algerian" pitchFamily="82" charset="0"/>
              </a:rPr>
              <a:t>FLOYD WARSHALL’S ALGORITHM</a:t>
            </a:r>
            <a:endParaRPr lang="en-US" sz="3600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7620000" cy="5156200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     Floyd </a:t>
            </a:r>
            <a:r>
              <a:rPr lang="en-US" sz="5000" dirty="0" err="1" smtClean="0">
                <a:solidFill>
                  <a:schemeClr val="tx2"/>
                </a:solidFill>
              </a:rPr>
              <a:t>Warshall's</a:t>
            </a:r>
            <a:r>
              <a:rPr lang="en-US" sz="5000" dirty="0" smtClean="0">
                <a:solidFill>
                  <a:schemeClr val="tx2"/>
                </a:solidFill>
              </a:rPr>
              <a:t> algorithm uses the adjacency matrix to find the transitive closure of a weighted-directed graph. That is it first makes the adjacency matrix of given directed graph and then it find the shortest path matrix  by using a formula.</a:t>
            </a:r>
          </a:p>
          <a:p>
            <a:pPr algn="just">
              <a:buNone/>
            </a:pPr>
            <a:r>
              <a:rPr lang="en-US" sz="5000" b="1" dirty="0" smtClean="0">
                <a:solidFill>
                  <a:schemeClr val="tx2"/>
                </a:solidFill>
              </a:rPr>
              <a:t>    TRANSITIVE CLOSURE</a:t>
            </a:r>
          </a:p>
          <a:p>
            <a:pPr algn="just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    The transitive closure of a directed graph       with </a:t>
            </a:r>
            <a:r>
              <a:rPr lang="en-US" sz="5000" i="1" dirty="0" smtClean="0">
                <a:solidFill>
                  <a:schemeClr val="tx2"/>
                </a:solidFill>
              </a:rPr>
              <a:t>n</a:t>
            </a:r>
            <a:r>
              <a:rPr lang="en-US" sz="5000" dirty="0" smtClean="0">
                <a:solidFill>
                  <a:schemeClr val="tx2"/>
                </a:solidFill>
              </a:rPr>
              <a:t> vertices can be defined as the </a:t>
            </a:r>
            <a:r>
              <a:rPr lang="en-US" sz="5000" i="1" dirty="0" smtClean="0">
                <a:solidFill>
                  <a:schemeClr val="tx2"/>
                </a:solidFill>
              </a:rPr>
              <a:t>n</a:t>
            </a:r>
            <a:r>
              <a:rPr lang="en-US" sz="5000" dirty="0" smtClean="0">
                <a:solidFill>
                  <a:schemeClr val="tx2"/>
                </a:solidFill>
              </a:rPr>
              <a:t>-by-  </a:t>
            </a:r>
            <a:r>
              <a:rPr lang="en-US" sz="5000" i="1" dirty="0" smtClean="0">
                <a:solidFill>
                  <a:schemeClr val="tx2"/>
                </a:solidFill>
              </a:rPr>
              <a:t>n</a:t>
            </a:r>
            <a:r>
              <a:rPr lang="en-US" sz="5000" dirty="0" smtClean="0">
                <a:solidFill>
                  <a:schemeClr val="tx2"/>
                </a:solidFill>
              </a:rPr>
              <a:t> </a:t>
            </a:r>
            <a:r>
              <a:rPr lang="en-US" sz="5000" dirty="0" err="1" smtClean="0">
                <a:solidFill>
                  <a:schemeClr val="tx2"/>
                </a:solidFill>
              </a:rPr>
              <a:t>boolean</a:t>
            </a:r>
            <a:r>
              <a:rPr lang="en-US" sz="5000" dirty="0" smtClean="0">
                <a:solidFill>
                  <a:schemeClr val="tx2"/>
                </a:solidFill>
              </a:rPr>
              <a:t> matrix </a:t>
            </a:r>
            <a:r>
              <a:rPr lang="en-US" sz="5000" i="1" dirty="0" smtClean="0">
                <a:solidFill>
                  <a:schemeClr val="tx2"/>
                </a:solidFill>
              </a:rPr>
              <a:t>T</a:t>
            </a:r>
            <a:r>
              <a:rPr lang="en-US" sz="5000" dirty="0" smtClean="0">
                <a:solidFill>
                  <a:schemeClr val="tx2"/>
                </a:solidFill>
              </a:rPr>
              <a:t>, in which the element in    the </a:t>
            </a:r>
            <a:r>
              <a:rPr lang="en-US" sz="5000" i="1" dirty="0" err="1" smtClean="0">
                <a:solidFill>
                  <a:schemeClr val="tx2"/>
                </a:solidFill>
              </a:rPr>
              <a:t>i</a:t>
            </a:r>
            <a:r>
              <a:rPr lang="en-US" sz="5000" dirty="0" err="1" smtClean="0">
                <a:solidFill>
                  <a:schemeClr val="tx2"/>
                </a:solidFill>
              </a:rPr>
              <a:t>th</a:t>
            </a:r>
            <a:r>
              <a:rPr lang="en-US" sz="5000" dirty="0" smtClean="0">
                <a:solidFill>
                  <a:schemeClr val="tx2"/>
                </a:solidFill>
              </a:rPr>
              <a:t> row and </a:t>
            </a:r>
            <a:r>
              <a:rPr lang="en-US" sz="5000" i="1" dirty="0" err="1" smtClean="0">
                <a:solidFill>
                  <a:schemeClr val="tx2"/>
                </a:solidFill>
              </a:rPr>
              <a:t>j</a:t>
            </a:r>
            <a:r>
              <a:rPr lang="en-US" sz="5000" dirty="0" err="1" smtClean="0">
                <a:solidFill>
                  <a:schemeClr val="tx2"/>
                </a:solidFill>
              </a:rPr>
              <a:t>th</a:t>
            </a:r>
            <a:r>
              <a:rPr lang="en-US" sz="5000" dirty="0" smtClean="0">
                <a:solidFill>
                  <a:schemeClr val="tx2"/>
                </a:solidFill>
              </a:rPr>
              <a:t> column is 1 if there exist a directed path from the </a:t>
            </a:r>
            <a:r>
              <a:rPr lang="en-US" sz="5000" i="1" dirty="0" err="1" smtClean="0">
                <a:solidFill>
                  <a:schemeClr val="tx2"/>
                </a:solidFill>
              </a:rPr>
              <a:t>i</a:t>
            </a:r>
            <a:r>
              <a:rPr lang="en-US" sz="5000" dirty="0" err="1" smtClean="0">
                <a:solidFill>
                  <a:schemeClr val="tx2"/>
                </a:solidFill>
              </a:rPr>
              <a:t>thvertex</a:t>
            </a:r>
            <a:r>
              <a:rPr lang="en-US" sz="5000" dirty="0" smtClean="0">
                <a:solidFill>
                  <a:schemeClr val="tx2"/>
                </a:solidFill>
              </a:rPr>
              <a:t> to the </a:t>
            </a:r>
            <a:r>
              <a:rPr lang="en-US" sz="5000" i="1" dirty="0" err="1" smtClean="0">
                <a:solidFill>
                  <a:schemeClr val="tx2"/>
                </a:solidFill>
              </a:rPr>
              <a:t>j</a:t>
            </a:r>
            <a:r>
              <a:rPr lang="en-US" sz="5000" dirty="0" err="1" smtClean="0">
                <a:solidFill>
                  <a:schemeClr val="tx2"/>
                </a:solidFill>
              </a:rPr>
              <a:t>th</a:t>
            </a:r>
            <a:r>
              <a:rPr lang="en-US" sz="5000" dirty="0" smtClean="0">
                <a:solidFill>
                  <a:schemeClr val="tx2"/>
                </a:solidFill>
              </a:rPr>
              <a:t> vertex, otherwise it is zero.</a:t>
            </a:r>
          </a:p>
          <a:p>
            <a:pPr algn="just">
              <a:buNone/>
            </a:pPr>
            <a:r>
              <a:rPr lang="en-US" sz="5000" b="1" dirty="0" smtClean="0">
                <a:solidFill>
                  <a:schemeClr val="tx2"/>
                </a:solidFill>
              </a:rPr>
              <a:t>    INTERMEDIATE VERTEX-</a:t>
            </a:r>
            <a:r>
              <a:rPr lang="en-US" sz="5000" dirty="0" smtClean="0">
                <a:solidFill>
                  <a:schemeClr val="tx2"/>
                </a:solidFill>
              </a:rPr>
              <a:t>A vertex between the source and the destination.</a:t>
            </a:r>
            <a:endParaRPr lang="en-US" sz="5000" b="1" dirty="0" smtClean="0">
              <a:solidFill>
                <a:schemeClr val="tx2"/>
              </a:solidFill>
            </a:endParaRPr>
          </a:p>
          <a:p>
            <a:pPr algn="just">
              <a:buNone/>
            </a:pPr>
            <a:endParaRPr lang="en-US" sz="50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endParaRPr lang="en-US" sz="50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 </a:t>
            </a:r>
            <a:endParaRPr lang="en-US" sz="5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2"/>
                </a:solidFill>
                <a:latin typeface="Algerian" panose="04020705040A02060702" pitchFamily="82" charset="0"/>
              </a:rPr>
              <a:t>Bellman ford’s algorithm</a:t>
            </a:r>
            <a:endParaRPr lang="en-IN" sz="4000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Bellman Ford </a:t>
            </a:r>
            <a:r>
              <a:rPr lang="en-US" sz="2000" dirty="0">
                <a:solidFill>
                  <a:schemeClr val="tx2"/>
                </a:solidFill>
              </a:rPr>
              <a:t>algorithm is an algorithm that computes shortest paths from a single source vertex to all of the other vertices in a weighted </a:t>
            </a:r>
            <a:r>
              <a:rPr lang="en-US" sz="2000" dirty="0" smtClean="0">
                <a:solidFill>
                  <a:schemeClr val="tx2"/>
                </a:solidFill>
              </a:rPr>
              <a:t>digraph.</a:t>
            </a:r>
          </a:p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It can also be applied on digraphs containing negative weighted edges. </a:t>
            </a:r>
          </a:p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Also it is mostly used to detect negative cycles in a graph and reports their existence.</a:t>
            </a:r>
          </a:p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It is based on the ’</a:t>
            </a:r>
            <a:r>
              <a:rPr lang="en-US" sz="2000" b="1" dirty="0" smtClean="0">
                <a:solidFill>
                  <a:schemeClr val="tx2"/>
                </a:solidFill>
              </a:rPr>
              <a:t>’Principle Of Relaxation’</a:t>
            </a:r>
            <a:r>
              <a:rPr lang="en-US" sz="2000" dirty="0" smtClean="0">
                <a:solidFill>
                  <a:schemeClr val="tx2"/>
                </a:solidFill>
              </a:rPr>
              <a:t>’ in which more accurate values gradually recover an approximation to the proper distance until the optimum solution is reached.</a:t>
            </a:r>
          </a:p>
          <a:p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0896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chemeClr val="tx2"/>
                </a:solidFill>
                <a:latin typeface="Algerian" panose="04020705040A02060702" pitchFamily="82" charset="0"/>
              </a:rPr>
              <a:t>Comparison of  algorithms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+mj-lt"/>
              </a:rPr>
              <a:t>FLOYD WARSHALL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chemeClr val="tx2"/>
                </a:solidFill>
              </a:rPr>
              <a:t>It computes shortest path from each node to every other node.</a:t>
            </a:r>
          </a:p>
          <a:p>
            <a:pPr algn="just"/>
            <a:endParaRPr lang="en-IN" dirty="0" smtClean="0">
              <a:solidFill>
                <a:schemeClr val="tx2"/>
              </a:solidFill>
            </a:endParaRPr>
          </a:p>
          <a:p>
            <a:pPr algn="just"/>
            <a:r>
              <a:rPr lang="en-IN" dirty="0" smtClean="0">
                <a:solidFill>
                  <a:schemeClr val="tx2"/>
                </a:solidFill>
              </a:rPr>
              <a:t>It requires ‘n’ no. of iterations.</a:t>
            </a:r>
            <a:endParaRPr lang="en-IN" dirty="0">
              <a:solidFill>
                <a:schemeClr val="tx2"/>
              </a:solidFill>
            </a:endParaRPr>
          </a:p>
          <a:p>
            <a:pPr algn="just"/>
            <a:endParaRPr lang="en-IN" sz="2000" dirty="0" smtClean="0">
              <a:solidFill>
                <a:schemeClr val="tx2"/>
              </a:solidFill>
            </a:endParaRPr>
          </a:p>
          <a:p>
            <a:pPr algn="just"/>
            <a:r>
              <a:rPr lang="en-IN" sz="2000" dirty="0" smtClean="0">
                <a:solidFill>
                  <a:schemeClr val="tx2"/>
                </a:solidFill>
              </a:rPr>
              <a:t>Time complexity is V^3 where ‘V’ is the no. of vertices.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+mj-lt"/>
              </a:rPr>
              <a:t>BELLMAN FORD</a:t>
            </a:r>
            <a:endParaRPr lang="en-IN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It computes shortest path from </a:t>
            </a:r>
            <a:r>
              <a:rPr lang="en-IN" dirty="0" smtClean="0">
                <a:solidFill>
                  <a:schemeClr val="tx2"/>
                </a:solidFill>
              </a:rPr>
              <a:t>a single source vertex to all other vertices.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It requires ‘</a:t>
            </a:r>
            <a:r>
              <a:rPr lang="en-IN" dirty="0" smtClean="0">
                <a:solidFill>
                  <a:schemeClr val="tx2"/>
                </a:solidFill>
              </a:rPr>
              <a:t>n-1’ </a:t>
            </a:r>
            <a:r>
              <a:rPr lang="en-IN" dirty="0">
                <a:solidFill>
                  <a:schemeClr val="tx2"/>
                </a:solidFill>
              </a:rPr>
              <a:t>no. of iterations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Time complexity is </a:t>
            </a:r>
            <a:r>
              <a:rPr lang="en-IN" dirty="0" smtClean="0">
                <a:solidFill>
                  <a:schemeClr val="tx2"/>
                </a:solidFill>
              </a:rPr>
              <a:t>V.E </a:t>
            </a:r>
            <a:r>
              <a:rPr lang="en-IN" dirty="0">
                <a:solidFill>
                  <a:schemeClr val="tx2"/>
                </a:solidFill>
              </a:rPr>
              <a:t>where ‘V’ is the no. of </a:t>
            </a:r>
            <a:r>
              <a:rPr lang="en-IN" dirty="0" smtClean="0">
                <a:solidFill>
                  <a:schemeClr val="tx2"/>
                </a:solidFill>
              </a:rPr>
              <a:t>vertices and ‘E’ is the complexity involved in detecting the negative cycle.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002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            APPLICATIONS</a:t>
            </a: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Shortest paths in directed graphs .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Inversion of  real  matrices.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Fast computation of  Pathfinder networks.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Easily detects the negative cycle. </a:t>
            </a: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Computing the similarity between graphs.</a:t>
            </a:r>
          </a:p>
          <a:p>
            <a:pPr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683</TotalTime>
  <Words>384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Books 16x9</vt:lpstr>
      <vt:lpstr>Slide 1</vt:lpstr>
      <vt:lpstr>CONTENTS</vt:lpstr>
      <vt:lpstr>WHAT IS GRAPH</vt:lpstr>
      <vt:lpstr>        SHORTEST PATH</vt:lpstr>
      <vt:lpstr>TYPES OF ALGORITHM USED</vt:lpstr>
      <vt:lpstr>   FLOYD WARSHALL’S ALGORITHM</vt:lpstr>
      <vt:lpstr>Bellman ford’s algorithm</vt:lpstr>
      <vt:lpstr>Comparison of  algorithms</vt:lpstr>
      <vt:lpstr>            APPLICATIONS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sc</cp:lastModifiedBy>
  <cp:revision>79</cp:revision>
  <dcterms:created xsi:type="dcterms:W3CDTF">2017-08-24T18:18:04Z</dcterms:created>
  <dcterms:modified xsi:type="dcterms:W3CDTF">2020-01-14T16:56:25Z</dcterms:modified>
</cp:coreProperties>
</file>