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57" r:id="rId4"/>
    <p:sldId id="259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73B57B1-1FDE-4B72-B39D-5EC7837BDF65}">
          <p14:sldIdLst>
            <p14:sldId id="256"/>
            <p14:sldId id="257"/>
            <p14:sldId id="259"/>
            <p14:sldId id="260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011F8-1B09-4252-BD79-A96AA7346A0B}">
      <dsp:nvSpPr>
        <dsp:cNvPr id="0" name=""/>
        <dsp:cNvSpPr/>
      </dsp:nvSpPr>
      <dsp:spPr>
        <a:xfrm>
          <a:off x="1667179" y="318956"/>
          <a:ext cx="1349294" cy="877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Requirement Analysis</a:t>
          </a:r>
        </a:p>
      </dsp:txBody>
      <dsp:txXfrm>
        <a:off x="1709993" y="361770"/>
        <a:ext cx="1263666" cy="791413"/>
      </dsp:txXfrm>
    </dsp:sp>
    <dsp:sp modelId="{FAC5C09C-C3E5-45A1-A1C0-F07ABBB2CB11}">
      <dsp:nvSpPr>
        <dsp:cNvPr id="0" name=""/>
        <dsp:cNvSpPr/>
      </dsp:nvSpPr>
      <dsp:spPr>
        <a:xfrm>
          <a:off x="589266" y="757477"/>
          <a:ext cx="3505121" cy="3505121"/>
        </a:xfrm>
        <a:custGeom>
          <a:avLst/>
          <a:gdLst/>
          <a:ahLst/>
          <a:cxnLst/>
          <a:rect l="0" t="0" r="0" b="0"/>
          <a:pathLst>
            <a:path>
              <a:moveTo>
                <a:pt x="2436481" y="138955"/>
              </a:moveTo>
              <a:arcTo wR="1752560" hR="1752560" stAng="17578169" swAng="196192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9A017-2A77-4BFD-9930-2FB508BCE392}">
      <dsp:nvSpPr>
        <dsp:cNvPr id="0" name=""/>
        <dsp:cNvSpPr/>
      </dsp:nvSpPr>
      <dsp:spPr>
        <a:xfrm>
          <a:off x="3333964" y="1529946"/>
          <a:ext cx="1349294" cy="877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Planning </a:t>
          </a:r>
        </a:p>
      </dsp:txBody>
      <dsp:txXfrm>
        <a:off x="3376778" y="1572760"/>
        <a:ext cx="1263666" cy="791413"/>
      </dsp:txXfrm>
    </dsp:sp>
    <dsp:sp modelId="{1430F624-7EA2-4A83-91DD-49E74AC43369}">
      <dsp:nvSpPr>
        <dsp:cNvPr id="0" name=""/>
        <dsp:cNvSpPr/>
      </dsp:nvSpPr>
      <dsp:spPr>
        <a:xfrm>
          <a:off x="589266" y="757477"/>
          <a:ext cx="3505121" cy="3505121"/>
        </a:xfrm>
        <a:custGeom>
          <a:avLst/>
          <a:gdLst/>
          <a:ahLst/>
          <a:cxnLst/>
          <a:rect l="0" t="0" r="0" b="0"/>
          <a:pathLst>
            <a:path>
              <a:moveTo>
                <a:pt x="3502713" y="1660714"/>
              </a:moveTo>
              <a:arcTo wR="1752560" hR="1752560" stAng="21419756" swAng="2196602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E7BDF-595A-4837-B041-EC9ED4E6F9F9}">
      <dsp:nvSpPr>
        <dsp:cNvPr id="0" name=""/>
        <dsp:cNvSpPr/>
      </dsp:nvSpPr>
      <dsp:spPr>
        <a:xfrm>
          <a:off x="2697309" y="3489368"/>
          <a:ext cx="1349294" cy="877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Coding </a:t>
          </a:r>
        </a:p>
      </dsp:txBody>
      <dsp:txXfrm>
        <a:off x="2740123" y="3532182"/>
        <a:ext cx="1263666" cy="791413"/>
      </dsp:txXfrm>
    </dsp:sp>
    <dsp:sp modelId="{04648944-F2DE-448B-8904-E002483D65AA}">
      <dsp:nvSpPr>
        <dsp:cNvPr id="0" name=""/>
        <dsp:cNvSpPr/>
      </dsp:nvSpPr>
      <dsp:spPr>
        <a:xfrm>
          <a:off x="589266" y="757477"/>
          <a:ext cx="3505121" cy="3505121"/>
        </a:xfrm>
        <a:custGeom>
          <a:avLst/>
          <a:gdLst/>
          <a:ahLst/>
          <a:cxnLst/>
          <a:rect l="0" t="0" r="0" b="0"/>
          <a:pathLst>
            <a:path>
              <a:moveTo>
                <a:pt x="2101078" y="3470118"/>
              </a:moveTo>
              <a:arcTo wR="1752560" hR="1752560" stAng="4711776" swAng="137644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008DA-19B4-4120-BE72-EB2CE4D9C3FC}">
      <dsp:nvSpPr>
        <dsp:cNvPr id="0" name=""/>
        <dsp:cNvSpPr/>
      </dsp:nvSpPr>
      <dsp:spPr>
        <a:xfrm>
          <a:off x="637050" y="3489368"/>
          <a:ext cx="1349294" cy="877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Testing and Maintenance </a:t>
          </a:r>
        </a:p>
      </dsp:txBody>
      <dsp:txXfrm>
        <a:off x="679864" y="3532182"/>
        <a:ext cx="1263666" cy="791413"/>
      </dsp:txXfrm>
    </dsp:sp>
    <dsp:sp modelId="{0CB93C46-67E5-478B-9460-037A573790BB}">
      <dsp:nvSpPr>
        <dsp:cNvPr id="0" name=""/>
        <dsp:cNvSpPr/>
      </dsp:nvSpPr>
      <dsp:spPr>
        <a:xfrm>
          <a:off x="589266" y="757477"/>
          <a:ext cx="3505121" cy="3505121"/>
        </a:xfrm>
        <a:custGeom>
          <a:avLst/>
          <a:gdLst/>
          <a:ahLst/>
          <a:cxnLst/>
          <a:rect l="0" t="0" r="0" b="0"/>
          <a:pathLst>
            <a:path>
              <a:moveTo>
                <a:pt x="292916" y="2722565"/>
              </a:moveTo>
              <a:arcTo wR="1752560" hR="1752560" stAng="8783641" swAng="2196602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FD4FF-613C-48FB-93F0-415A87AD0FCC}">
      <dsp:nvSpPr>
        <dsp:cNvPr id="0" name=""/>
        <dsp:cNvSpPr/>
      </dsp:nvSpPr>
      <dsp:spPr>
        <a:xfrm>
          <a:off x="395" y="1529946"/>
          <a:ext cx="1349294" cy="877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Documentation</a:t>
          </a:r>
        </a:p>
      </dsp:txBody>
      <dsp:txXfrm>
        <a:off x="43209" y="1572760"/>
        <a:ext cx="1263666" cy="791413"/>
      </dsp:txXfrm>
    </dsp:sp>
    <dsp:sp modelId="{42F6E4BF-7C17-453D-BBD4-CE975761B0A0}">
      <dsp:nvSpPr>
        <dsp:cNvPr id="0" name=""/>
        <dsp:cNvSpPr/>
      </dsp:nvSpPr>
      <dsp:spPr>
        <a:xfrm>
          <a:off x="589266" y="757477"/>
          <a:ext cx="3505121" cy="3505121"/>
        </a:xfrm>
        <a:custGeom>
          <a:avLst/>
          <a:gdLst/>
          <a:ahLst/>
          <a:cxnLst/>
          <a:rect l="0" t="0" r="0" b="0"/>
          <a:pathLst>
            <a:path>
              <a:moveTo>
                <a:pt x="305320" y="764145"/>
              </a:moveTo>
              <a:arcTo wR="1752560" hR="1752560" stAng="12859904" swAng="196192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E925F-3A00-4A4C-BA83-BC823FEF71E9}" type="datetimeFigureOut">
              <a:rPr lang="en-IN" smtClean="0"/>
              <a:pPr/>
              <a:t>14-01-2020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2B94-5E45-4FBC-A0AB-15885AEC12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11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D9EF-9755-421A-B6DD-D435C2FCC813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8475-A957-4DA2-8143-D49F5EE98232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412E-3A33-475B-9095-950CC25A8E85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85B3-F311-4FFF-AA94-05FD3793450D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027F-6EFC-4652-BFFD-496F8D47278A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8CAC-A139-4539-9538-19A251D3A266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A97A-4489-4FA5-826B-B45B22CC110B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F533-D812-482E-BB1E-EA27F967DD61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BBA6-D1DC-4CB4-A582-1E25763B648F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F9DB-207E-44D3-A86B-85356B6F9E1F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35E91E8E-16D7-44BC-AA9B-18C2D6132AD9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A202249-751E-4ADD-A638-F1ECC573B1BC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1AEAE5A-7F04-45D9-919C-788497AA6189}"/>
              </a:ext>
            </a:extLst>
          </p:cNvPr>
          <p:cNvSpPr txBox="1">
            <a:spLocks/>
          </p:cNvSpPr>
          <p:nvPr/>
        </p:nvSpPr>
        <p:spPr>
          <a:xfrm>
            <a:off x="1111934" y="2569075"/>
            <a:ext cx="9968132" cy="960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 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Image result for mody university logo">
            <a:extLst>
              <a:ext uri="{FF2B5EF4-FFF2-40B4-BE49-F238E27FC236}">
                <a16:creationId xmlns:a16="http://schemas.microsoft.com/office/drawing/2014/main" xmlns="" id="{855A4BA9-512D-40CF-8744-D7A3AEFD7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1932" y="291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E49E39-08C5-4EA5-B12C-45A95DC1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842" y="785781"/>
            <a:ext cx="4139036" cy="1739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C31C6D-C444-418B-892D-4684F1391C69}"/>
              </a:ext>
            </a:extLst>
          </p:cNvPr>
          <p:cNvSpPr txBox="1"/>
          <p:nvPr/>
        </p:nvSpPr>
        <p:spPr>
          <a:xfrm>
            <a:off x="2216800" y="3303946"/>
            <a:ext cx="7990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  <a:latin typeface="Arial Black" pitchFamily="34" charset="0"/>
              </a:rPr>
              <a:t>CS14.351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  <a:latin typeface="Bookman Old Style" pitchFamily="18" charset="0"/>
              </a:rPr>
              <a:t>AUTUMN SEMESTER 2019-2020</a:t>
            </a:r>
            <a:endParaRPr lang="en-US" sz="24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889A790-5AF0-44B5-A5EF-30552239C736}"/>
              </a:ext>
            </a:extLst>
          </p:cNvPr>
          <p:cNvSpPr txBox="1"/>
          <p:nvPr/>
        </p:nvSpPr>
        <p:spPr>
          <a:xfrm>
            <a:off x="2013121" y="57835"/>
            <a:ext cx="787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BASED 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2ECA8B3-C6E3-4F92-A9DB-EDBD68A7BE55}"/>
              </a:ext>
            </a:extLst>
          </p:cNvPr>
          <p:cNvSpPr txBox="1"/>
          <p:nvPr/>
        </p:nvSpPr>
        <p:spPr>
          <a:xfrm>
            <a:off x="8963675" y="4707437"/>
            <a:ext cx="297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UBMITTED </a:t>
            </a: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/>
                </a:solidFill>
                <a:latin typeface="Cambria" pitchFamily="18" charset="0"/>
              </a:rPr>
              <a:t>NISTHA AGARWAL  (170425</a:t>
            </a:r>
            <a:r>
              <a:rPr lang="en-US" sz="1600" dirty="0" smtClean="0">
                <a:solidFill>
                  <a:schemeClr val="tx2"/>
                </a:solidFill>
                <a:latin typeface="Cambria" pitchFamily="18" charset="0"/>
              </a:rPr>
              <a:t>)</a:t>
            </a:r>
            <a:endParaRPr lang="en-US" sz="1600" dirty="0" smtClean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77FA43-3C8E-4BA8-90C9-D4726F5A3865}"/>
              </a:ext>
            </a:extLst>
          </p:cNvPr>
          <p:cNvSpPr txBox="1"/>
          <p:nvPr/>
        </p:nvSpPr>
        <p:spPr>
          <a:xfrm>
            <a:off x="278113" y="4567353"/>
            <a:ext cx="2207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  <a:r>
              <a:rPr lang="en-IN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/>
                </a:solidFill>
                <a:latin typeface="Cambria" pitchFamily="18" charset="0"/>
              </a:rPr>
              <a:t>MR.P.K.BISHNOI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/>
                </a:solidFill>
                <a:latin typeface="Cambria" pitchFamily="18" charset="0"/>
              </a:rPr>
              <a:t>DR. UMA KUMARI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/>
                </a:solidFill>
                <a:latin typeface="Cambria" pitchFamily="18" charset="0"/>
              </a:rPr>
              <a:t>    			</a:t>
            </a:r>
            <a:endParaRPr lang="en-IN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B9C77C6D-C42C-44C5-8C66-B79020C93D19}"/>
              </a:ext>
            </a:extLst>
          </p:cNvPr>
          <p:cNvSpPr>
            <a:spLocks noGrp="1"/>
          </p:cNvSpPr>
          <p:nvPr/>
        </p:nvSpPr>
        <p:spPr>
          <a:xfrm>
            <a:off x="8008932" y="5990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7922C1-02B0-4FD7-B628-2865170F61F1}" type="slidenum">
              <a:rPr lang="en-IN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</a:t>
            </a:fld>
            <a:endParaRPr lang="en-I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8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3200" dirty="0" smtClean="0">
                <a:latin typeface="Garamond" pitchFamily="18" charset="0"/>
                <a:cs typeface="Times New Roman" panose="02020603050405020304" pitchFamily="18" charset="0"/>
              </a:rPr>
              <a:t>Page Replacement Algorithms in Operating Systems</a:t>
            </a:r>
            <a:endParaRPr lang="en-US" sz="3200" dirty="0" smtClean="0">
              <a:solidFill>
                <a:schemeClr val="tx2"/>
              </a:solidFill>
              <a:latin typeface="Garamond" pitchFamily="18" charset="0"/>
            </a:endParaRPr>
          </a:p>
          <a:p>
            <a:pPr>
              <a:buClrTx/>
            </a:pPr>
            <a:r>
              <a:rPr lang="en-US" sz="3200" dirty="0" smtClean="0">
                <a:latin typeface="Garamond" pitchFamily="18" charset="0"/>
                <a:cs typeface="Times New Roman" panose="02020603050405020304" pitchFamily="18" charset="0"/>
              </a:rPr>
              <a:t>First In First Out (FIFO) </a:t>
            </a:r>
            <a:endParaRPr lang="en-US" sz="3200" dirty="0" smtClean="0">
              <a:solidFill>
                <a:schemeClr val="tx2"/>
              </a:solidFill>
              <a:latin typeface="Garamond" pitchFamily="18" charset="0"/>
            </a:endParaRPr>
          </a:p>
          <a:p>
            <a:pPr>
              <a:buClrTx/>
            </a:pPr>
            <a:r>
              <a:rPr lang="en-IN" sz="3200" dirty="0" smtClean="0">
                <a:latin typeface="Garamond" pitchFamily="18" charset="0"/>
              </a:rPr>
              <a:t>Optimal Page replacement </a:t>
            </a:r>
          </a:p>
          <a:p>
            <a:pPr>
              <a:buClrTx/>
            </a:pPr>
            <a:r>
              <a:rPr lang="en-US" sz="3200" dirty="0" smtClean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sz="3200" dirty="0" smtClean="0">
                <a:latin typeface="Garamond" pitchFamily="18" charset="0"/>
              </a:rPr>
              <a:t>Least Recently Used</a:t>
            </a:r>
            <a:endParaRPr lang="en-US" sz="3200" dirty="0" smtClean="0">
              <a:solidFill>
                <a:schemeClr val="tx2"/>
              </a:solidFill>
              <a:latin typeface="Garamond" pitchFamily="18" charset="0"/>
            </a:endParaRPr>
          </a:p>
          <a:p>
            <a:endParaRPr lang="en-US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64ECC-C191-48A4-830E-1433689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4" y="-1567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latin typeface="Garamond" pitchFamily="18" charset="0"/>
                <a:cs typeface="Times New Roman" panose="02020603050405020304" pitchFamily="18" charset="0"/>
              </a:rPr>
              <a:t>Page Replacement Algorithms in Operating Systems</a:t>
            </a:r>
            <a:r>
              <a:rPr lang="en-US" sz="3200" b="1" u="sng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3200" b="1" u="sng" dirty="0" smtClean="0">
                <a:latin typeface="+mn-lt"/>
                <a:cs typeface="Times New Roman" panose="02020603050405020304" pitchFamily="18" charset="0"/>
              </a:rPr>
            </a:br>
            <a:endParaRPr lang="en-IN" sz="3200" b="1" u="sng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0ABE4A-EA8D-4F56-A747-90A4EB4A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82" y="776934"/>
            <a:ext cx="11406808" cy="1496004"/>
          </a:xfrm>
        </p:spPr>
        <p:txBody>
          <a:bodyPr>
            <a:noAutofit/>
          </a:bodyPr>
          <a:lstStyle/>
          <a:p>
            <a:pPr algn="just" fontAlgn="base">
              <a:buNone/>
            </a:pPr>
            <a:r>
              <a:rPr lang="en-US" sz="2800" dirty="0" smtClean="0">
                <a:latin typeface="Garamond" pitchFamily="18" charset="0"/>
              </a:rPr>
              <a:t>     In an operating system that uses paging for memory management, a page replacement algorithm is needed to decide which page needs to be replaced when new page comes in.</a:t>
            </a:r>
          </a:p>
          <a:p>
            <a:pPr algn="ctr">
              <a:buNone/>
            </a:pPr>
            <a:r>
              <a:rPr lang="en-US" sz="2800" dirty="0" smtClean="0">
                <a:latin typeface="Garamond" pitchFamily="18" charset="0"/>
              </a:rPr>
              <a:t>    </a:t>
            </a:r>
            <a:r>
              <a:rPr lang="en-US" sz="2800" b="1" u="sng" dirty="0" smtClean="0">
                <a:latin typeface="Garamond" pitchFamily="18" charset="0"/>
              </a:rPr>
              <a:t>Page Fault</a:t>
            </a:r>
          </a:p>
          <a:p>
            <a:pPr algn="just">
              <a:buNone/>
            </a:pPr>
            <a:r>
              <a:rPr lang="en-US" sz="2800" dirty="0" smtClean="0">
                <a:latin typeface="Garamond" pitchFamily="18" charset="0"/>
              </a:rPr>
              <a:t>    When we want to load the page on the memory, and the page is not stored in memory, then it is called page fault.</a:t>
            </a:r>
          </a:p>
          <a:p>
            <a:pPr algn="ctr">
              <a:buNone/>
            </a:pPr>
            <a:r>
              <a:rPr lang="en-US" sz="2800" dirty="0" smtClean="0">
                <a:latin typeface="Garamond" pitchFamily="18" charset="0"/>
              </a:rPr>
              <a:t>     </a:t>
            </a:r>
            <a:r>
              <a:rPr lang="en-US" sz="2800" b="1" u="sng" dirty="0" smtClean="0">
                <a:latin typeface="Garamond" pitchFamily="18" charset="0"/>
              </a:rPr>
              <a:t>Page Hit</a:t>
            </a:r>
            <a:endParaRPr lang="en-US" sz="2800" dirty="0" smtClean="0">
              <a:latin typeface="Garamond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Garamond" pitchFamily="18" charset="0"/>
              </a:rPr>
              <a:t>     When we want to load the page on the memory, and the page is already    available in memory, then it is called page hit.</a:t>
            </a:r>
          </a:p>
          <a:p>
            <a:pPr algn="ctr">
              <a:buNone/>
            </a:pPr>
            <a:r>
              <a:rPr lang="en-US" sz="2800" b="1" dirty="0" smtClean="0">
                <a:latin typeface="Garamond" pitchFamily="18" charset="0"/>
              </a:rPr>
              <a:t>    </a:t>
            </a:r>
            <a:r>
              <a:rPr lang="en-US" sz="2800" b="1" u="sng" dirty="0" smtClean="0">
                <a:latin typeface="Garamond" pitchFamily="18" charset="0"/>
              </a:rPr>
              <a:t>Memory management unit</a:t>
            </a:r>
            <a:endParaRPr lang="en-US" sz="2800" u="sng" dirty="0" smtClean="0">
              <a:latin typeface="Garamond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Garamond" pitchFamily="18" charset="0"/>
              </a:rPr>
              <a:t>    The run time mapping between Virtual address and Physical Address is done by hardware device known as MMU.</a:t>
            </a:r>
          </a:p>
          <a:p>
            <a:pPr algn="just">
              <a:buNone/>
            </a:pPr>
            <a:endParaRPr lang="en-US" sz="2800" dirty="0" smtClean="0">
              <a:latin typeface="Garamond" pitchFamily="18" charset="0"/>
            </a:endParaRPr>
          </a:p>
          <a:p>
            <a:pPr algn="just"/>
            <a:endParaRPr lang="en-US" sz="2800" b="1" dirty="0" smtClean="0">
              <a:latin typeface="Garamond" pitchFamily="18" charset="0"/>
            </a:endParaRPr>
          </a:p>
          <a:p>
            <a:pPr algn="just"/>
            <a:r>
              <a:rPr lang="en-US" sz="2800" dirty="0" smtClean="0">
                <a:latin typeface="Garamond" pitchFamily="18" charset="0"/>
              </a:rPr>
              <a:t/>
            </a:r>
            <a:br>
              <a:rPr lang="en-US" sz="2800" dirty="0" smtClean="0">
                <a:latin typeface="Garamond" pitchFamily="18" charset="0"/>
              </a:rPr>
            </a:br>
            <a:r>
              <a:rPr lang="en-US" sz="2800" dirty="0" smtClean="0">
                <a:latin typeface="Garamond" pitchFamily="18" charset="0"/>
              </a:rPr>
              <a:t/>
            </a:r>
            <a:br>
              <a:rPr lang="en-US" sz="2800" dirty="0" smtClean="0">
                <a:latin typeface="Garamond" pitchFamily="18" charset="0"/>
              </a:rPr>
            </a:br>
            <a:endParaRPr lang="en-US" sz="2800" dirty="0" smtClean="0">
              <a:latin typeface="Garamond" pitchFamily="18" charset="0"/>
            </a:endParaRPr>
          </a:p>
          <a:p>
            <a:pPr algn="just" fontAlgn="base"/>
            <a:endParaRPr lang="en-US" sz="2800" dirty="0" smtClean="0">
              <a:latin typeface="Garamond" pitchFamily="18" charset="0"/>
            </a:endParaRPr>
          </a:p>
          <a:p>
            <a:pPr algn="just" fontAlgn="base"/>
            <a:endParaRPr lang="en-US" sz="2800" dirty="0">
              <a:latin typeface="Garamond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2685A5-7C04-4C22-A2B9-EEBBDBEA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91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698A2-3F7E-4186-9FC4-ACDE3C7A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81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 smtClean="0">
                <a:latin typeface="Garamond" pitchFamily="18" charset="0"/>
                <a:cs typeface="Times New Roman" panose="02020603050405020304" pitchFamily="18" charset="0"/>
              </a:rPr>
              <a:t>First In First Out (FIFO) </a:t>
            </a:r>
            <a:endParaRPr lang="en-IN" sz="3000" b="1" u="sng" dirty="0">
              <a:latin typeface="Garamond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4113724-329A-4D1C-8622-5CF1A524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C189DB-BD1D-4674-BBA3-7902CABCBF49}"/>
              </a:ext>
            </a:extLst>
          </p:cNvPr>
          <p:cNvSpPr txBox="1"/>
          <p:nvPr/>
        </p:nvSpPr>
        <p:spPr>
          <a:xfrm>
            <a:off x="266749" y="708993"/>
            <a:ext cx="114506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Garamond" pitchFamily="18" charset="0"/>
              </a:rPr>
              <a:t>This is the simplest page replacement algorithm. In this algorithm, the operating system keeps track of all pages in the memory in a queue, the oldest page is in the front of the queue. When a page needs to be replaced page in the front of the queue is selected for removal.</a:t>
            </a:r>
          </a:p>
          <a:p>
            <a:r>
              <a:rPr lang="en-US" sz="2800" b="1" u="sng" dirty="0" smtClean="0">
                <a:latin typeface="Garamond" pitchFamily="18" charset="0"/>
              </a:rPr>
              <a:t>Example-1</a:t>
            </a:r>
            <a:r>
              <a:rPr lang="en-US" sz="2800" b="1" dirty="0" smtClean="0">
                <a:latin typeface="Garamond" pitchFamily="18" charset="0"/>
              </a:rPr>
              <a:t>: </a:t>
            </a:r>
            <a:r>
              <a:rPr lang="en-US" sz="2800" dirty="0" smtClean="0">
                <a:latin typeface="Garamond" pitchFamily="18" charset="0"/>
              </a:rPr>
              <a:t>Consider page reference string 1, 3, 0, 3, 5, 6 with 3 page frames. Find number of page faults.</a:t>
            </a:r>
            <a:br>
              <a:rPr lang="en-US" sz="2800" dirty="0" smtClean="0">
                <a:latin typeface="Garamond" pitchFamily="18" charset="0"/>
              </a:rPr>
            </a:br>
            <a:endParaRPr lang="en-US" sz="2800" dirty="0" smtClean="0">
              <a:latin typeface="Garamond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8115" y="3108960"/>
            <a:ext cx="3955808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020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8CBCDD-6B4F-4009-9BD5-5DFCB3A64088}"/>
              </a:ext>
            </a:extLst>
          </p:cNvPr>
          <p:cNvSpPr txBox="1"/>
          <p:nvPr/>
        </p:nvSpPr>
        <p:spPr>
          <a:xfrm>
            <a:off x="2081916" y="192345"/>
            <a:ext cx="690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latin typeface="Garamond" pitchFamily="18" charset="0"/>
              </a:rPr>
              <a:t>Optimal Page replacement </a:t>
            </a:r>
            <a:endParaRPr lang="en-IN" sz="3200" b="1" u="sng" dirty="0">
              <a:latin typeface="Garamon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788" y="816430"/>
            <a:ext cx="99568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800" dirty="0" smtClean="0">
                <a:latin typeface="Garamond" pitchFamily="18" charset="0"/>
              </a:rPr>
              <a:t>In this algorithm, pages are replaced which would not be used for the longest duration of time in the future.</a:t>
            </a:r>
          </a:p>
          <a:p>
            <a:pPr algn="just">
              <a:buNone/>
            </a:pPr>
            <a:r>
              <a:rPr lang="en-US" sz="2800" b="1" dirty="0" smtClean="0">
                <a:latin typeface="Garamond" pitchFamily="18" charset="0"/>
              </a:rPr>
              <a:t>    </a:t>
            </a:r>
            <a:r>
              <a:rPr lang="en-US" sz="2800" b="1" u="sng" dirty="0" smtClean="0">
                <a:latin typeface="Garamond" pitchFamily="18" charset="0"/>
              </a:rPr>
              <a:t>Example-2</a:t>
            </a:r>
            <a:r>
              <a:rPr lang="en-US" sz="2800" b="1" dirty="0" smtClean="0">
                <a:latin typeface="Garamond" pitchFamily="18" charset="0"/>
              </a:rPr>
              <a:t>: </a:t>
            </a:r>
            <a:r>
              <a:rPr lang="en-US" sz="2800" dirty="0" smtClean="0">
                <a:latin typeface="Garamond" pitchFamily="18" charset="0"/>
              </a:rPr>
              <a:t>Consider the page references 7, 0, 1, 2, 0, 3, 0, 4, 2, 3, 0, 3, 2, with 4 page frame. Find number of page fault.</a:t>
            </a:r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C8F20A7-1A08-4248-9498-FF69A086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1897" y="2804987"/>
            <a:ext cx="7956504" cy="375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45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91" y="-195943"/>
            <a:ext cx="9956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latin typeface="Garamond" pitchFamily="18" charset="0"/>
              </a:rPr>
              <a:t>Least Recently Used</a:t>
            </a:r>
            <a:endParaRPr lang="en-US" sz="3200" b="1" u="sng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102" y="463732"/>
            <a:ext cx="99568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dirty="0" smtClean="0">
                <a:latin typeface="Garamond" pitchFamily="18" charset="0"/>
              </a:rPr>
              <a:t>In this algorithm page will be replaced which is least recently used.</a:t>
            </a:r>
          </a:p>
          <a:p>
            <a:pPr algn="just">
              <a:buNone/>
            </a:pPr>
            <a:r>
              <a:rPr lang="en-US" sz="2800" b="1" dirty="0" smtClean="0">
                <a:latin typeface="Garamond" pitchFamily="18" charset="0"/>
              </a:rPr>
              <a:t>     </a:t>
            </a:r>
            <a:r>
              <a:rPr lang="en-US" sz="2800" b="1" u="sng" dirty="0" smtClean="0">
                <a:latin typeface="Garamond" pitchFamily="18" charset="0"/>
              </a:rPr>
              <a:t>Example-3</a:t>
            </a:r>
            <a:r>
              <a:rPr lang="en-US" sz="2800" b="1" dirty="0" smtClean="0">
                <a:latin typeface="Garamond" pitchFamily="18" charset="0"/>
              </a:rPr>
              <a:t>: </a:t>
            </a:r>
            <a:r>
              <a:rPr lang="en-US" sz="2800" dirty="0" smtClean="0">
                <a:latin typeface="Garamond" pitchFamily="18" charset="0"/>
              </a:rPr>
              <a:t>Consider the page reference string 7, 0, 1, 2, 0, 3, 0, 4, 2, 3, 0, 3, 2 with 4 page frames. Find number of page faults.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8165" y="2328303"/>
            <a:ext cx="8866055" cy="434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2FC4E-1EF1-4403-8190-BA75AEAC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2538481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3417FD1-54E6-4871-901C-AF3D4AC55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97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183</TotalTime>
  <Words>349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Slide 1</vt:lpstr>
      <vt:lpstr>CONTENTS</vt:lpstr>
      <vt:lpstr>Page Replacement Algorithms in Operating Systems </vt:lpstr>
      <vt:lpstr>First In First Out (FIFO) </vt:lpstr>
      <vt:lpstr>Slide 5</vt:lpstr>
      <vt:lpstr>Least Recently Used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ANSHITA LADDHA</dc:creator>
  <cp:lastModifiedBy>sc</cp:lastModifiedBy>
  <cp:revision>28</cp:revision>
  <dcterms:created xsi:type="dcterms:W3CDTF">2019-02-04T07:11:01Z</dcterms:created>
  <dcterms:modified xsi:type="dcterms:W3CDTF">2020-01-14T16:56:03Z</dcterms:modified>
</cp:coreProperties>
</file>