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84" r:id="rId2"/>
  </p:sldMasterIdLst>
  <p:notesMasterIdLst>
    <p:notesMasterId r:id="rId28"/>
  </p:notesMasterIdLst>
  <p:sldIdLst>
    <p:sldId id="497" r:id="rId3"/>
    <p:sldId id="564" r:id="rId4"/>
    <p:sldId id="499" r:id="rId5"/>
    <p:sldId id="547" r:id="rId6"/>
    <p:sldId id="546" r:id="rId7"/>
    <p:sldId id="548" r:id="rId8"/>
    <p:sldId id="510" r:id="rId9"/>
    <p:sldId id="500" r:id="rId10"/>
    <p:sldId id="549" r:id="rId11"/>
    <p:sldId id="565" r:id="rId12"/>
    <p:sldId id="512" r:id="rId13"/>
    <p:sldId id="501" r:id="rId14"/>
    <p:sldId id="554" r:id="rId15"/>
    <p:sldId id="562" r:id="rId16"/>
    <p:sldId id="550" r:id="rId17"/>
    <p:sldId id="553" r:id="rId18"/>
    <p:sldId id="566" r:id="rId19"/>
    <p:sldId id="567" r:id="rId20"/>
    <p:sldId id="568" r:id="rId21"/>
    <p:sldId id="569" r:id="rId22"/>
    <p:sldId id="570" r:id="rId23"/>
    <p:sldId id="563" r:id="rId24"/>
    <p:sldId id="522" r:id="rId25"/>
    <p:sldId id="556" r:id="rId26"/>
    <p:sldId id="495" r:id="rId27"/>
  </p:sldIdLst>
  <p:sldSz cx="12192000" cy="6858000"/>
  <p:notesSz cx="6858000" cy="9144000"/>
  <p:embeddedFontLst>
    <p:embeddedFont>
      <p:font typeface="Y 너만을 비춤체OTF" panose="020B0600000101010101" charset="-127"/>
      <p:regular r:id="rId29"/>
    </p:embeddedFont>
    <p:embeddedFont>
      <p:font typeface="Cambria Math" panose="02040503050406030204" pitchFamily="18" charset="0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975"/>
    <a:srgbClr val="2E2E2E"/>
    <a:srgbClr val="FDE23F"/>
    <a:srgbClr val="F0CE02"/>
    <a:srgbClr val="56ADBE"/>
    <a:srgbClr val="F0D73E"/>
    <a:srgbClr val="AAD5DE"/>
    <a:srgbClr val="AAA4CA"/>
    <a:srgbClr val="9AA9CD"/>
    <a:srgbClr val="A4D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7" autoAdjust="0"/>
    <p:restoredTop sz="94226" autoAdjust="0"/>
  </p:normalViewPr>
  <p:slideViewPr>
    <p:cSldViewPr snapToGrid="0" showGuides="1">
      <p:cViewPr varScale="1">
        <p:scale>
          <a:sx n="89" d="100"/>
          <a:sy n="89" d="100"/>
        </p:scale>
        <p:origin x="144" y="2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5A56F-7534-46B4-A417-2E557BCA06BC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88B4D-4942-4E10-BB78-CDA1055F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5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F26-D40F-4736-B49C-C4660C61BC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67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광역버스 노선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61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광역버스 노선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72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광역버스 노선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54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광역버스 노선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56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광역버스 노선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724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광역버스 노선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5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33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3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3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광역버스 노선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9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5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광역버스 노선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08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Q. </a:t>
            </a:r>
            <a:r>
              <a:rPr lang="ko-KR" altLang="en-US"/>
              <a:t>왜 </a:t>
            </a:r>
            <a:r>
              <a:rPr lang="en-US" altLang="ko-KR"/>
              <a:t>500</a:t>
            </a:r>
            <a:r>
              <a:rPr lang="ko-KR" altLang="en-US"/>
              <a:t>석 이상으로 가려고 했지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388B4D-4942-4E10-BB78-CDA1055F882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627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광역버스 노선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6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90537-7C0D-47B3-8637-CF939E92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20E092-E8B4-4B43-8E55-5DDAADA1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95837-B2AE-4625-A167-3355E054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FF857-EE5F-40A1-8899-880DAF27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7B09B-E897-4A16-9590-56C98262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9AA0D-82C0-4B80-8921-6561517D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28A292-DC63-4B4A-B102-9CC5A4157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430CF-B727-407C-A732-E7C08902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E8BE2-2183-41B8-8017-E1DB589A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6B5EB-8BD4-4262-B81B-DAC0B2CE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6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3EF2D7-38D4-4785-8007-2B664DF3B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1D5AB-E62E-4516-A62E-34C501B84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D0B19-2E37-4E36-8835-066935A8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EA7B6-A35A-493D-8508-089D5FCF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76F41-824D-4ADD-A36C-DFC3B36F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91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731BF-9495-45D9-9D3E-0CCD6D0B9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A77F14-A3EE-41D7-9940-9EA17AB45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F47F1-1A72-4FFC-A945-BBC894CC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16D65-2238-4F84-96CB-B049D73C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EC32F-9174-49BC-A9F7-66EE1095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29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369E7-8BB5-4B9E-A9CD-7825C552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A13F8-2503-494D-99F2-F98E5289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7BE5A-1D6D-47B5-A8CE-3E75433A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43357-A5C2-4192-B229-462C8D91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AD448-2E1B-411D-9F73-A83E3136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7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36252-0EE7-40E2-B079-159BE997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C0F5A-5BA8-42B5-8C82-8D55F6E86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E72FD-1DB0-4201-A399-46486C52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4F57D-77FD-4C21-A260-563FA36F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E12D6-CABF-4D78-8C8C-4D8DF60F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43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8BA8E-B14E-4074-B053-CC6E880B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5013A-41C4-4780-AB45-6FFC976DC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1D644-05DB-4006-A049-8DC42B175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D8EFF-50BA-40FF-BE0C-1BB97DA6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5207E-96B2-4F20-A0F2-79E90AB5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B4AE2A-240D-4167-9E63-9B6E0BCF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367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5205-1B2C-4255-A1EA-1C72AA0D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9DCB7-9112-4B5D-A510-FAB1AE1B6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051287-087D-4A73-8D78-9FECE232E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E07BF-B793-40EF-8417-4BD650E98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5C7278-B6FC-4BBB-86A0-45654459D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BE5498-A81D-43AB-9F64-A473E0AD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5DFA62-7F24-4994-A736-9A0B707C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EF49E1-F1DF-4FA2-8CD4-8C9455FD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00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EBF64-462C-4E4E-BE20-503BBADF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1B141A-6BEE-4BAE-BB2C-04529710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9E770F-529E-49BB-A887-07AE369D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147F7-9F71-4F4A-9A39-872B078B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5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6A2C1A-F52D-4D70-A26F-64D960B1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277E13-392F-42FF-94E5-BEDEA031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9AA695-1E80-4E1A-A606-95EA2DE4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25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6CF35-67E5-4457-BC65-D97A297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56F4E-73DD-4D05-A347-1225A2F91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D5734-E8EF-49DE-896E-ECFC7C233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11011E-2D6B-4D85-BC88-0E8E0C3C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1450C-48CE-48B5-97B5-1A7C5300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5E880-C5EC-4127-93B6-6F5D6F66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9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E6365-3580-4833-9C2E-5590CBF2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A9BED-0329-4ECF-B564-29853DF3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90FB4-E2F5-46E9-9D85-98F205D9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7EE85-AE26-48F5-BA4C-BC3B0E74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DB100-E66E-46D5-8145-1FA03A4D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15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5003-3B2A-4CE6-8CFB-065679C1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4119F7-1525-4C00-A67F-82942B418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29EA1A-5B15-4336-9A25-985C60B62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4923B-CAA9-42E3-93DC-EB63EBC4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37C9AE-AC45-46DD-926E-4C67B9CF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A36ED-A2C6-423E-ABCA-4B82B3D3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08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17EFF-08D6-415F-8590-943AB8F5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911C4-8538-476B-B842-FB7D40DE8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E7DFC-5C18-4803-BF85-1422C3EF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7C901-8C7A-4C38-A5F5-194F4D38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73FE1-D8E5-453D-B7F6-BF9B3157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43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F2310A-B923-49D1-BC21-35A4F5E5D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E249B-D9A4-4FAC-BC01-ED68D5D8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134C2-1249-4C63-AAC7-CA7B4121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CB994-6799-4224-9097-6E7253E8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C985D-ADA5-4F33-9E22-04D35144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5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25358-1912-4A02-93B4-CD9B169D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0CC13-6DF0-48EE-A087-31E97ADD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F478F-38E7-416E-A6D9-D6B89C82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E65B4-9B0F-49CB-BC5E-09B27AA8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EF33A-C291-4DCF-929A-178C3E80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26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80087-2D23-41F4-AA58-1C121721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8667E-5997-4347-BF5F-4CCA66C6D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91FE86-1BFB-4708-A3DD-272A23F0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B72A8-FA56-4B83-9E85-E2E38EA1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42C55-A657-4065-8714-ADBB49FC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FD92F-3A20-4940-AED0-71C93ABF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1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00BAF-CA00-4DCF-8766-E97230B6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3FE7C-FC2D-4746-B040-22CF10D5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1E8C2B-1E01-48A2-AFB5-37A16B195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22066C-629C-4EAE-80D8-EAFEDDC8F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6609B2-0675-413D-968F-F1788B95C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22ADCE-F677-47A2-83B0-D30A5FAA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4D5412-C89F-4A30-9811-F7EE9782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B00713-58B7-4A83-A0CF-30319866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0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AA81B-799F-4D7E-93DD-2D88D14D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EDF9A0-A0F1-44FB-ABB5-DEF8A7CB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C96FE-E124-4A88-BA1F-6538F3D6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79AC47-444E-495F-A197-D0207830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0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AB4786-ECCB-4B46-8BB7-BFDF64AD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B3ABFD-EF9D-4F5F-BD4F-E4300538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00DFE1-00B3-495C-AFCE-E37DF4B4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2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DB996-958E-4F8A-9DF1-CF9324C8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D06E5-BEE8-4D75-B245-AB9FD666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3837DB-54DB-4D57-B1FA-12A525137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A3FC5-DDAE-4708-87D3-660E258F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62E70-F52C-4FAA-A509-FD8DF94D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A21B0-B572-460B-97F2-F6C9E1B8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2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BBE81-5F6D-45D5-9CD0-EF8B60D8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F6BDC9-2671-44F3-9668-0BF949E9D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854F0-7F60-4F0A-BC64-26C5CD91B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5F39E-3896-4496-BB4F-A93DBF24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DED839-CC26-4F67-8702-F559957C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71BE7-9A25-4D1B-B9B5-A61FC707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8957-B89C-48FB-9D56-4C842505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B2F73-6751-4281-9E50-7E0CF2FBF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62B32-6293-4CB2-9788-3C11FDD5A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E5FAB-8077-44B0-A3F8-A7DF14921B5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BCF79-9163-456B-A841-6119E03BD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D01E4-F760-417B-882E-B7E64FC21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3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CC4AAA-0ACB-4553-869C-11616AF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A69B9-EE97-4264-A56C-95E066958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328F0-4F6F-46CA-B5C2-41C67FFE6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5D8D-8A47-4BB2-BEAD-3854CCB17B4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FAA05-601D-4D39-BB53-099EFDE7B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A6EA3-534A-4E74-B545-EAFE3D186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3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8076E3-94C7-E37C-D209-919E2C4E8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D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98E85F-4612-B28B-3802-A1FC8E74B6CB}"/>
              </a:ext>
            </a:extLst>
          </p:cNvPr>
          <p:cNvSpPr/>
          <p:nvPr/>
        </p:nvSpPr>
        <p:spPr>
          <a:xfrm>
            <a:off x="138404" y="172896"/>
            <a:ext cx="11915192" cy="6438122"/>
          </a:xfrm>
          <a:prstGeom prst="roundRect">
            <a:avLst>
              <a:gd name="adj" fmla="val 8986"/>
            </a:avLst>
          </a:prstGeom>
          <a:solidFill>
            <a:srgbClr val="F0E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12479-94BD-8E7C-3101-F0E19CD80A3B}"/>
              </a:ext>
            </a:extLst>
          </p:cNvPr>
          <p:cNvSpPr txBox="1"/>
          <p:nvPr/>
        </p:nvSpPr>
        <p:spPr>
          <a:xfrm>
            <a:off x="1752506" y="2745626"/>
            <a:ext cx="868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용인시 전기차 </a:t>
            </a:r>
            <a:r>
              <a:rPr lang="ko-KR" altLang="en-US" sz="3600" dirty="0" err="1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완속</a:t>
            </a:r>
            <a:r>
              <a:rPr lang="ko-KR" altLang="en-US" sz="3600" dirty="0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 충전소의 최적 입지 선정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F5140-395F-E25B-CF03-528E08D169A6}"/>
              </a:ext>
            </a:extLst>
          </p:cNvPr>
          <p:cNvSpPr txBox="1"/>
          <p:nvPr/>
        </p:nvSpPr>
        <p:spPr>
          <a:xfrm>
            <a:off x="4456778" y="4089747"/>
            <a:ext cx="3278462" cy="712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부릉부릉</a:t>
            </a:r>
            <a:endParaRPr lang="en-US" altLang="ko-KR" sz="1600" dirty="0">
              <a:latin typeface="Y 너만을 비춤체OTF" panose="020B0600000101010101" pitchFamily="34" charset="-127"/>
              <a:ea typeface="Y 너만을 비춤체OTF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dirty="0" err="1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홍유빈</a:t>
            </a:r>
            <a:r>
              <a:rPr lang="ko-KR" altLang="en-US" sz="1600" dirty="0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 김수민 김태완 </a:t>
            </a:r>
            <a:r>
              <a:rPr lang="ko-KR" altLang="en-US" sz="1600" dirty="0" err="1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선대운</a:t>
            </a:r>
            <a:r>
              <a:rPr lang="ko-KR" altLang="en-US" sz="1600" dirty="0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 신유진</a:t>
            </a:r>
            <a:endParaRPr lang="en-US" altLang="ko-KR" sz="1600" dirty="0">
              <a:latin typeface="Y 너만을 비춤체OTF" panose="020B0600000101010101" pitchFamily="34" charset="-127"/>
              <a:ea typeface="Y 너만을 비춤체OTF" panose="020B0600000101010101" pitchFamily="34" charset="-127"/>
            </a:endParaRPr>
          </a:p>
        </p:txBody>
      </p:sp>
      <p:pic>
        <p:nvPicPr>
          <p:cNvPr id="11" name="그림 10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542260F0-1C94-A614-1285-201D2586C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751" y="6310843"/>
            <a:ext cx="3729135" cy="31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0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2799164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입지 후보지 탐색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E330B0-D1EE-4C23-AC15-A53905BDD1E8}"/>
              </a:ext>
            </a:extLst>
          </p:cNvPr>
          <p:cNvSpPr txBox="1"/>
          <p:nvPr/>
        </p:nvSpPr>
        <p:spPr>
          <a:xfrm>
            <a:off x="8218568" y="532560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FIRST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SECOND        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A15BF3E-109D-DF12-18A4-F8894E1CC44A}"/>
              </a:ext>
            </a:extLst>
          </p:cNvPr>
          <p:cNvGrpSpPr/>
          <p:nvPr/>
        </p:nvGrpSpPr>
        <p:grpSpPr>
          <a:xfrm>
            <a:off x="702131" y="1828062"/>
            <a:ext cx="1633566" cy="509547"/>
            <a:chOff x="5407025" y="1789153"/>
            <a:chExt cx="1633566" cy="509547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84FC249-E411-C559-0226-3C369D209EBA}"/>
                </a:ext>
              </a:extLst>
            </p:cNvPr>
            <p:cNvSpPr/>
            <p:nvPr/>
          </p:nvSpPr>
          <p:spPr>
            <a:xfrm>
              <a:off x="5407025" y="1789153"/>
              <a:ext cx="1633566" cy="509547"/>
            </a:xfrm>
            <a:prstGeom prst="roundRect">
              <a:avLst/>
            </a:prstGeom>
            <a:solidFill>
              <a:srgbClr val="83C2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6975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72C266-B568-7019-435B-A30355427EC0}"/>
                </a:ext>
              </a:extLst>
            </p:cNvPr>
            <p:cNvSpPr txBox="1"/>
            <p:nvPr/>
          </p:nvSpPr>
          <p:spPr>
            <a:xfrm>
              <a:off x="5525972" y="1828097"/>
              <a:ext cx="1362874" cy="431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후보지 유형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EEE96F3-B8CC-ECEE-359F-774914CBDF64}"/>
              </a:ext>
            </a:extLst>
          </p:cNvPr>
          <p:cNvGrpSpPr/>
          <p:nvPr/>
        </p:nvGrpSpPr>
        <p:grpSpPr>
          <a:xfrm>
            <a:off x="702130" y="2323578"/>
            <a:ext cx="4816927" cy="876827"/>
            <a:chOff x="2616200" y="2297855"/>
            <a:chExt cx="7200900" cy="85067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40B9CCF-F985-8698-6FF4-11758A3E9C14}"/>
                </a:ext>
              </a:extLst>
            </p:cNvPr>
            <p:cNvSpPr/>
            <p:nvPr/>
          </p:nvSpPr>
          <p:spPr>
            <a:xfrm>
              <a:off x="2616200" y="2297855"/>
              <a:ext cx="7200900" cy="850678"/>
            </a:xfrm>
            <a:prstGeom prst="roundRect">
              <a:avLst>
                <a:gd name="adj" fmla="val 34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D06B4D-049D-5161-DFDF-6651C7AEAA8C}"/>
                </a:ext>
              </a:extLst>
            </p:cNvPr>
            <p:cNvSpPr txBox="1"/>
            <p:nvPr/>
          </p:nvSpPr>
          <p:spPr>
            <a:xfrm>
              <a:off x="3240152" y="2353083"/>
              <a:ext cx="5953024" cy="768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용인시 내 문화시설</a:t>
              </a: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, </a:t>
              </a:r>
              <a:r>
                <a:rPr lang="ko-KR" altLang="en-US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주차장</a:t>
              </a: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, </a:t>
              </a:r>
              <a:r>
                <a:rPr lang="ko-KR" altLang="en-US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산업단지</a:t>
              </a: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, 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점포단지</a:t>
              </a: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, </a:t>
              </a:r>
              <a:r>
                <a:rPr lang="ko-KR" altLang="en-US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주유소</a:t>
              </a: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, </a:t>
              </a:r>
              <a:r>
                <a:rPr lang="ko-KR" altLang="en-US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공원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905F0-840E-AB4F-2736-107C6267C4E9}"/>
              </a:ext>
            </a:extLst>
          </p:cNvPr>
          <p:cNvGrpSpPr/>
          <p:nvPr/>
        </p:nvGrpSpPr>
        <p:grpSpPr>
          <a:xfrm>
            <a:off x="702130" y="4109707"/>
            <a:ext cx="4816927" cy="876827"/>
            <a:chOff x="2616200" y="2297855"/>
            <a:chExt cx="7200900" cy="850678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CE799BB-9DCB-AB1D-3670-9BF34C21EE99}"/>
                </a:ext>
              </a:extLst>
            </p:cNvPr>
            <p:cNvSpPr/>
            <p:nvPr/>
          </p:nvSpPr>
          <p:spPr>
            <a:xfrm>
              <a:off x="2616200" y="2297855"/>
              <a:ext cx="7200900" cy="850678"/>
            </a:xfrm>
            <a:prstGeom prst="roundRect">
              <a:avLst>
                <a:gd name="adj" fmla="val 34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0EC4E3-627F-00BE-ED02-2874DEFE5531}"/>
                </a:ext>
              </a:extLst>
            </p:cNvPr>
            <p:cNvSpPr txBox="1"/>
            <p:nvPr/>
          </p:nvSpPr>
          <p:spPr>
            <a:xfrm>
              <a:off x="2975359" y="2353083"/>
              <a:ext cx="6482618" cy="768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도로명주소를 카카오 </a:t>
              </a:r>
              <a:r>
                <a:rPr lang="en-US" altLang="ko-KR" dirty="0" err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api</a:t>
              </a:r>
              <a:r>
                <a:rPr lang="ko-KR" altLang="en-US" dirty="0" err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를</a:t>
              </a:r>
              <a:r>
                <a:rPr lang="ko-KR" altLang="en-US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활용하여</a:t>
              </a:r>
              <a:endPara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위경도로 변환 후 모든 </a:t>
              </a:r>
              <a:r>
                <a:rPr lang="en-US" altLang="ko-KR" dirty="0" err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dataframe</a:t>
              </a: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</a:t>
              </a:r>
              <a:r>
                <a:rPr lang="ko-KR" altLang="en-US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통합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2A8780F-3E2A-D03A-7842-387DCBA9CF06}"/>
              </a:ext>
            </a:extLst>
          </p:cNvPr>
          <p:cNvSpPr txBox="1"/>
          <p:nvPr/>
        </p:nvSpPr>
        <p:spPr>
          <a:xfrm rot="5400000">
            <a:off x="2716031" y="3416621"/>
            <a:ext cx="866021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spc="-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&gt;&gt;</a:t>
            </a:r>
            <a:endParaRPr lang="ko-KR" altLang="en-US" sz="2400" spc="-1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BC33BAF-BCE5-1587-AB42-2C7AF45C6D09}"/>
              </a:ext>
            </a:extLst>
          </p:cNvPr>
          <p:cNvGrpSpPr/>
          <p:nvPr/>
        </p:nvGrpSpPr>
        <p:grpSpPr>
          <a:xfrm>
            <a:off x="702129" y="5656053"/>
            <a:ext cx="4816927" cy="519539"/>
            <a:chOff x="2616200" y="2297855"/>
            <a:chExt cx="7200900" cy="504045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18E9E204-D427-1C9D-0486-82B3652DE9A2}"/>
                </a:ext>
              </a:extLst>
            </p:cNvPr>
            <p:cNvSpPr/>
            <p:nvPr/>
          </p:nvSpPr>
          <p:spPr>
            <a:xfrm>
              <a:off x="2616200" y="2297855"/>
              <a:ext cx="7200900" cy="504045"/>
            </a:xfrm>
            <a:prstGeom prst="roundRect">
              <a:avLst>
                <a:gd name="adj" fmla="val 34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56DD470-8023-16CC-0623-B3D441A7F084}"/>
                </a:ext>
              </a:extLst>
            </p:cNvPr>
            <p:cNvSpPr txBox="1"/>
            <p:nvPr/>
          </p:nvSpPr>
          <p:spPr>
            <a:xfrm>
              <a:off x="4159164" y="2353083"/>
              <a:ext cx="4115022" cy="418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위경도가 동일한 행 </a:t>
              </a: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drop</a:t>
              </a:r>
              <a:endPara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C6A0BD8-A466-3C3D-FC4F-8207BDE88066}"/>
              </a:ext>
            </a:extLst>
          </p:cNvPr>
          <p:cNvSpPr txBox="1"/>
          <p:nvPr/>
        </p:nvSpPr>
        <p:spPr>
          <a:xfrm rot="5400000">
            <a:off x="2716031" y="5036264"/>
            <a:ext cx="866021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spc="-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&gt;&gt;</a:t>
            </a:r>
            <a:endParaRPr lang="ko-KR" altLang="en-US" sz="2400" spc="-1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74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2008883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 데이터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68500D-EBB8-E421-B2F0-3F06608929E3}"/>
              </a:ext>
            </a:extLst>
          </p:cNvPr>
          <p:cNvCxnSpPr>
            <a:cxnSpLocks/>
          </p:cNvCxnSpPr>
          <p:nvPr/>
        </p:nvCxnSpPr>
        <p:spPr>
          <a:xfrm>
            <a:off x="1225550" y="1837229"/>
            <a:ext cx="9740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F48F67-8E38-8B90-8B83-722E21FDD37B}"/>
              </a:ext>
            </a:extLst>
          </p:cNvPr>
          <p:cNvCxnSpPr>
            <a:cxnSpLocks/>
          </p:cNvCxnSpPr>
          <p:nvPr/>
        </p:nvCxnSpPr>
        <p:spPr>
          <a:xfrm>
            <a:off x="1225550" y="2548429"/>
            <a:ext cx="9740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9D06D5-A19A-78CF-4283-382890D51477}"/>
              </a:ext>
            </a:extLst>
          </p:cNvPr>
          <p:cNvCxnSpPr>
            <a:cxnSpLocks/>
          </p:cNvCxnSpPr>
          <p:nvPr/>
        </p:nvCxnSpPr>
        <p:spPr>
          <a:xfrm>
            <a:off x="1225550" y="3259629"/>
            <a:ext cx="97409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B39ED90-12AC-CBA3-CA9E-A7E6AB140A9E}"/>
              </a:ext>
            </a:extLst>
          </p:cNvPr>
          <p:cNvCxnSpPr>
            <a:cxnSpLocks/>
          </p:cNvCxnSpPr>
          <p:nvPr/>
        </p:nvCxnSpPr>
        <p:spPr>
          <a:xfrm>
            <a:off x="1225550" y="3960669"/>
            <a:ext cx="97409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B27608-7B48-2D24-E9E0-E8B591EC12D4}"/>
              </a:ext>
            </a:extLst>
          </p:cNvPr>
          <p:cNvCxnSpPr>
            <a:cxnSpLocks/>
          </p:cNvCxnSpPr>
          <p:nvPr/>
        </p:nvCxnSpPr>
        <p:spPr>
          <a:xfrm>
            <a:off x="1225550" y="5428625"/>
            <a:ext cx="9740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E39E8B-6D10-0FBE-4608-0A22B6BB9831}"/>
              </a:ext>
            </a:extLst>
          </p:cNvPr>
          <p:cNvSpPr/>
          <p:nvPr/>
        </p:nvSpPr>
        <p:spPr>
          <a:xfrm>
            <a:off x="1225550" y="1849929"/>
            <a:ext cx="9740900" cy="684000"/>
          </a:xfrm>
          <a:prstGeom prst="rect">
            <a:avLst/>
          </a:prstGeom>
          <a:solidFill>
            <a:srgbClr val="F8E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A14AD-60BB-AA6D-8BD0-A4E6CA30B788}"/>
              </a:ext>
            </a:extLst>
          </p:cNvPr>
          <p:cNvSpPr txBox="1"/>
          <p:nvPr/>
        </p:nvSpPr>
        <p:spPr>
          <a:xfrm>
            <a:off x="1463882" y="1959610"/>
            <a:ext cx="4953600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출처                                                데이터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58A9ED-139C-0527-B0BF-61C10420005C}"/>
              </a:ext>
            </a:extLst>
          </p:cNvPr>
          <p:cNvSpPr txBox="1"/>
          <p:nvPr/>
        </p:nvSpPr>
        <p:spPr>
          <a:xfrm>
            <a:off x="1438482" y="2670747"/>
            <a:ext cx="3357009" cy="2592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경기도 용인시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용인도시공사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경기도 용인시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(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공공데이터포털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 algn="l">
              <a:lnSpc>
                <a:spcPct val="13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한국환경공단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(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공공데이터포털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C3F91-8656-41DA-BBA7-D95FFD2A12B8}"/>
              </a:ext>
            </a:extLst>
          </p:cNvPr>
          <p:cNvSpPr txBox="1"/>
          <p:nvPr/>
        </p:nvSpPr>
        <p:spPr>
          <a:xfrm>
            <a:off x="5413842" y="2670747"/>
            <a:ext cx="3385863" cy="2592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용인시내 아파트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용인도시공사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_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주차장 정보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경기도 용인시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_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대규모 점포 현황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전기자동차 충전소 정보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3102560-6B24-4FE2-8539-E493EF2DFE5B}"/>
              </a:ext>
            </a:extLst>
          </p:cNvPr>
          <p:cNvCxnSpPr>
            <a:cxnSpLocks/>
          </p:cNvCxnSpPr>
          <p:nvPr/>
        </p:nvCxnSpPr>
        <p:spPr>
          <a:xfrm>
            <a:off x="1236547" y="4669252"/>
            <a:ext cx="97409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481099-8946-48FC-B074-5F96CD9CBCFE}"/>
              </a:ext>
            </a:extLst>
          </p:cNvPr>
          <p:cNvSpPr txBox="1"/>
          <p:nvPr/>
        </p:nvSpPr>
        <p:spPr>
          <a:xfrm>
            <a:off x="8218568" y="532560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FIRST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SECOND        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205FD-5AEE-57F3-402D-0283F732F456}"/>
              </a:ext>
            </a:extLst>
          </p:cNvPr>
          <p:cNvSpPr txBox="1"/>
          <p:nvPr/>
        </p:nvSpPr>
        <p:spPr>
          <a:xfrm>
            <a:off x="2769472" y="5929026"/>
            <a:ext cx="6653057" cy="2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나머지 후보지에 대한 데이터는 정제된 데이터셋을 찾을 수 없어 직접 검색하여 하나씩 작성하였습니다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.)</a:t>
            </a:r>
            <a:endParaRPr lang="ko-KR" altLang="en-US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60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C1C57A7-A516-4CF0-B8AA-42FE91B2F659}"/>
              </a:ext>
            </a:extLst>
          </p:cNvPr>
          <p:cNvGrpSpPr/>
          <p:nvPr/>
        </p:nvGrpSpPr>
        <p:grpSpPr>
          <a:xfrm>
            <a:off x="3144731" y="3084060"/>
            <a:ext cx="5902538" cy="689880"/>
            <a:chOff x="2927418" y="2903974"/>
            <a:chExt cx="5375869" cy="68988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5E0B56F-9019-0EFF-5FB4-6DB03AB5FD77}"/>
                </a:ext>
              </a:extLst>
            </p:cNvPr>
            <p:cNvSpPr/>
            <p:nvPr/>
          </p:nvSpPr>
          <p:spPr>
            <a:xfrm>
              <a:off x="2927418" y="2903974"/>
              <a:ext cx="5375869" cy="683288"/>
            </a:xfrm>
            <a:prstGeom prst="roundRect">
              <a:avLst/>
            </a:prstGeom>
            <a:solidFill>
              <a:srgbClr val="2D6975"/>
            </a:solidFill>
            <a:ln>
              <a:noFill/>
            </a:ln>
            <a:effectLst>
              <a:outerShdw blurRad="381000" dist="330200" dir="2700000" sx="95000" sy="95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D3D8F24C-4D83-B29A-EDE4-6B023E34A338}"/>
                </a:ext>
              </a:extLst>
            </p:cNvPr>
            <p:cNvSpPr/>
            <p:nvPr/>
          </p:nvSpPr>
          <p:spPr>
            <a:xfrm rot="5660125">
              <a:off x="4048272" y="3039218"/>
              <a:ext cx="544764" cy="564508"/>
            </a:xfrm>
            <a:prstGeom prst="teardrop">
              <a:avLst>
                <a:gd name="adj" fmla="val 142116"/>
              </a:avLst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DE8F92-BCC9-E81C-FA21-BEF7993797BE}"/>
                </a:ext>
              </a:extLst>
            </p:cNvPr>
            <p:cNvSpPr txBox="1"/>
            <p:nvPr/>
          </p:nvSpPr>
          <p:spPr>
            <a:xfrm>
              <a:off x="3955164" y="2973236"/>
              <a:ext cx="3320395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rgbClr val="FDE23F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SECOND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: </a:t>
              </a:r>
              <a:r>
                <a:rPr lang="ko-KR" altLang="en-US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수요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예측 모델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67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2008883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빅콘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데이터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D5DB3-0A00-7FA0-EBA8-7B2CFACF05B6}"/>
              </a:ext>
            </a:extLst>
          </p:cNvPr>
          <p:cNvSpPr txBox="1"/>
          <p:nvPr/>
        </p:nvSpPr>
        <p:spPr>
          <a:xfrm>
            <a:off x="8140725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FIRST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SECOND       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E9F609-0618-472E-95AD-0EF6CC7B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72" y="1798999"/>
            <a:ext cx="9988855" cy="396123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83C173-A462-4FFE-A5C3-B2FFFAA3DDAA}"/>
              </a:ext>
            </a:extLst>
          </p:cNvPr>
          <p:cNvSpPr/>
          <p:nvPr/>
        </p:nvSpPr>
        <p:spPr>
          <a:xfrm>
            <a:off x="1101572" y="4260916"/>
            <a:ext cx="9988855" cy="4147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9BDFAD-97E8-406D-BA90-2C31DAFB2B7C}"/>
              </a:ext>
            </a:extLst>
          </p:cNvPr>
          <p:cNvSpPr/>
          <p:nvPr/>
        </p:nvSpPr>
        <p:spPr>
          <a:xfrm>
            <a:off x="1112570" y="5497403"/>
            <a:ext cx="9988855" cy="2628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0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873957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E4561AE-E37B-D6D4-9A98-B6CF386BC3FD}"/>
              </a:ext>
            </a:extLst>
          </p:cNvPr>
          <p:cNvGrpSpPr/>
          <p:nvPr/>
        </p:nvGrpSpPr>
        <p:grpSpPr>
          <a:xfrm>
            <a:off x="2432118" y="1612919"/>
            <a:ext cx="7331794" cy="2373700"/>
            <a:chOff x="2503504" y="1421484"/>
            <a:chExt cx="7184991" cy="211233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7B1FCFE-4739-EE8B-AA24-E6A2275A5AA7}"/>
                </a:ext>
              </a:extLst>
            </p:cNvPr>
            <p:cNvGrpSpPr/>
            <p:nvPr/>
          </p:nvGrpSpPr>
          <p:grpSpPr>
            <a:xfrm>
              <a:off x="2503504" y="2913648"/>
              <a:ext cx="4350160" cy="620169"/>
              <a:chOff x="2616200" y="2297855"/>
              <a:chExt cx="7200900" cy="987970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E73DD87C-C8FC-9515-4738-D5D11C820F8A}"/>
                  </a:ext>
                </a:extLst>
              </p:cNvPr>
              <p:cNvSpPr/>
              <p:nvPr/>
            </p:nvSpPr>
            <p:spPr>
              <a:xfrm>
                <a:off x="2616200" y="2297855"/>
                <a:ext cx="7200900" cy="987970"/>
              </a:xfrm>
              <a:prstGeom prst="roundRect">
                <a:avLst>
                  <a:gd name="adj" fmla="val 34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D6EB6A-B507-8698-3CCA-33D27D90A243}"/>
                  </a:ext>
                </a:extLst>
              </p:cNvPr>
              <p:cNvSpPr txBox="1"/>
              <p:nvPr/>
            </p:nvSpPr>
            <p:spPr>
              <a:xfrm>
                <a:off x="2840090" y="2457068"/>
                <a:ext cx="6684636" cy="687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용인시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유동인구</a:t>
                </a:r>
                <a:r>
                  <a:rPr lang="ko-KR" altLang="en-US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의 전기차 </a:t>
                </a:r>
                <a:r>
                  <a:rPr lang="ko-KR" altLang="en-US" dirty="0" err="1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앱실행</a:t>
                </a:r>
                <a:r>
                  <a:rPr lang="ko-KR" altLang="en-US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위치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00F9F95-108C-5F5B-94C3-8242F391B643}"/>
                </a:ext>
              </a:extLst>
            </p:cNvPr>
            <p:cNvGrpSpPr/>
            <p:nvPr/>
          </p:nvGrpSpPr>
          <p:grpSpPr>
            <a:xfrm>
              <a:off x="2504316" y="2040198"/>
              <a:ext cx="4350160" cy="620169"/>
              <a:chOff x="2616200" y="2297855"/>
              <a:chExt cx="7200900" cy="98797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057900F7-3619-3540-A7CF-A98D62F911BB}"/>
                  </a:ext>
                </a:extLst>
              </p:cNvPr>
              <p:cNvSpPr/>
              <p:nvPr/>
            </p:nvSpPr>
            <p:spPr>
              <a:xfrm>
                <a:off x="2616200" y="2297855"/>
                <a:ext cx="7200900" cy="987970"/>
              </a:xfrm>
              <a:prstGeom prst="roundRect">
                <a:avLst>
                  <a:gd name="adj" fmla="val 34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927BAB-961F-0CCE-8FE9-6753ADA800BA}"/>
                  </a:ext>
                </a:extLst>
              </p:cNvPr>
              <p:cNvSpPr txBox="1"/>
              <p:nvPr/>
            </p:nvSpPr>
            <p:spPr>
              <a:xfrm>
                <a:off x="2840090" y="2457068"/>
                <a:ext cx="6684636" cy="687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용인시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거주자</a:t>
                </a:r>
                <a:r>
                  <a:rPr lang="ko-KR" altLang="en-US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의 전기차 </a:t>
                </a:r>
                <a:r>
                  <a:rPr lang="ko-KR" altLang="en-US" dirty="0" err="1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앱실행</a:t>
                </a:r>
                <a:r>
                  <a:rPr lang="ko-KR" altLang="en-US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위치</a:t>
                </a:r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328C21-879E-EA21-EC87-2E2A3AB5E3BA}"/>
                </a:ext>
              </a:extLst>
            </p:cNvPr>
            <p:cNvCxnSpPr/>
            <p:nvPr/>
          </p:nvCxnSpPr>
          <p:spPr>
            <a:xfrm>
              <a:off x="7396493" y="2802834"/>
              <a:ext cx="720000" cy="0"/>
            </a:xfrm>
            <a:prstGeom prst="line">
              <a:avLst/>
            </a:prstGeom>
            <a:ln w="19050">
              <a:solidFill>
                <a:srgbClr val="2D6975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오른쪽 대괄호 11">
              <a:extLst>
                <a:ext uri="{FF2B5EF4-FFF2-40B4-BE49-F238E27FC236}">
                  <a16:creationId xmlns:a16="http://schemas.microsoft.com/office/drawing/2014/main" id="{E869DFFC-1F6D-5542-92F0-EB09943AAAA5}"/>
                </a:ext>
              </a:extLst>
            </p:cNvPr>
            <p:cNvSpPr/>
            <p:nvPr/>
          </p:nvSpPr>
          <p:spPr>
            <a:xfrm>
              <a:off x="7023277" y="2410242"/>
              <a:ext cx="212983" cy="785183"/>
            </a:xfrm>
            <a:prstGeom prst="rightBracket">
              <a:avLst/>
            </a:prstGeom>
            <a:ln w="19050">
              <a:solidFill>
                <a:srgbClr val="2D69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385C690-1AC7-EF66-99D9-A14DEC768024}"/>
                </a:ext>
              </a:extLst>
            </p:cNvPr>
            <p:cNvSpPr/>
            <p:nvPr/>
          </p:nvSpPr>
          <p:spPr>
            <a:xfrm>
              <a:off x="8334049" y="2125610"/>
              <a:ext cx="1354446" cy="1354446"/>
            </a:xfrm>
            <a:prstGeom prst="ellipse">
              <a:avLst/>
            </a:prstGeom>
            <a:solidFill>
              <a:srgbClr val="AAD5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C4F8DA-C690-2390-DDAF-382F0F21770B}"/>
                </a:ext>
              </a:extLst>
            </p:cNvPr>
            <p:cNvSpPr txBox="1"/>
            <p:nvPr/>
          </p:nvSpPr>
          <p:spPr>
            <a:xfrm>
              <a:off x="8581479" y="2581932"/>
              <a:ext cx="892294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ko-KR" altLang="en-US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수요점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6" name="설명선: 선 15">
              <a:extLst>
                <a:ext uri="{FF2B5EF4-FFF2-40B4-BE49-F238E27FC236}">
                  <a16:creationId xmlns:a16="http://schemas.microsoft.com/office/drawing/2014/main" id="{B20D5FD8-F016-DCCF-7C1E-5B7AF77BE4EB}"/>
                </a:ext>
              </a:extLst>
            </p:cNvPr>
            <p:cNvSpPr/>
            <p:nvPr/>
          </p:nvSpPr>
          <p:spPr>
            <a:xfrm>
              <a:off x="6989460" y="1421484"/>
              <a:ext cx="2699035" cy="544283"/>
            </a:xfrm>
            <a:prstGeom prst="borderCallout1">
              <a:avLst>
                <a:gd name="adj1" fmla="val 53311"/>
                <a:gd name="adj2" fmla="val -4539"/>
                <a:gd name="adj3" fmla="val 124062"/>
                <a:gd name="adj4" fmla="val -17632"/>
              </a:avLst>
            </a:prstGeom>
            <a:solidFill>
              <a:srgbClr val="F0D73E"/>
            </a:solidFill>
            <a:ln>
              <a:solidFill>
                <a:srgbClr val="F0D7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cell_xcrd</a:t>
              </a:r>
              <a:r>
                <a:rPr lang="en-US" altLang="ko-KR" sz="1600" dirty="0">
                  <a:solidFill>
                    <a:schemeClr val="tx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, </a:t>
              </a:r>
              <a:r>
                <a:rPr lang="en-US" altLang="ko-KR" sz="1600" dirty="0" err="1">
                  <a:solidFill>
                    <a:schemeClr val="tx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cell_ycrd</a:t>
              </a:r>
              <a:r>
                <a:rPr lang="en-US" altLang="ko-KR" sz="1600" dirty="0">
                  <a:solidFill>
                    <a:schemeClr val="tx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활용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8385EBF-987C-425A-B81D-BB9BAD4F0723}"/>
              </a:ext>
            </a:extLst>
          </p:cNvPr>
          <p:cNvSpPr txBox="1"/>
          <p:nvPr/>
        </p:nvSpPr>
        <p:spPr>
          <a:xfrm>
            <a:off x="8140725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FIRST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SECOND       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548D9B5-0565-677D-68E9-E87691A4D700}"/>
              </a:ext>
            </a:extLst>
          </p:cNvPr>
          <p:cNvSpPr/>
          <p:nvPr/>
        </p:nvSpPr>
        <p:spPr>
          <a:xfrm>
            <a:off x="2176671" y="5163412"/>
            <a:ext cx="7961242" cy="1021483"/>
          </a:xfrm>
          <a:prstGeom prst="roundRect">
            <a:avLst>
              <a:gd name="adj" fmla="val 3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6774BD-79F0-4E21-7AFD-0F9F4ED95583}"/>
              </a:ext>
            </a:extLst>
          </p:cNvPr>
          <p:cNvSpPr txBox="1"/>
          <p:nvPr/>
        </p:nvSpPr>
        <p:spPr>
          <a:xfrm>
            <a:off x="2401296" y="5278276"/>
            <a:ext cx="7511993" cy="79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운영 중인 주차장의 이용률을 활용하여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이용자의 수요를 만족시키는 정도를 기준으로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수요점별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count_cust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조정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29994B-E737-653D-E1EC-77AECE2A46B6}"/>
              </a:ext>
            </a:extLst>
          </p:cNvPr>
          <p:cNvSpPr txBox="1"/>
          <p:nvPr/>
        </p:nvSpPr>
        <p:spPr>
          <a:xfrm rot="5400000">
            <a:off x="5662990" y="4360280"/>
            <a:ext cx="866021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spc="-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&gt;&gt;</a:t>
            </a:r>
            <a:endParaRPr lang="ko-KR" altLang="en-US" sz="2400" spc="-1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88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1218603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8F316E-0B7D-F54C-B8F7-41BAB95774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-1936"/>
          <a:stretch/>
        </p:blipFill>
        <p:spPr>
          <a:xfrm>
            <a:off x="954192" y="1797128"/>
            <a:ext cx="2008394" cy="4001504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A14E298-C3A8-08F9-C5EE-3740F34F6720}"/>
              </a:ext>
            </a:extLst>
          </p:cNvPr>
          <p:cNvSpPr/>
          <p:nvPr/>
        </p:nvSpPr>
        <p:spPr>
          <a:xfrm>
            <a:off x="5572301" y="3917148"/>
            <a:ext cx="852097" cy="33059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7D346A-0BA1-F2CD-310A-9CD76C966D35}"/>
              </a:ext>
            </a:extLst>
          </p:cNvPr>
          <p:cNvGrpSpPr/>
          <p:nvPr/>
        </p:nvGrpSpPr>
        <p:grpSpPr>
          <a:xfrm>
            <a:off x="6667594" y="1576015"/>
            <a:ext cx="4703698" cy="4202924"/>
            <a:chOff x="4519815" y="1700910"/>
            <a:chExt cx="5030615" cy="449503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7DE6CE8-EEBA-AE10-421D-A2E44A8BD28E}"/>
                </a:ext>
              </a:extLst>
            </p:cNvPr>
            <p:cNvGrpSpPr/>
            <p:nvPr/>
          </p:nvGrpSpPr>
          <p:grpSpPr>
            <a:xfrm>
              <a:off x="4519815" y="2210457"/>
              <a:ext cx="4959626" cy="3985489"/>
              <a:chOff x="5656484" y="1922226"/>
              <a:chExt cx="4959626" cy="3985489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64A719D-0FB0-E601-2C28-6A8F024398C9}"/>
                  </a:ext>
                </a:extLst>
              </p:cNvPr>
              <p:cNvSpPr/>
              <p:nvPr/>
            </p:nvSpPr>
            <p:spPr>
              <a:xfrm>
                <a:off x="5656484" y="1922226"/>
                <a:ext cx="4959626" cy="3985489"/>
              </a:xfrm>
              <a:prstGeom prst="roundRect">
                <a:avLst>
                  <a:gd name="adj" fmla="val 4697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3EE649EE-0436-EE42-F710-C6B1C57CA97A}"/>
                  </a:ext>
                </a:extLst>
              </p:cNvPr>
              <p:cNvGrpSpPr/>
              <p:nvPr/>
            </p:nvGrpSpPr>
            <p:grpSpPr>
              <a:xfrm>
                <a:off x="6051478" y="2569879"/>
                <a:ext cx="4169639" cy="1954696"/>
                <a:chOff x="5752391" y="2937623"/>
                <a:chExt cx="4169639" cy="1954696"/>
              </a:xfrm>
            </p:grpSpPr>
            <p:pic>
              <p:nvPicPr>
                <p:cNvPr id="8" name="그래픽 7" descr="사람들 집단  단색으로 채워진">
                  <a:extLst>
                    <a:ext uri="{FF2B5EF4-FFF2-40B4-BE49-F238E27FC236}">
                      <a16:creationId xmlns:a16="http://schemas.microsoft.com/office/drawing/2014/main" id="{6B718562-49F3-A37F-4C6B-775C55002E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52391" y="2937623"/>
                  <a:ext cx="1954696" cy="1954696"/>
                </a:xfrm>
                <a:prstGeom prst="rect">
                  <a:avLst/>
                </a:prstGeom>
              </p:spPr>
            </p:pic>
            <p:pic>
              <p:nvPicPr>
                <p:cNvPr id="9" name="그래픽 8" descr="사람들 집단  단색으로 채워진">
                  <a:extLst>
                    <a:ext uri="{FF2B5EF4-FFF2-40B4-BE49-F238E27FC236}">
                      <a16:creationId xmlns:a16="http://schemas.microsoft.com/office/drawing/2014/main" id="{48824110-D784-C197-516F-33EFF3D82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67334" y="2937623"/>
                  <a:ext cx="1954696" cy="1954696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DFFC54-DA2B-FAA4-720F-D953758C5D12}"/>
                  </a:ext>
                </a:extLst>
              </p:cNvPr>
              <p:cNvSpPr txBox="1"/>
              <p:nvPr/>
            </p:nvSpPr>
            <p:spPr>
              <a:xfrm>
                <a:off x="6235981" y="4784487"/>
                <a:ext cx="1425390" cy="393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ko-KR" altLang="en-US" sz="160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아파트 거주자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0DA6F1-50BA-9238-C716-831B0BA94F94}"/>
                  </a:ext>
                </a:extLst>
              </p:cNvPr>
              <p:cNvSpPr txBox="1"/>
              <p:nvPr/>
            </p:nvSpPr>
            <p:spPr>
              <a:xfrm>
                <a:off x="8362914" y="4784487"/>
                <a:ext cx="1622560" cy="393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ko-KR" altLang="en-US" sz="16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비아파트 거주자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41A91EE-6403-B05A-5279-7128598EA8F3}"/>
                  </a:ext>
                </a:extLst>
              </p:cNvPr>
              <p:cNvSpPr/>
              <p:nvPr/>
            </p:nvSpPr>
            <p:spPr>
              <a:xfrm>
                <a:off x="8098425" y="2176670"/>
                <a:ext cx="75744" cy="331966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97D746A-FDD6-EF9E-7739-8994C3FF6456}"/>
                </a:ext>
              </a:extLst>
            </p:cNvPr>
            <p:cNvSpPr/>
            <p:nvPr/>
          </p:nvSpPr>
          <p:spPr>
            <a:xfrm>
              <a:off x="6717778" y="2459931"/>
              <a:ext cx="2832652" cy="2832652"/>
            </a:xfrm>
            <a:prstGeom prst="ellipse">
              <a:avLst/>
            </a:prstGeom>
            <a:solidFill>
              <a:srgbClr val="A4DBFB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6EC315E-6131-3EF1-91C9-03EE91C36BC8}"/>
                </a:ext>
              </a:extLst>
            </p:cNvPr>
            <p:cNvGrpSpPr/>
            <p:nvPr/>
          </p:nvGrpSpPr>
          <p:grpSpPr>
            <a:xfrm>
              <a:off x="4519815" y="1700910"/>
              <a:ext cx="1693019" cy="509547"/>
              <a:chOff x="5407024" y="1789153"/>
              <a:chExt cx="1466641" cy="509547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9C50F324-52DB-24C4-FB53-5A2801AE4AD7}"/>
                  </a:ext>
                </a:extLst>
              </p:cNvPr>
              <p:cNvSpPr/>
              <p:nvPr/>
            </p:nvSpPr>
            <p:spPr>
              <a:xfrm>
                <a:off x="5407024" y="1789153"/>
                <a:ext cx="1466641" cy="509547"/>
              </a:xfrm>
              <a:prstGeom prst="roundRect">
                <a:avLst>
                  <a:gd name="adj" fmla="val 16667"/>
                </a:avLst>
              </a:prstGeom>
              <a:solidFill>
                <a:srgbClr val="83C2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2D697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B96566-A477-51C8-329D-FE6199FA6338}"/>
                  </a:ext>
                </a:extLst>
              </p:cNvPr>
              <p:cNvSpPr txBox="1"/>
              <p:nvPr/>
            </p:nvSpPr>
            <p:spPr>
              <a:xfrm>
                <a:off x="5466430" y="1828097"/>
                <a:ext cx="1320619" cy="42133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dirty="0">
                    <a:solidFill>
                      <a:prstClr val="white"/>
                    </a:solidFill>
                    <a:latin typeface="G마켓 산스 TTF Medium"/>
                    <a:ea typeface="G마켓 산스 TTF Medium"/>
                  </a:rPr>
                  <a:t>거주지 데이터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Medium"/>
                  <a:ea typeface="G마켓 산스 TTF Medium"/>
                  <a:cs typeface="+mn-cs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2ED7A11-6ADB-40B4-8AF0-39AE9719846F}"/>
              </a:ext>
            </a:extLst>
          </p:cNvPr>
          <p:cNvSpPr txBox="1"/>
          <p:nvPr/>
        </p:nvSpPr>
        <p:spPr>
          <a:xfrm>
            <a:off x="8140725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FIRST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SECOND       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C2082E8-3A58-C840-80B9-B6ADFC58054E}"/>
              </a:ext>
            </a:extLst>
          </p:cNvPr>
          <p:cNvSpPr/>
          <p:nvPr/>
        </p:nvSpPr>
        <p:spPr>
          <a:xfrm>
            <a:off x="3184892" y="1808240"/>
            <a:ext cx="2567745" cy="1620760"/>
          </a:xfrm>
          <a:prstGeom prst="roundRect">
            <a:avLst>
              <a:gd name="adj" fmla="val 3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C0F834-1B94-8E03-599F-753529743959}"/>
              </a:ext>
            </a:extLst>
          </p:cNvPr>
          <p:cNvSpPr txBox="1"/>
          <p:nvPr/>
        </p:nvSpPr>
        <p:spPr>
          <a:xfrm>
            <a:off x="3203825" y="1941512"/>
            <a:ext cx="25298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현존하는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완속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충전소들을 살펴보면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아파트 내에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설치된 충전기들이 대다수인 것을 알 수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48E0170-B128-F902-E6D1-D22BC8A0C8A8}"/>
              </a:ext>
            </a:extLst>
          </p:cNvPr>
          <p:cNvSpPr/>
          <p:nvPr/>
        </p:nvSpPr>
        <p:spPr>
          <a:xfrm>
            <a:off x="3938253" y="4728705"/>
            <a:ext cx="2567745" cy="1620760"/>
          </a:xfrm>
          <a:prstGeom prst="roundRect">
            <a:avLst>
              <a:gd name="adj" fmla="val 3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04F4-6F1D-4AF0-A207-216FE38093BA}"/>
              </a:ext>
            </a:extLst>
          </p:cNvPr>
          <p:cNvSpPr txBox="1"/>
          <p:nvPr/>
        </p:nvSpPr>
        <p:spPr>
          <a:xfrm>
            <a:off x="3957186" y="4861977"/>
            <a:ext cx="25298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제공된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resident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데이터셋에서 위경도를 활용하여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아파트 거주자와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비아파트 거주자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구분하였다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7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879" y="682409"/>
            <a:ext cx="1563248" cy="6201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G마켓 산스 TTF Bold"/>
                <a:ea typeface="G마켓 산스 TTF Bold"/>
              </a:rPr>
              <a:t>수요예측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777A3B-15A6-4F16-2145-317EF4C723F9}"/>
              </a:ext>
            </a:extLst>
          </p:cNvPr>
          <p:cNvGrpSpPr/>
          <p:nvPr/>
        </p:nvGrpSpPr>
        <p:grpSpPr>
          <a:xfrm>
            <a:off x="702129" y="1823727"/>
            <a:ext cx="2309428" cy="509547"/>
            <a:chOff x="5407025" y="1789153"/>
            <a:chExt cx="2309428" cy="509547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F9E13BAC-7BD2-7A88-1409-99814641B2C5}"/>
                </a:ext>
              </a:extLst>
            </p:cNvPr>
            <p:cNvSpPr/>
            <p:nvPr/>
          </p:nvSpPr>
          <p:spPr>
            <a:xfrm>
              <a:off x="5407025" y="1789153"/>
              <a:ext cx="2309428" cy="509547"/>
            </a:xfrm>
            <a:prstGeom prst="roundRect">
              <a:avLst>
                <a:gd name="adj" fmla="val 16667"/>
              </a:avLst>
            </a:prstGeom>
            <a:solidFill>
              <a:srgbClr val="83C2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D697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02BC55-3036-D6F3-8381-E0999F99D23B}"/>
                </a:ext>
              </a:extLst>
            </p:cNvPr>
            <p:cNvSpPr txBox="1"/>
            <p:nvPr/>
          </p:nvSpPr>
          <p:spPr>
            <a:xfrm>
              <a:off x="5525971" y="1828097"/>
              <a:ext cx="1649811" cy="4316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Medium"/>
                  <a:ea typeface="G마켓 산스 TTF Medium"/>
                  <a:cs typeface="+mn-cs"/>
                </a:rPr>
                <a:t>수요 예측 모델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/>
                <a:ea typeface="G마켓 산스 TTF Medium"/>
                <a:cs typeface="+mn-cs"/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E76BBA2-EB29-461C-AEB0-D0DC647257A3}"/>
              </a:ext>
            </a:extLst>
          </p:cNvPr>
          <p:cNvSpPr/>
          <p:nvPr/>
        </p:nvSpPr>
        <p:spPr>
          <a:xfrm>
            <a:off x="702129" y="2323574"/>
            <a:ext cx="10387902" cy="1018338"/>
          </a:xfrm>
          <a:prstGeom prst="roundRect">
            <a:avLst>
              <a:gd name="adj" fmla="val 3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FF189F-AC5F-6827-9DC9-A7B3BE89F52D}"/>
              </a:ext>
            </a:extLst>
          </p:cNvPr>
          <p:cNvSpPr txBox="1"/>
          <p:nvPr/>
        </p:nvSpPr>
        <p:spPr>
          <a:xfrm>
            <a:off x="3717450" y="2593556"/>
            <a:ext cx="4357282" cy="431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G마켓 산스 TTF Light"/>
                <a:ea typeface="G마켓 산스 TTF Light"/>
              </a:rPr>
              <a:t>충전소가 충족시킬 수 있는 충전 수요 예측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CA4F0-081F-D8BF-053E-08B961CF7B22}"/>
              </a:ext>
            </a:extLst>
          </p:cNvPr>
          <p:cNvSpPr txBox="1"/>
          <p:nvPr/>
        </p:nvSpPr>
        <p:spPr>
          <a:xfrm>
            <a:off x="5467378" y="4073748"/>
            <a:ext cx="557143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기존 충전소 좌표를 기준으로 주변의 수요점들을 파악 </a:t>
            </a:r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D50895C9-6D89-5F7C-3934-C13E2CF87033}"/>
              </a:ext>
            </a:extLst>
          </p:cNvPr>
          <p:cNvSpPr/>
          <p:nvPr/>
        </p:nvSpPr>
        <p:spPr>
          <a:xfrm>
            <a:off x="5297047" y="3897902"/>
            <a:ext cx="5912094" cy="795262"/>
          </a:xfrm>
          <a:prstGeom prst="bracketPair">
            <a:avLst/>
          </a:prstGeom>
          <a:ln w="38100">
            <a:solidFill>
              <a:srgbClr val="2D69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CAACA2-4484-FD4D-A479-CDE9632A15F3}"/>
              </a:ext>
            </a:extLst>
          </p:cNvPr>
          <p:cNvGrpSpPr/>
          <p:nvPr/>
        </p:nvGrpSpPr>
        <p:grpSpPr>
          <a:xfrm>
            <a:off x="1363865" y="3608902"/>
            <a:ext cx="2874587" cy="2872364"/>
            <a:chOff x="4328789" y="3553909"/>
            <a:chExt cx="2874587" cy="287236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EBEF13-C612-CC9E-7EA2-B4CEE1E81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l="42278" t="16816" r="12971" b="9335"/>
            <a:stretch/>
          </p:blipFill>
          <p:spPr>
            <a:xfrm>
              <a:off x="4328789" y="3553909"/>
              <a:ext cx="2872363" cy="2872363"/>
            </a:xfrm>
            <a:prstGeom prst="ellipse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C5FD151-1BF4-FDB9-03F6-2FA4FA2FA204}"/>
                </a:ext>
              </a:extLst>
            </p:cNvPr>
            <p:cNvSpPr/>
            <p:nvPr/>
          </p:nvSpPr>
          <p:spPr>
            <a:xfrm>
              <a:off x="6169485" y="5074756"/>
              <a:ext cx="505635" cy="2436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A07F0A2-DBE8-7FD8-910F-2078B4E1E956}"/>
                </a:ext>
              </a:extLst>
            </p:cNvPr>
            <p:cNvSpPr/>
            <p:nvPr/>
          </p:nvSpPr>
          <p:spPr>
            <a:xfrm>
              <a:off x="4331013" y="3553910"/>
              <a:ext cx="2872363" cy="2872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F22BFD-C868-B487-15BA-43FD9CBEFE53}"/>
                </a:ext>
              </a:extLst>
            </p:cNvPr>
            <p:cNvSpPr txBox="1"/>
            <p:nvPr/>
          </p:nvSpPr>
          <p:spPr>
            <a:xfrm>
              <a:off x="4997943" y="4512056"/>
              <a:ext cx="1534886" cy="3939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0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기존 충전소</a:t>
              </a:r>
              <a:endParaRPr kumimoji="0" lang="ko-KR" altLang="en-US" sz="16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940A696-3EF5-572E-8595-7E7DC4CAC806}"/>
                </a:ext>
              </a:extLst>
            </p:cNvPr>
            <p:cNvCxnSpPr>
              <a:endCxn id="7" idx="6"/>
            </p:cNvCxnSpPr>
            <p:nvPr/>
          </p:nvCxnSpPr>
          <p:spPr>
            <a:xfrm>
              <a:off x="5767194" y="4990091"/>
              <a:ext cx="14361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095D460-695D-7D90-D3D2-C205151B39F7}"/>
                </a:ext>
              </a:extLst>
            </p:cNvPr>
            <p:cNvSpPr/>
            <p:nvPr/>
          </p:nvSpPr>
          <p:spPr>
            <a:xfrm>
              <a:off x="5701147" y="4939289"/>
              <a:ext cx="135467" cy="135467"/>
            </a:xfrm>
            <a:prstGeom prst="ellipse">
              <a:avLst/>
            </a:prstGeom>
            <a:solidFill>
              <a:srgbClr val="2D69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56E6DF-CD8A-8D54-BBAB-93926163CC75}"/>
                </a:ext>
              </a:extLst>
            </p:cNvPr>
            <p:cNvSpPr txBox="1"/>
            <p:nvPr/>
          </p:nvSpPr>
          <p:spPr>
            <a:xfrm>
              <a:off x="6169485" y="5040894"/>
              <a:ext cx="807969" cy="3185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200" b="0" i="0" u="none" strike="noStrike" kern="1200" cap="none" spc="0" normalizeH="0" baseline="0" dirty="0">
                  <a:solidFill>
                    <a:prstClr val="black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???</a:t>
              </a:r>
              <a:endParaRPr kumimoji="0" lang="ko-KR" altLang="en-US" sz="12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18703BCB-330E-89D4-B38F-4694564CBED2}"/>
              </a:ext>
            </a:extLst>
          </p:cNvPr>
          <p:cNvSpPr/>
          <p:nvPr/>
        </p:nvSpPr>
        <p:spPr>
          <a:xfrm>
            <a:off x="1894029" y="5572047"/>
            <a:ext cx="99391" cy="993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417BE7-AFCB-A121-D8CD-6780DE817459}"/>
              </a:ext>
            </a:extLst>
          </p:cNvPr>
          <p:cNvSpPr/>
          <p:nvPr/>
        </p:nvSpPr>
        <p:spPr>
          <a:xfrm>
            <a:off x="2106064" y="4712677"/>
            <a:ext cx="99391" cy="993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E5D395D-8011-FBF8-7BC0-227FACB1D570}"/>
              </a:ext>
            </a:extLst>
          </p:cNvPr>
          <p:cNvSpPr/>
          <p:nvPr/>
        </p:nvSpPr>
        <p:spPr>
          <a:xfrm>
            <a:off x="3357987" y="4349262"/>
            <a:ext cx="99391" cy="993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BA2272C-9D81-781C-B00D-3361ABDEED9F}"/>
              </a:ext>
            </a:extLst>
          </p:cNvPr>
          <p:cNvSpPr/>
          <p:nvPr/>
        </p:nvSpPr>
        <p:spPr>
          <a:xfrm>
            <a:off x="2866824" y="5965064"/>
            <a:ext cx="99391" cy="993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D213D6A-1D47-1B67-DB59-2E378B290C6E}"/>
              </a:ext>
            </a:extLst>
          </p:cNvPr>
          <p:cNvSpPr/>
          <p:nvPr/>
        </p:nvSpPr>
        <p:spPr>
          <a:xfrm>
            <a:off x="2543386" y="4038281"/>
            <a:ext cx="99391" cy="993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1001D9-D5BD-8DEB-C022-A82EE634E289}"/>
              </a:ext>
            </a:extLst>
          </p:cNvPr>
          <p:cNvSpPr/>
          <p:nvPr/>
        </p:nvSpPr>
        <p:spPr>
          <a:xfrm>
            <a:off x="3705693" y="5839472"/>
            <a:ext cx="99391" cy="993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874385-E2DF-A230-5177-2F3FCFBE19D6}"/>
              </a:ext>
            </a:extLst>
          </p:cNvPr>
          <p:cNvSpPr txBox="1"/>
          <p:nvPr/>
        </p:nvSpPr>
        <p:spPr>
          <a:xfrm>
            <a:off x="5467378" y="5575937"/>
            <a:ext cx="557143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하나의 충전소가 만족시킬 수 있는 수요를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예측</a:t>
            </a:r>
          </a:p>
        </p:txBody>
      </p:sp>
      <p:sp>
        <p:nvSpPr>
          <p:cNvPr id="24" name="양쪽 대괄호 23">
            <a:extLst>
              <a:ext uri="{FF2B5EF4-FFF2-40B4-BE49-F238E27FC236}">
                <a16:creationId xmlns:a16="http://schemas.microsoft.com/office/drawing/2014/main" id="{BBBD4B7B-4B8F-21D1-B43C-497D5A6725B1}"/>
              </a:ext>
            </a:extLst>
          </p:cNvPr>
          <p:cNvSpPr/>
          <p:nvPr/>
        </p:nvSpPr>
        <p:spPr>
          <a:xfrm>
            <a:off x="5297047" y="5403474"/>
            <a:ext cx="5912094" cy="795262"/>
          </a:xfrm>
          <a:prstGeom prst="bracketPair">
            <a:avLst/>
          </a:prstGeom>
          <a:ln w="38100">
            <a:solidFill>
              <a:srgbClr val="2D69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9ADCFF87-C24A-3393-8706-6C6EF212C377}"/>
              </a:ext>
            </a:extLst>
          </p:cNvPr>
          <p:cNvSpPr/>
          <p:nvPr/>
        </p:nvSpPr>
        <p:spPr>
          <a:xfrm>
            <a:off x="8085936" y="4827368"/>
            <a:ext cx="334315" cy="41555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B348E0-A418-4DCB-AC68-F6634AA0655E}"/>
              </a:ext>
            </a:extLst>
          </p:cNvPr>
          <p:cNvSpPr txBox="1"/>
          <p:nvPr/>
        </p:nvSpPr>
        <p:spPr>
          <a:xfrm>
            <a:off x="8140725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FIRST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SECOND       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60907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1664238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7928D-F13E-4185-BFD4-153FB0688300}"/>
              </a:ext>
            </a:extLst>
          </p:cNvPr>
          <p:cNvSpPr txBox="1"/>
          <p:nvPr/>
        </p:nvSpPr>
        <p:spPr>
          <a:xfrm>
            <a:off x="8140725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FIRST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SECOND       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F3B6176-AD78-7594-E021-35F7329FAE4F}"/>
              </a:ext>
            </a:extLst>
          </p:cNvPr>
          <p:cNvGrpSpPr/>
          <p:nvPr/>
        </p:nvGrpSpPr>
        <p:grpSpPr>
          <a:xfrm>
            <a:off x="276553" y="1684992"/>
            <a:ext cx="6145155" cy="620171"/>
            <a:chOff x="276553" y="1684992"/>
            <a:chExt cx="6145155" cy="6201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B5CCC46-9B66-53A4-2EFF-37C6D680B678}"/>
                </a:ext>
              </a:extLst>
            </p:cNvPr>
            <p:cNvSpPr/>
            <p:nvPr/>
          </p:nvSpPr>
          <p:spPr>
            <a:xfrm>
              <a:off x="352394" y="1684992"/>
              <a:ext cx="5993474" cy="620171"/>
            </a:xfrm>
            <a:prstGeom prst="roundRect">
              <a:avLst>
                <a:gd name="adj" fmla="val 3468"/>
              </a:avLst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8E85E9-38C4-8A33-2F2E-C776833BC1C2}"/>
                </a:ext>
              </a:extLst>
            </p:cNvPr>
            <p:cNvSpPr txBox="1"/>
            <p:nvPr/>
          </p:nvSpPr>
          <p:spPr>
            <a:xfrm>
              <a:off x="276553" y="1782490"/>
              <a:ext cx="6145155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현재 운영 중인 주차장 내 </a:t>
              </a:r>
              <a:r>
                <a:rPr kumimoji="0" lang="ko-KR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완속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충전기가 </a:t>
              </a:r>
              <a:r>
                <a:rPr kumimoji="0" lang="ko-KR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만족시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키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는 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수요 계산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120CFF-063F-2B26-7F43-5C543EFC5E4D}"/>
              </a:ext>
            </a:extLst>
          </p:cNvPr>
          <p:cNvSpPr/>
          <p:nvPr/>
        </p:nvSpPr>
        <p:spPr>
          <a:xfrm>
            <a:off x="6073141" y="2445027"/>
            <a:ext cx="45719" cy="4140000"/>
          </a:xfrm>
          <a:prstGeom prst="rect">
            <a:avLst/>
          </a:prstGeom>
          <a:solidFill>
            <a:srgbClr val="2D6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3E4D5-1436-2181-514D-497769F0FB0C}"/>
              </a:ext>
            </a:extLst>
          </p:cNvPr>
          <p:cNvSpPr txBox="1"/>
          <p:nvPr/>
        </p:nvSpPr>
        <p:spPr>
          <a:xfrm>
            <a:off x="564712" y="2668492"/>
            <a:ext cx="5166799" cy="916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용인시 내 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주차장 데이터 중 아파트가 아닌 곳들만 리스트업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총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199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웹크롤링을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통해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시간 간격으로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시간별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이용량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파악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1EA9860-3A5A-C678-087C-AE46A667F10F}"/>
              </a:ext>
            </a:extLst>
          </p:cNvPr>
          <p:cNvSpPr/>
          <p:nvPr/>
        </p:nvSpPr>
        <p:spPr>
          <a:xfrm>
            <a:off x="473879" y="4473914"/>
            <a:ext cx="5348466" cy="1517414"/>
          </a:xfrm>
          <a:prstGeom prst="roundRect">
            <a:avLst>
              <a:gd name="adj" fmla="val 3468"/>
            </a:avLst>
          </a:prstGeom>
          <a:noFill/>
          <a:ln w="38100">
            <a:solidFill>
              <a:srgbClr val="2D6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87CB9-AEF4-9F52-DE0B-F47ABE663A08}"/>
              </a:ext>
            </a:extLst>
          </p:cNvPr>
          <p:cNvSpPr txBox="1"/>
          <p:nvPr/>
        </p:nvSpPr>
        <p:spPr>
          <a:xfrm>
            <a:off x="879435" y="4638454"/>
            <a:ext cx="4612160" cy="1196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err="1">
                <a:solidFill>
                  <a:srgbClr val="2D697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Notapart</a:t>
            </a:r>
            <a:r>
              <a:rPr lang="ko-KR" altLang="en-US" sz="1400" dirty="0">
                <a:solidFill>
                  <a:srgbClr val="2D697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2D697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1day</a:t>
            </a:r>
            <a:r>
              <a:rPr lang="ko-KR" altLang="en-US" sz="1400" dirty="0">
                <a:solidFill>
                  <a:srgbClr val="2D697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2D697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charge.csv</a:t>
            </a:r>
          </a:p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[Row] </a:t>
            </a: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용인시 내 비아파트 주차장</a:t>
            </a:r>
            <a:endParaRPr lang="en-US" altLang="ko-KR" sz="1400" dirty="0">
              <a:solidFill>
                <a:prstClr val="black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[Column] </a:t>
            </a: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주차장명</a:t>
            </a: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도로명주소</a:t>
            </a: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위경도</a:t>
            </a: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err="1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완속충전기수</a:t>
            </a: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전체충전기수</a:t>
            </a: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운영시간</a:t>
            </a: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시간대별 </a:t>
            </a:r>
            <a:r>
              <a:rPr lang="ko-KR" altLang="en-US" sz="1400" dirty="0" err="1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이용량</a:t>
            </a:r>
            <a:endParaRPr lang="en-US" altLang="ko-KR" sz="1400" dirty="0">
              <a:solidFill>
                <a:prstClr val="black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82F2A-CA86-CB3C-A4BD-BDC03BFA381C}"/>
              </a:ext>
            </a:extLst>
          </p:cNvPr>
          <p:cNvSpPr txBox="1"/>
          <p:nvPr/>
        </p:nvSpPr>
        <p:spPr>
          <a:xfrm rot="5400000">
            <a:off x="2810460" y="3707582"/>
            <a:ext cx="866021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spc="-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&gt;&gt;</a:t>
            </a:r>
            <a:endParaRPr lang="ko-KR" altLang="en-US" sz="2400" spc="-1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DB34C7-F1BA-3842-02BF-3CADCBDB893B}"/>
              </a:ext>
            </a:extLst>
          </p:cNvPr>
          <p:cNvSpPr txBox="1"/>
          <p:nvPr/>
        </p:nvSpPr>
        <p:spPr>
          <a:xfrm>
            <a:off x="6329660" y="2370318"/>
            <a:ext cx="5501827" cy="1196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dirty="0" err="1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평균이용량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시간별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이용량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평균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/ 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주차장별 전체 충전기수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운영시간비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(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운영시간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/ 24</a:t>
            </a:r>
          </a:p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급속 충전기가 </a:t>
            </a:r>
            <a:r>
              <a:rPr lang="ko-KR" altLang="en-US" sz="1400" dirty="0" err="1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완속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충전기보다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 많은 수요를 처리한다고 </a:t>
            </a:r>
            <a:endParaRPr lang="en-US" altLang="ko-KR" sz="1400" dirty="0">
              <a:solidFill>
                <a:prstClr val="black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가정하여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급속 충전기에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배의 가중치를 부가한다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7F2774F-2D10-37A7-10BD-177FC9845116}"/>
              </a:ext>
            </a:extLst>
          </p:cNvPr>
          <p:cNvGrpSpPr/>
          <p:nvPr/>
        </p:nvGrpSpPr>
        <p:grpSpPr>
          <a:xfrm>
            <a:off x="6483021" y="3739186"/>
            <a:ext cx="5348466" cy="962792"/>
            <a:chOff x="6483016" y="4632938"/>
            <a:chExt cx="5348466" cy="949126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09552A9-CFA8-610D-7105-154F280F0CA7}"/>
                </a:ext>
              </a:extLst>
            </p:cNvPr>
            <p:cNvSpPr/>
            <p:nvPr/>
          </p:nvSpPr>
          <p:spPr>
            <a:xfrm>
              <a:off x="6483016" y="4632938"/>
              <a:ext cx="5348466" cy="949126"/>
            </a:xfrm>
            <a:prstGeom prst="roundRect">
              <a:avLst>
                <a:gd name="adj" fmla="val 3468"/>
              </a:avLst>
            </a:prstGeom>
            <a:noFill/>
            <a:ln w="38100">
              <a:solidFill>
                <a:srgbClr val="2D69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DFB5167-F9DE-6252-B653-8AE21039709F}"/>
                    </a:ext>
                  </a:extLst>
                </p:cNvPr>
                <p:cNvSpPr txBox="1"/>
                <p:nvPr/>
              </p:nvSpPr>
              <p:spPr>
                <a:xfrm>
                  <a:off x="6612059" y="4797478"/>
                  <a:ext cx="5165197" cy="636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R="0" lvl="0" algn="ctr" defTabSz="914400" rtl="0" eaLnBrk="1" fontAlgn="auto" latinLnBrk="1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ko-KR" altLang="en-US" sz="1400" dirty="0">
                      <a:solidFill>
                        <a:prstClr val="black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비아파트 주차장이 만족시킬 수 있는 수요 </a:t>
                  </a:r>
                  <a:r>
                    <a:rPr lang="en-US" altLang="ko-KR" sz="1400" dirty="0">
                      <a:solidFill>
                        <a:prstClr val="black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(Total Estimate)</a:t>
                  </a:r>
                </a:p>
                <a:p>
                  <a:pPr marR="0" lvl="0" algn="ctr" defTabSz="914400" rtl="0" eaLnBrk="1" fontAlgn="auto" latinLnBrk="1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14:m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a14:m>
                  <a:r>
                    <a:rPr lang="en-US" altLang="ko-KR" sz="1400" dirty="0">
                      <a:solidFill>
                        <a:prstClr val="black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</a:t>
                  </a:r>
                  <a:r>
                    <a:rPr lang="ko-KR" altLang="en-US" sz="1400" dirty="0">
                      <a:solidFill>
                        <a:prstClr val="black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평균이용량</a:t>
                  </a:r>
                  <a:r>
                    <a:rPr lang="en-US" altLang="ko-KR" sz="1400" dirty="0">
                      <a:solidFill>
                        <a:prstClr val="black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x</a:t>
                  </a:r>
                  <a:r>
                    <a:rPr lang="ko-KR" altLang="en-US" sz="1400" dirty="0">
                      <a:solidFill>
                        <a:prstClr val="black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운영시간비</a:t>
                  </a:r>
                  <a:r>
                    <a:rPr lang="en-US" altLang="ko-KR" sz="1400" dirty="0">
                      <a:solidFill>
                        <a:prstClr val="black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x(</a:t>
                  </a:r>
                  <a:r>
                    <a:rPr lang="ko-KR" altLang="en-US" sz="1400" dirty="0" err="1">
                      <a:solidFill>
                        <a:prstClr val="black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완속충전기수</a:t>
                  </a:r>
                  <a:r>
                    <a:rPr lang="ko-KR" altLang="en-US" sz="1400" dirty="0">
                      <a:solidFill>
                        <a:prstClr val="black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</a:t>
                  </a:r>
                  <a:r>
                    <a:rPr lang="en-US" altLang="ko-KR" sz="1400" dirty="0">
                      <a:solidFill>
                        <a:prstClr val="black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+ </a:t>
                  </a:r>
                  <a:r>
                    <a:rPr lang="ko-KR" altLang="en-US" sz="1400" dirty="0">
                      <a:solidFill>
                        <a:prstClr val="black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급속충전기수</a:t>
                  </a:r>
                  <a:r>
                    <a:rPr lang="en-US" altLang="ko-KR" sz="1400" dirty="0">
                      <a:solidFill>
                        <a:prstClr val="black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x4)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DFB5167-F9DE-6252-B653-8AE210397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059" y="4797478"/>
                  <a:ext cx="5165197" cy="636328"/>
                </a:xfrm>
                <a:prstGeom prst="rect">
                  <a:avLst/>
                </a:prstGeom>
                <a:blipFill>
                  <a:blip r:embed="rId3"/>
                  <a:stretch>
                    <a:fillRect b="-84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53C1440-6EFC-532B-5A23-A85C8B7AF2E6}"/>
              </a:ext>
            </a:extLst>
          </p:cNvPr>
          <p:cNvSpPr txBox="1"/>
          <p:nvPr/>
        </p:nvSpPr>
        <p:spPr>
          <a:xfrm>
            <a:off x="6291989" y="4874365"/>
            <a:ext cx="5577168" cy="636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현재는 사용 중이지 않은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여분의 충전 가능 시설에 대해서는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0.3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</a:t>
            </a:r>
            <a:endParaRPr lang="en-US" altLang="ko-KR" sz="1400" dirty="0">
              <a:solidFill>
                <a:prstClr val="black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가중치를 주어 잠재적으로 수용된다고 가정한다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594D421-60EC-77A5-A5F3-37FE97D3A293}"/>
              </a:ext>
            </a:extLst>
          </p:cNvPr>
          <p:cNvGrpSpPr/>
          <p:nvPr/>
        </p:nvGrpSpPr>
        <p:grpSpPr>
          <a:xfrm>
            <a:off x="6520429" y="5683080"/>
            <a:ext cx="5348466" cy="962792"/>
            <a:chOff x="6483016" y="4632938"/>
            <a:chExt cx="5348466" cy="94912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BF157BF4-6920-2196-3B01-8053E61248A6}"/>
                </a:ext>
              </a:extLst>
            </p:cNvPr>
            <p:cNvSpPr/>
            <p:nvPr/>
          </p:nvSpPr>
          <p:spPr>
            <a:xfrm>
              <a:off x="6483016" y="4632938"/>
              <a:ext cx="5348466" cy="949126"/>
            </a:xfrm>
            <a:prstGeom prst="roundRect">
              <a:avLst>
                <a:gd name="adj" fmla="val 3468"/>
              </a:avLst>
            </a:prstGeom>
            <a:noFill/>
            <a:ln w="38100">
              <a:solidFill>
                <a:srgbClr val="2D69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5DE346-CDDE-3101-A875-364FF331BC55}"/>
                </a:ext>
              </a:extLst>
            </p:cNvPr>
            <p:cNvSpPr txBox="1"/>
            <p:nvPr/>
          </p:nvSpPr>
          <p:spPr>
            <a:xfrm>
              <a:off x="6571992" y="4797478"/>
              <a:ext cx="5245347" cy="627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최종적으로 도출된 만족하는 수요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(Final Estimate)</a:t>
              </a:r>
            </a:p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= Total Estimate + 0.3*(Potentially Useable Charger)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417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1664238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7928D-F13E-4185-BFD4-153FB0688300}"/>
              </a:ext>
            </a:extLst>
          </p:cNvPr>
          <p:cNvSpPr txBox="1"/>
          <p:nvPr/>
        </p:nvSpPr>
        <p:spPr>
          <a:xfrm>
            <a:off x="8140725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FIRST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SECOND       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F3B6176-AD78-7594-E021-35F7329FAE4F}"/>
              </a:ext>
            </a:extLst>
          </p:cNvPr>
          <p:cNvGrpSpPr/>
          <p:nvPr/>
        </p:nvGrpSpPr>
        <p:grpSpPr>
          <a:xfrm>
            <a:off x="276553" y="1684992"/>
            <a:ext cx="6145155" cy="620171"/>
            <a:chOff x="276553" y="1684992"/>
            <a:chExt cx="6145155" cy="6201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B5CCC46-9B66-53A4-2EFF-37C6D680B678}"/>
                </a:ext>
              </a:extLst>
            </p:cNvPr>
            <p:cNvSpPr/>
            <p:nvPr/>
          </p:nvSpPr>
          <p:spPr>
            <a:xfrm>
              <a:off x="352394" y="1684992"/>
              <a:ext cx="5993474" cy="620171"/>
            </a:xfrm>
            <a:prstGeom prst="roundRect">
              <a:avLst>
                <a:gd name="adj" fmla="val 3468"/>
              </a:avLst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8E85E9-38C4-8A33-2F2E-C776833BC1C2}"/>
                </a:ext>
              </a:extLst>
            </p:cNvPr>
            <p:cNvSpPr txBox="1"/>
            <p:nvPr/>
          </p:nvSpPr>
          <p:spPr>
            <a:xfrm>
              <a:off x="276553" y="1782490"/>
              <a:ext cx="6145155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현재 운영 중인 주차장 내 </a:t>
              </a:r>
              <a:r>
                <a:rPr kumimoji="0" lang="ko-KR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완속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충전기가 </a:t>
              </a:r>
              <a:r>
                <a:rPr kumimoji="0" lang="ko-KR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만족시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키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는 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수요 계산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6A3E4D5-1436-2181-514D-497769F0FB0C}"/>
              </a:ext>
            </a:extLst>
          </p:cNvPr>
          <p:cNvSpPr txBox="1"/>
          <p:nvPr/>
        </p:nvSpPr>
        <p:spPr>
          <a:xfrm>
            <a:off x="783535" y="2668492"/>
            <a:ext cx="10624931" cy="916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충전기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당 최적의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coverage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대라고 가정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용인시의 총 비아파트 충전소는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 579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개이므로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이상적인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coverage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는 이의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3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배인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1737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대</a:t>
            </a:r>
            <a:endParaRPr lang="en-US" altLang="ko-KR" sz="1400" dirty="0">
              <a:solidFill>
                <a:prstClr val="black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sym typeface="Wingdings" panose="05000000000000000000" pitchFamily="2" charset="2"/>
            </a:endParaRPr>
          </a:p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Final estimate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의 총합이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1737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이 되도록 비례식에 상수를 곱하여 이상적인 주차장별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coverage 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계산 </a:t>
            </a:r>
            <a:endParaRPr lang="en-US" altLang="ko-KR" sz="1400" dirty="0">
              <a:solidFill>
                <a:prstClr val="black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1EA9860-3A5A-C678-087C-AE46A667F10F}"/>
              </a:ext>
            </a:extLst>
          </p:cNvPr>
          <p:cNvSpPr/>
          <p:nvPr/>
        </p:nvSpPr>
        <p:spPr>
          <a:xfrm>
            <a:off x="3421767" y="4364581"/>
            <a:ext cx="5348466" cy="958634"/>
          </a:xfrm>
          <a:prstGeom prst="roundRect">
            <a:avLst>
              <a:gd name="adj" fmla="val 3468"/>
            </a:avLst>
          </a:prstGeom>
          <a:noFill/>
          <a:ln w="38100">
            <a:solidFill>
              <a:srgbClr val="2D6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87CB9-AEF4-9F52-DE0B-F47ABE663A08}"/>
              </a:ext>
            </a:extLst>
          </p:cNvPr>
          <p:cNvSpPr txBox="1"/>
          <p:nvPr/>
        </p:nvSpPr>
        <p:spPr>
          <a:xfrm>
            <a:off x="3973620" y="4529121"/>
            <a:ext cx="4319579" cy="62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Weight = 1737 / sum(Final Estimate)</a:t>
            </a:r>
          </a:p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Final Weighted Estimate = Final Estimate * Weight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82F2A-CA86-CB3C-A4BD-BDC03BFA381C}"/>
              </a:ext>
            </a:extLst>
          </p:cNvPr>
          <p:cNvSpPr txBox="1"/>
          <p:nvPr/>
        </p:nvSpPr>
        <p:spPr>
          <a:xfrm rot="5400000">
            <a:off x="5730209" y="3672015"/>
            <a:ext cx="866021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spc="-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&gt;&gt;</a:t>
            </a:r>
            <a:endParaRPr lang="ko-KR" altLang="en-US" sz="2400" spc="-1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DB34C7-F1BA-3842-02BF-3CADCBDB893B}"/>
              </a:ext>
            </a:extLst>
          </p:cNvPr>
          <p:cNvSpPr txBox="1"/>
          <p:nvPr/>
        </p:nvSpPr>
        <p:spPr>
          <a:xfrm>
            <a:off x="2228246" y="5733019"/>
            <a:ext cx="7735516" cy="62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하지만 방금 구한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Weight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는 </a:t>
            </a:r>
            <a:r>
              <a:rPr lang="ko-KR" altLang="en-US" sz="1400" b="1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주차장의 </a:t>
            </a:r>
            <a:r>
              <a:rPr lang="en-US" altLang="ko-KR" sz="1400" b="1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total coverage</a:t>
            </a:r>
            <a:r>
              <a:rPr lang="ko-KR" altLang="en-US" sz="1400" b="1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맞춰주는 과정에 활용되는 것으로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</a:p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실제 주차장이 부담하고 있는 수치에 대한 가중치 또한 구한다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893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1664238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7928D-F13E-4185-BFD4-153FB0688300}"/>
              </a:ext>
            </a:extLst>
          </p:cNvPr>
          <p:cNvSpPr txBox="1"/>
          <p:nvPr/>
        </p:nvSpPr>
        <p:spPr>
          <a:xfrm>
            <a:off x="8140725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FIRST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SECOND       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F3B6176-AD78-7594-E021-35F7329FAE4F}"/>
              </a:ext>
            </a:extLst>
          </p:cNvPr>
          <p:cNvGrpSpPr/>
          <p:nvPr/>
        </p:nvGrpSpPr>
        <p:grpSpPr>
          <a:xfrm>
            <a:off x="276554" y="1684992"/>
            <a:ext cx="3092812" cy="620171"/>
            <a:chOff x="276553" y="1684992"/>
            <a:chExt cx="6145155" cy="6201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B5CCC46-9B66-53A4-2EFF-37C6D680B678}"/>
                </a:ext>
              </a:extLst>
            </p:cNvPr>
            <p:cNvSpPr/>
            <p:nvPr/>
          </p:nvSpPr>
          <p:spPr>
            <a:xfrm>
              <a:off x="352394" y="1684992"/>
              <a:ext cx="5993474" cy="620171"/>
            </a:xfrm>
            <a:prstGeom prst="roundRect">
              <a:avLst>
                <a:gd name="adj" fmla="val 3468"/>
              </a:avLst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8E85E9-38C4-8A33-2F2E-C776833BC1C2}"/>
                </a:ext>
              </a:extLst>
            </p:cNvPr>
            <p:cNvSpPr txBox="1"/>
            <p:nvPr/>
          </p:nvSpPr>
          <p:spPr>
            <a:xfrm>
              <a:off x="276553" y="1782490"/>
              <a:ext cx="6145155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유입인구에 대한 고려 필요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120CFF-063F-2B26-7F43-5C543EFC5E4D}"/>
              </a:ext>
            </a:extLst>
          </p:cNvPr>
          <p:cNvSpPr/>
          <p:nvPr/>
        </p:nvSpPr>
        <p:spPr>
          <a:xfrm>
            <a:off x="6073141" y="2445027"/>
            <a:ext cx="45719" cy="4140000"/>
          </a:xfrm>
          <a:prstGeom prst="rect">
            <a:avLst/>
          </a:prstGeom>
          <a:solidFill>
            <a:srgbClr val="2D6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3E4D5-1436-2181-514D-497769F0FB0C}"/>
              </a:ext>
            </a:extLst>
          </p:cNvPr>
          <p:cNvSpPr txBox="1"/>
          <p:nvPr/>
        </p:nvSpPr>
        <p:spPr>
          <a:xfrm>
            <a:off x="119898" y="2807640"/>
            <a:ext cx="6056465" cy="2316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데이터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용인시 거주자 이면서 용인 시내 활동자의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앱사용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sum(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count_cust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=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약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128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 건</a:t>
            </a:r>
          </a:p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데이터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용인시 총 활동인구의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앱사용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3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번데이터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+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활동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용인시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sum(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count_cust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=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약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177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 건</a:t>
            </a:r>
          </a:p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데이터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용인시 총 거주자의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앱사용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3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번데이터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+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거주만 용인시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sum(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count_cust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=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약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 건</a:t>
            </a:r>
          </a:p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유출 활동자는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63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 건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유입 활동자는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49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 건으로 정의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(3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번데이터를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데이터의 교집합으로 고려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1EA9860-3A5A-C678-087C-AE46A667F10F}"/>
              </a:ext>
            </a:extLst>
          </p:cNvPr>
          <p:cNvSpPr/>
          <p:nvPr/>
        </p:nvSpPr>
        <p:spPr>
          <a:xfrm>
            <a:off x="473879" y="5358494"/>
            <a:ext cx="5348466" cy="958634"/>
          </a:xfrm>
          <a:prstGeom prst="roundRect">
            <a:avLst>
              <a:gd name="adj" fmla="val 3468"/>
            </a:avLst>
          </a:prstGeom>
          <a:noFill/>
          <a:ln w="38100">
            <a:solidFill>
              <a:srgbClr val="2D6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87CB9-AEF4-9F52-DE0B-F47ABE663A08}"/>
              </a:ext>
            </a:extLst>
          </p:cNvPr>
          <p:cNvSpPr txBox="1"/>
          <p:nvPr/>
        </p:nvSpPr>
        <p:spPr>
          <a:xfrm>
            <a:off x="598927" y="5523034"/>
            <a:ext cx="5173211" cy="636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활동지 데이터에서 </a:t>
            </a: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(49</a:t>
            </a: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</a:t>
            </a: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/177</a:t>
            </a: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</a:t>
            </a: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 100 </a:t>
            </a: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해당하는 자료를</a:t>
            </a:r>
            <a:endParaRPr lang="en-US" altLang="ko-KR" sz="1400" dirty="0">
              <a:solidFill>
                <a:prstClr val="black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임의로 </a:t>
            </a: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sampling </a:t>
            </a: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주간 활동 인구로 정의 </a:t>
            </a: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수요점에 추가</a:t>
            </a:r>
            <a:endParaRPr lang="en-US" altLang="ko-KR" sz="1400" dirty="0">
              <a:solidFill>
                <a:prstClr val="black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7F2774F-2D10-37A7-10BD-177FC9845116}"/>
              </a:ext>
            </a:extLst>
          </p:cNvPr>
          <p:cNvGrpSpPr/>
          <p:nvPr/>
        </p:nvGrpSpPr>
        <p:grpSpPr>
          <a:xfrm>
            <a:off x="6520439" y="3212688"/>
            <a:ext cx="5348466" cy="1190622"/>
            <a:chOff x="6483016" y="4632938"/>
            <a:chExt cx="5348466" cy="1173722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09552A9-CFA8-610D-7105-154F280F0CA7}"/>
                </a:ext>
              </a:extLst>
            </p:cNvPr>
            <p:cNvSpPr/>
            <p:nvPr/>
          </p:nvSpPr>
          <p:spPr>
            <a:xfrm>
              <a:off x="6483016" y="4632938"/>
              <a:ext cx="5348466" cy="1173722"/>
            </a:xfrm>
            <a:prstGeom prst="roundRect">
              <a:avLst>
                <a:gd name="adj" fmla="val 3468"/>
              </a:avLst>
            </a:prstGeom>
            <a:noFill/>
            <a:ln w="38100">
              <a:solidFill>
                <a:srgbClr val="2D69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FB5167-F9DE-6252-B653-8AE21039709F}"/>
                </a:ext>
              </a:extLst>
            </p:cNvPr>
            <p:cNvSpPr txBox="1"/>
            <p:nvPr/>
          </p:nvSpPr>
          <p:spPr>
            <a:xfrm>
              <a:off x="6684456" y="4797478"/>
              <a:ext cx="4945585" cy="84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실제로 부담하고 있는 수치에 대한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Weight (Real Weight)</a:t>
              </a:r>
            </a:p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= (</a:t>
              </a:r>
              <a:r>
                <a:rPr lang="ko-KR" altLang="en-US" sz="12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비아파트 수요</a:t>
              </a:r>
              <a:r>
                <a:rPr lang="en-US" altLang="ko-KR" sz="12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+ </a:t>
              </a:r>
              <a:r>
                <a:rPr lang="ko-KR" altLang="en-US" sz="12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유입인구 수요 </a:t>
              </a:r>
              <a:r>
                <a:rPr lang="ko-KR" altLang="en-US" sz="1200" dirty="0" err="1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전기차수</a:t>
              </a:r>
              <a:r>
                <a:rPr lang="en-US" altLang="ko-KR" sz="12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) / </a:t>
              </a:r>
              <a:r>
                <a:rPr lang="ko-KR" altLang="en-US" sz="12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비아파트 충전소 개수</a:t>
              </a:r>
              <a:endParaRPr lang="en-US" altLang="ko-KR" sz="12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=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약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7.24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594D421-60EC-77A5-A5F3-37FE97D3A293}"/>
              </a:ext>
            </a:extLst>
          </p:cNvPr>
          <p:cNvGrpSpPr/>
          <p:nvPr/>
        </p:nvGrpSpPr>
        <p:grpSpPr>
          <a:xfrm>
            <a:off x="6555068" y="5090324"/>
            <a:ext cx="5348466" cy="962792"/>
            <a:chOff x="6483016" y="4632938"/>
            <a:chExt cx="5348466" cy="94912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BF157BF4-6920-2196-3B01-8053E61248A6}"/>
                </a:ext>
              </a:extLst>
            </p:cNvPr>
            <p:cNvSpPr/>
            <p:nvPr/>
          </p:nvSpPr>
          <p:spPr>
            <a:xfrm>
              <a:off x="6483016" y="4632938"/>
              <a:ext cx="5348466" cy="949126"/>
            </a:xfrm>
            <a:prstGeom prst="roundRect">
              <a:avLst>
                <a:gd name="adj" fmla="val 3468"/>
              </a:avLst>
            </a:prstGeom>
            <a:noFill/>
            <a:ln w="38100">
              <a:solidFill>
                <a:srgbClr val="2D69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5DE346-CDDE-3101-A875-364FF331BC55}"/>
                </a:ext>
              </a:extLst>
            </p:cNvPr>
            <p:cNvSpPr txBox="1"/>
            <p:nvPr/>
          </p:nvSpPr>
          <p:spPr>
            <a:xfrm>
              <a:off x="7137858" y="4797478"/>
              <a:ext cx="4113627" cy="612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현재 전기차 충전소가 만족시킬 수 있는 수요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(%)</a:t>
              </a:r>
            </a:p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=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이상적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Weight /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실제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Weight =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약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41%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67E8C7-A760-DA1E-B927-DADFD9CCF88E}"/>
              </a:ext>
            </a:extLst>
          </p:cNvPr>
          <p:cNvGrpSpPr/>
          <p:nvPr/>
        </p:nvGrpSpPr>
        <p:grpSpPr>
          <a:xfrm>
            <a:off x="6555068" y="1657715"/>
            <a:ext cx="5348466" cy="962792"/>
            <a:chOff x="6483016" y="340967"/>
            <a:chExt cx="5348466" cy="94912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1E18300-B483-7ECB-1327-357A7328DA88}"/>
                </a:ext>
              </a:extLst>
            </p:cNvPr>
            <p:cNvSpPr/>
            <p:nvPr/>
          </p:nvSpPr>
          <p:spPr>
            <a:xfrm>
              <a:off x="6483016" y="340967"/>
              <a:ext cx="5348466" cy="949126"/>
            </a:xfrm>
            <a:prstGeom prst="roundRect">
              <a:avLst>
                <a:gd name="adj" fmla="val 3468"/>
              </a:avLst>
            </a:prstGeom>
            <a:noFill/>
            <a:ln w="38100">
              <a:solidFill>
                <a:srgbClr val="2D69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392FE0-36F3-4BC2-3E9C-13E69A188A81}"/>
                </a:ext>
              </a:extLst>
            </p:cNvPr>
            <p:cNvSpPr txBox="1"/>
            <p:nvPr/>
          </p:nvSpPr>
          <p:spPr>
            <a:xfrm>
              <a:off x="7009779" y="371069"/>
              <a:ext cx="4439036" cy="888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400" dirty="0" err="1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Countcust_weight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: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전기차 대수와 </a:t>
              </a:r>
              <a:r>
                <a:rPr lang="en-US" altLang="ko-KR" sz="1400" dirty="0" err="1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count_cust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의 </a:t>
              </a:r>
              <a:endPara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비례계수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전기차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대당 </a:t>
              </a:r>
              <a:r>
                <a:rPr lang="en-US" altLang="ko-KR" sz="1400" dirty="0" err="1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count_cust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비율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)</a:t>
              </a:r>
            </a:p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이를 활용하여 유입인구 전기차 대수를 역산해 계산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0F4F876-AC69-BBDE-5440-9847BC633588}"/>
              </a:ext>
            </a:extLst>
          </p:cNvPr>
          <p:cNvSpPr txBox="1"/>
          <p:nvPr/>
        </p:nvSpPr>
        <p:spPr>
          <a:xfrm>
            <a:off x="6639646" y="6215118"/>
            <a:ext cx="5110052" cy="739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41%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해당하는 전기차 수요를 만족시키고 있으므로</a:t>
            </a:r>
            <a:r>
              <a:rPr lang="en-US" altLang="ko-KR" sz="11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</a:p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총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count_cust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41%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만족시키는 중이라고 추정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endParaRPr lang="ko-KR" altLang="en-US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126EED-897F-6802-5806-29715CAC973A}"/>
              </a:ext>
            </a:extLst>
          </p:cNvPr>
          <p:cNvSpPr txBox="1"/>
          <p:nvPr/>
        </p:nvSpPr>
        <p:spPr>
          <a:xfrm rot="5400000">
            <a:off x="8961287" y="4470192"/>
            <a:ext cx="866021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spc="-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&gt;&gt;</a:t>
            </a:r>
            <a:endParaRPr lang="ko-KR" altLang="en-US" sz="2400" spc="-1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594720-67CD-EAE2-C5CE-5EC26D47DEEC}"/>
              </a:ext>
            </a:extLst>
          </p:cNvPr>
          <p:cNvSpPr txBox="1"/>
          <p:nvPr/>
        </p:nvSpPr>
        <p:spPr>
          <a:xfrm rot="5400000">
            <a:off x="8909721" y="2674204"/>
            <a:ext cx="866021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spc="-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&gt;&gt;</a:t>
            </a:r>
            <a:endParaRPr lang="ko-KR" altLang="en-US" sz="2400" spc="-1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43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187F3337-5762-ED36-6DDC-969660D94118}"/>
              </a:ext>
            </a:extLst>
          </p:cNvPr>
          <p:cNvSpPr txBox="1"/>
          <p:nvPr/>
        </p:nvSpPr>
        <p:spPr>
          <a:xfrm>
            <a:off x="4539549" y="562623"/>
            <a:ext cx="3112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Contents</a:t>
            </a:r>
            <a:endParaRPr lang="ko-KR" altLang="en-US" sz="4800" b="1" dirty="0">
              <a:latin typeface="Y 너만을 비춤체OTF" panose="020B0600000101010101" pitchFamily="34" charset="-127"/>
              <a:ea typeface="Y 너만을 비춤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AEAD5-718C-F483-D401-F5B1B739BA05}"/>
              </a:ext>
            </a:extLst>
          </p:cNvPr>
          <p:cNvSpPr txBox="1"/>
          <p:nvPr/>
        </p:nvSpPr>
        <p:spPr>
          <a:xfrm>
            <a:off x="1939582" y="2005781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8E6978-268A-05DA-D850-01FD4217F7D3}"/>
              </a:ext>
            </a:extLst>
          </p:cNvPr>
          <p:cNvSpPr/>
          <p:nvPr/>
        </p:nvSpPr>
        <p:spPr>
          <a:xfrm>
            <a:off x="1703511" y="2654710"/>
            <a:ext cx="1080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FD5A3-353A-90A0-3635-079E65C3023A}"/>
              </a:ext>
            </a:extLst>
          </p:cNvPr>
          <p:cNvSpPr txBox="1"/>
          <p:nvPr/>
        </p:nvSpPr>
        <p:spPr>
          <a:xfrm>
            <a:off x="1360096" y="2908989"/>
            <a:ext cx="1766830" cy="869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About</a:t>
            </a:r>
          </a:p>
          <a:p>
            <a:pPr algn="ctr">
              <a:lnSpc>
                <a:spcPct val="130000"/>
              </a:lnSpc>
            </a:pP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the</a:t>
            </a:r>
            <a:r>
              <a:rPr lang="en-US" altLang="ko-KR" sz="2000" dirty="0">
                <a:solidFill>
                  <a:srgbClr val="56ADB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Project</a:t>
            </a:r>
            <a:endParaRPr lang="ko-KR" altLang="en-US" sz="2000" dirty="0">
              <a:solidFill>
                <a:srgbClr val="56ADB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F01BCBD-3370-65F1-690D-FC71DE2A5E99}"/>
              </a:ext>
            </a:extLst>
          </p:cNvPr>
          <p:cNvSpPr/>
          <p:nvPr/>
        </p:nvSpPr>
        <p:spPr>
          <a:xfrm>
            <a:off x="2199266" y="4122012"/>
            <a:ext cx="88490" cy="88490"/>
          </a:xfrm>
          <a:prstGeom prst="ellipse">
            <a:avLst/>
          </a:prstGeom>
          <a:solidFill>
            <a:srgbClr val="56A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DC9F0-37D9-33C1-B064-7A90E9529A6C}"/>
              </a:ext>
            </a:extLst>
          </p:cNvPr>
          <p:cNvSpPr txBox="1"/>
          <p:nvPr/>
        </p:nvSpPr>
        <p:spPr>
          <a:xfrm>
            <a:off x="1578906" y="4640826"/>
            <a:ext cx="1329210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배경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목적 및 필요성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 개요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9F0783-86C1-13DE-7FF4-33C3C2F915F6}"/>
              </a:ext>
            </a:extLst>
          </p:cNvPr>
          <p:cNvSpPr txBox="1"/>
          <p:nvPr/>
        </p:nvSpPr>
        <p:spPr>
          <a:xfrm>
            <a:off x="4575794" y="2005781"/>
            <a:ext cx="67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74349C1-1CA6-709C-B336-54EAFAEE3325}"/>
              </a:ext>
            </a:extLst>
          </p:cNvPr>
          <p:cNvSpPr/>
          <p:nvPr/>
        </p:nvSpPr>
        <p:spPr>
          <a:xfrm>
            <a:off x="4379915" y="2654710"/>
            <a:ext cx="1080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CAED9C-CA60-9FEA-C9A9-CBEB86C36D53}"/>
              </a:ext>
            </a:extLst>
          </p:cNvPr>
          <p:cNvSpPr txBox="1"/>
          <p:nvPr/>
        </p:nvSpPr>
        <p:spPr>
          <a:xfrm>
            <a:off x="4174360" y="2908989"/>
            <a:ext cx="1491114" cy="869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최적 입지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56ADB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후보지 탐색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C8C03BF-522A-B534-0890-2E4CABA9F7E1}"/>
              </a:ext>
            </a:extLst>
          </p:cNvPr>
          <p:cNvSpPr/>
          <p:nvPr/>
        </p:nvSpPr>
        <p:spPr>
          <a:xfrm>
            <a:off x="4875670" y="4122012"/>
            <a:ext cx="88490" cy="88490"/>
          </a:xfrm>
          <a:prstGeom prst="ellipse">
            <a:avLst/>
          </a:prstGeom>
          <a:solidFill>
            <a:srgbClr val="56A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D941CD-A338-FA29-FA68-1783A2C767E0}"/>
              </a:ext>
            </a:extLst>
          </p:cNvPr>
          <p:cNvSpPr txBox="1"/>
          <p:nvPr/>
        </p:nvSpPr>
        <p:spPr>
          <a:xfrm>
            <a:off x="4276950" y="4640826"/>
            <a:ext cx="1285928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후보지 기준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전처리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C63A38-6EBA-0213-D3A6-83CF738C91FC}"/>
              </a:ext>
            </a:extLst>
          </p:cNvPr>
          <p:cNvSpPr txBox="1"/>
          <p:nvPr/>
        </p:nvSpPr>
        <p:spPr>
          <a:xfrm>
            <a:off x="7133363" y="2005781"/>
            <a:ext cx="67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03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FF32DC2-C009-4D52-CDBF-AE7FD1113BE1}"/>
              </a:ext>
            </a:extLst>
          </p:cNvPr>
          <p:cNvSpPr/>
          <p:nvPr/>
        </p:nvSpPr>
        <p:spPr>
          <a:xfrm>
            <a:off x="6937484" y="2654710"/>
            <a:ext cx="1080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363F0D-8BA0-69E1-4617-C947B88343C9}"/>
              </a:ext>
            </a:extLst>
          </p:cNvPr>
          <p:cNvSpPr txBox="1"/>
          <p:nvPr/>
        </p:nvSpPr>
        <p:spPr>
          <a:xfrm>
            <a:off x="6855361" y="2908989"/>
            <a:ext cx="1244250" cy="869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56ADB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</a:t>
            </a:r>
            <a:endParaRPr lang="en-US" altLang="ko-KR" sz="2000" dirty="0">
              <a:solidFill>
                <a:srgbClr val="56ADB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CDE7D9D-8B88-C8CA-CCE0-DAC890B44644}"/>
              </a:ext>
            </a:extLst>
          </p:cNvPr>
          <p:cNvSpPr/>
          <p:nvPr/>
        </p:nvSpPr>
        <p:spPr>
          <a:xfrm>
            <a:off x="7433239" y="4122012"/>
            <a:ext cx="88490" cy="88490"/>
          </a:xfrm>
          <a:prstGeom prst="ellipse">
            <a:avLst/>
          </a:prstGeom>
          <a:solidFill>
            <a:srgbClr val="56A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4CCD84-8B9B-0E84-62FC-3FD3442BC509}"/>
              </a:ext>
            </a:extLst>
          </p:cNvPr>
          <p:cNvSpPr txBox="1"/>
          <p:nvPr/>
        </p:nvSpPr>
        <p:spPr>
          <a:xfrm>
            <a:off x="6704675" y="4640826"/>
            <a:ext cx="1545616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모델링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전처리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Clustering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결과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B71EBC-7E84-F92D-8163-90914D23A4E3}"/>
              </a:ext>
            </a:extLst>
          </p:cNvPr>
          <p:cNvSpPr txBox="1"/>
          <p:nvPr/>
        </p:nvSpPr>
        <p:spPr>
          <a:xfrm>
            <a:off x="9819169" y="2005781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04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EA40316-580D-00A3-A8DA-FA0271E7CA34}"/>
              </a:ext>
            </a:extLst>
          </p:cNvPr>
          <p:cNvSpPr/>
          <p:nvPr/>
        </p:nvSpPr>
        <p:spPr>
          <a:xfrm>
            <a:off x="9627297" y="2654710"/>
            <a:ext cx="1080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E8C529-DDC7-B00D-5470-0D837C62FB3D}"/>
              </a:ext>
            </a:extLst>
          </p:cNvPr>
          <p:cNvSpPr txBox="1"/>
          <p:nvPr/>
        </p:nvSpPr>
        <p:spPr>
          <a:xfrm>
            <a:off x="9545175" y="2908989"/>
            <a:ext cx="1244250" cy="869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56ADB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최적 입지</a:t>
            </a:r>
            <a:endParaRPr lang="en-US" altLang="ko-KR" sz="2000" dirty="0">
              <a:solidFill>
                <a:srgbClr val="56ADB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선정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157C472-C8C7-933A-F468-91A987558851}"/>
              </a:ext>
            </a:extLst>
          </p:cNvPr>
          <p:cNvSpPr/>
          <p:nvPr/>
        </p:nvSpPr>
        <p:spPr>
          <a:xfrm>
            <a:off x="10123052" y="4122012"/>
            <a:ext cx="88490" cy="88490"/>
          </a:xfrm>
          <a:prstGeom prst="ellipse">
            <a:avLst/>
          </a:prstGeom>
          <a:solidFill>
            <a:srgbClr val="56A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5BF7ED-51A8-C057-3A78-80EBA656D1A6}"/>
              </a:ext>
            </a:extLst>
          </p:cNvPr>
          <p:cNvSpPr txBox="1"/>
          <p:nvPr/>
        </p:nvSpPr>
        <p:spPr>
          <a:xfrm>
            <a:off x="9671811" y="4640826"/>
            <a:ext cx="990976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결과 해석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활용 방안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한계점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096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3589444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법정동별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수요 예측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7928D-F13E-4185-BFD4-153FB0688300}"/>
              </a:ext>
            </a:extLst>
          </p:cNvPr>
          <p:cNvSpPr txBox="1"/>
          <p:nvPr/>
        </p:nvSpPr>
        <p:spPr>
          <a:xfrm>
            <a:off x="8140725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FIRST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SECOND       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F3B6176-AD78-7594-E021-35F7329FAE4F}"/>
              </a:ext>
            </a:extLst>
          </p:cNvPr>
          <p:cNvGrpSpPr/>
          <p:nvPr/>
        </p:nvGrpSpPr>
        <p:grpSpPr>
          <a:xfrm>
            <a:off x="276554" y="1684992"/>
            <a:ext cx="3092812" cy="620171"/>
            <a:chOff x="276553" y="1684992"/>
            <a:chExt cx="6145155" cy="6201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B5CCC46-9B66-53A4-2EFF-37C6D680B678}"/>
                </a:ext>
              </a:extLst>
            </p:cNvPr>
            <p:cNvSpPr/>
            <p:nvPr/>
          </p:nvSpPr>
          <p:spPr>
            <a:xfrm>
              <a:off x="352394" y="1684992"/>
              <a:ext cx="5993474" cy="620171"/>
            </a:xfrm>
            <a:prstGeom prst="roundRect">
              <a:avLst>
                <a:gd name="adj" fmla="val 3468"/>
              </a:avLst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8E85E9-38C4-8A33-2F2E-C776833BC1C2}"/>
                </a:ext>
              </a:extLst>
            </p:cNvPr>
            <p:cNvSpPr txBox="1"/>
            <p:nvPr/>
          </p:nvSpPr>
          <p:spPr>
            <a:xfrm>
              <a:off x="276553" y="1782490"/>
              <a:ext cx="6145155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유입인구에 대한 고려 필요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120CFF-063F-2B26-7F43-5C543EFC5E4D}"/>
              </a:ext>
            </a:extLst>
          </p:cNvPr>
          <p:cNvSpPr/>
          <p:nvPr/>
        </p:nvSpPr>
        <p:spPr>
          <a:xfrm>
            <a:off x="6073141" y="2445027"/>
            <a:ext cx="45719" cy="4140000"/>
          </a:xfrm>
          <a:prstGeom prst="rect">
            <a:avLst/>
          </a:prstGeom>
          <a:solidFill>
            <a:srgbClr val="2D6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3E4D5-1436-2181-514D-497769F0FB0C}"/>
              </a:ext>
            </a:extLst>
          </p:cNvPr>
          <p:cNvSpPr txBox="1"/>
          <p:nvPr/>
        </p:nvSpPr>
        <p:spPr>
          <a:xfrm>
            <a:off x="573552" y="2807640"/>
            <a:ext cx="5149166" cy="916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수요가 만족되었다고 판단되는 </a:t>
            </a:r>
            <a:r>
              <a:rPr lang="ko-KR" altLang="en-US" sz="1400" dirty="0" err="1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수요점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제거 후 남은 수요점들</a:t>
            </a:r>
            <a:endParaRPr lang="en-US" altLang="ko-KR" sz="1400" dirty="0">
              <a:solidFill>
                <a:prstClr val="black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Groupby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활용하여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법정동별로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 총합 계산 및 비율 계산</a:t>
            </a:r>
            <a:endParaRPr lang="en-US" altLang="ko-KR" sz="1400" dirty="0">
              <a:solidFill>
                <a:prstClr val="black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sym typeface="Wingdings" panose="05000000000000000000" pitchFamily="2" charset="2"/>
            </a:endParaRPr>
          </a:p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더 필요하다고 판단되는 충전기 대수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: 1550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1EA9860-3A5A-C678-087C-AE46A667F10F}"/>
              </a:ext>
            </a:extLst>
          </p:cNvPr>
          <p:cNvSpPr/>
          <p:nvPr/>
        </p:nvSpPr>
        <p:spPr>
          <a:xfrm>
            <a:off x="473879" y="4066405"/>
            <a:ext cx="5348466" cy="958634"/>
          </a:xfrm>
          <a:prstGeom prst="roundRect">
            <a:avLst>
              <a:gd name="adj" fmla="val 3468"/>
            </a:avLst>
          </a:prstGeom>
          <a:noFill/>
          <a:ln w="38100">
            <a:solidFill>
              <a:srgbClr val="2D6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87CB9-AEF4-9F52-DE0B-F47ABE663A08}"/>
              </a:ext>
            </a:extLst>
          </p:cNvPr>
          <p:cNvSpPr txBox="1"/>
          <p:nvPr/>
        </p:nvSpPr>
        <p:spPr>
          <a:xfrm>
            <a:off x="1406848" y="4230945"/>
            <a:ext cx="3557385" cy="636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</a:t>
            </a:r>
            <a:r>
              <a:rPr lang="ko-KR" altLang="en-US" sz="1400" dirty="0" err="1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법정동별로</a:t>
            </a: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더 필요로 하는 충전기 대수</a:t>
            </a:r>
            <a:endParaRPr lang="en-US" altLang="ko-KR" sz="1400" dirty="0">
              <a:solidFill>
                <a:prstClr val="black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 (</a:t>
            </a: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법정동의 </a:t>
            </a:r>
            <a:r>
              <a:rPr lang="en-US" altLang="ko-KR" sz="1400" dirty="0" err="1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count_cust</a:t>
            </a: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비율</a:t>
            </a:r>
            <a:r>
              <a: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x 1550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08B433-B836-F789-7E8A-887D39D2B1CC}"/>
              </a:ext>
            </a:extLst>
          </p:cNvPr>
          <p:cNvGrpSpPr/>
          <p:nvPr/>
        </p:nvGrpSpPr>
        <p:grpSpPr>
          <a:xfrm>
            <a:off x="6469283" y="3115752"/>
            <a:ext cx="5348466" cy="1190622"/>
            <a:chOff x="6483016" y="4632938"/>
            <a:chExt cx="5348466" cy="117372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F96BCFD-0F89-444F-AB28-FC87684D3B1E}"/>
                </a:ext>
              </a:extLst>
            </p:cNvPr>
            <p:cNvSpPr/>
            <p:nvPr/>
          </p:nvSpPr>
          <p:spPr>
            <a:xfrm>
              <a:off x="6483016" y="4632938"/>
              <a:ext cx="5348466" cy="1173722"/>
            </a:xfrm>
            <a:prstGeom prst="roundRect">
              <a:avLst>
                <a:gd name="adj" fmla="val 3468"/>
              </a:avLst>
            </a:prstGeom>
            <a:noFill/>
            <a:ln w="38100">
              <a:solidFill>
                <a:srgbClr val="2D69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A6E01F-893F-B7F4-D1D9-53AA03B42A6C}"/>
                </a:ext>
              </a:extLst>
            </p:cNvPr>
            <p:cNvSpPr txBox="1"/>
            <p:nvPr/>
          </p:nvSpPr>
          <p:spPr>
            <a:xfrm>
              <a:off x="6684456" y="4797478"/>
              <a:ext cx="4945585" cy="84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실제로 부담하고 있는 수치에 대한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Weight (Real Weight)</a:t>
              </a:r>
            </a:p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= (</a:t>
              </a:r>
              <a:r>
                <a:rPr lang="ko-KR" altLang="en-US" sz="12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비아파트 수요</a:t>
              </a:r>
              <a:r>
                <a:rPr lang="en-US" altLang="ko-KR" sz="12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+ </a:t>
              </a:r>
              <a:r>
                <a:rPr lang="ko-KR" altLang="en-US" sz="12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유입인구 수요 </a:t>
              </a:r>
              <a:r>
                <a:rPr lang="ko-KR" altLang="en-US" sz="1200" dirty="0" err="1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전기차수</a:t>
              </a:r>
              <a:r>
                <a:rPr lang="en-US" altLang="ko-KR" sz="12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) / </a:t>
              </a:r>
              <a:r>
                <a:rPr lang="ko-KR" altLang="en-US" sz="12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비아파트 충전소 개수</a:t>
              </a:r>
              <a:endParaRPr lang="en-US" altLang="ko-KR" sz="12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=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약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7.24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D2AB63-1B19-6CAE-5CB3-F52F67A4B89D}"/>
              </a:ext>
            </a:extLst>
          </p:cNvPr>
          <p:cNvGrpSpPr/>
          <p:nvPr/>
        </p:nvGrpSpPr>
        <p:grpSpPr>
          <a:xfrm>
            <a:off x="6503912" y="4993388"/>
            <a:ext cx="5348466" cy="962792"/>
            <a:chOff x="6483016" y="4632938"/>
            <a:chExt cx="5348466" cy="94912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0288AE7-8FC2-5AE4-12E7-5C90130B36E8}"/>
                </a:ext>
              </a:extLst>
            </p:cNvPr>
            <p:cNvSpPr/>
            <p:nvPr/>
          </p:nvSpPr>
          <p:spPr>
            <a:xfrm>
              <a:off x="6483016" y="4632938"/>
              <a:ext cx="5348466" cy="949126"/>
            </a:xfrm>
            <a:prstGeom prst="roundRect">
              <a:avLst>
                <a:gd name="adj" fmla="val 3468"/>
              </a:avLst>
            </a:prstGeom>
            <a:noFill/>
            <a:ln w="38100">
              <a:solidFill>
                <a:srgbClr val="2D69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E2E69D-C80E-EA1E-9CE5-39600C99F7F5}"/>
                </a:ext>
              </a:extLst>
            </p:cNvPr>
            <p:cNvSpPr txBox="1"/>
            <p:nvPr/>
          </p:nvSpPr>
          <p:spPr>
            <a:xfrm>
              <a:off x="7137858" y="4797478"/>
              <a:ext cx="4113627" cy="612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현재 전기차 충전소가 만족시킬 수 있는 수요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(%)</a:t>
              </a:r>
            </a:p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=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이상적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Weight /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실제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Weight =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약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41%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86D541-91F1-E1E1-3A3A-C439365160B8}"/>
              </a:ext>
            </a:extLst>
          </p:cNvPr>
          <p:cNvGrpSpPr/>
          <p:nvPr/>
        </p:nvGrpSpPr>
        <p:grpSpPr>
          <a:xfrm>
            <a:off x="6503912" y="1560779"/>
            <a:ext cx="5348466" cy="962792"/>
            <a:chOff x="6483016" y="340967"/>
            <a:chExt cx="5348466" cy="949126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948D893-B7B8-FFA6-883B-48FC62733300}"/>
                </a:ext>
              </a:extLst>
            </p:cNvPr>
            <p:cNvSpPr/>
            <p:nvPr/>
          </p:nvSpPr>
          <p:spPr>
            <a:xfrm>
              <a:off x="6483016" y="340967"/>
              <a:ext cx="5348466" cy="949126"/>
            </a:xfrm>
            <a:prstGeom prst="roundRect">
              <a:avLst>
                <a:gd name="adj" fmla="val 3468"/>
              </a:avLst>
            </a:prstGeom>
            <a:noFill/>
            <a:ln w="38100">
              <a:solidFill>
                <a:srgbClr val="2D69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AFB02C-A70F-8309-915E-52682F881D4D}"/>
                </a:ext>
              </a:extLst>
            </p:cNvPr>
            <p:cNvSpPr txBox="1"/>
            <p:nvPr/>
          </p:nvSpPr>
          <p:spPr>
            <a:xfrm>
              <a:off x="7009779" y="371069"/>
              <a:ext cx="4439036" cy="888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400" dirty="0" err="1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Countcust_weight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: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전기차 대수와 </a:t>
              </a:r>
              <a:r>
                <a:rPr lang="en-US" altLang="ko-KR" sz="1400" dirty="0" err="1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count_cust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의 </a:t>
              </a:r>
              <a:endPara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비례계수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전기차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대당 </a:t>
              </a:r>
              <a:r>
                <a:rPr lang="en-US" altLang="ko-KR" sz="1400" dirty="0" err="1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count_cust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비율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)</a:t>
              </a:r>
            </a:p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이를 활용하여 유입인구 전기차 대수를 역산해 계산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7710614-74D6-8F8F-D0BE-B1A1A5E0126B}"/>
              </a:ext>
            </a:extLst>
          </p:cNvPr>
          <p:cNvSpPr txBox="1"/>
          <p:nvPr/>
        </p:nvSpPr>
        <p:spPr>
          <a:xfrm>
            <a:off x="6588490" y="6118182"/>
            <a:ext cx="5110052" cy="739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41%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해당하는 전기차 수요를 만족시키고 있으므로</a:t>
            </a:r>
            <a:r>
              <a:rPr lang="en-US" altLang="ko-KR" sz="11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</a:p>
          <a:p>
            <a:pPr marR="0" lvl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총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count_cust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41%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만족시키는 중이라고 추정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endParaRPr lang="ko-KR" altLang="en-US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D8E071-D176-C8D6-8158-6A11D6792C02}"/>
              </a:ext>
            </a:extLst>
          </p:cNvPr>
          <p:cNvSpPr txBox="1"/>
          <p:nvPr/>
        </p:nvSpPr>
        <p:spPr>
          <a:xfrm rot="5400000">
            <a:off x="8910131" y="4373256"/>
            <a:ext cx="866021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spc="-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&gt;&gt;</a:t>
            </a:r>
            <a:endParaRPr lang="ko-KR" altLang="en-US" sz="2400" spc="-1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A3C8C9-CD27-17D6-D4C2-9380986D8727}"/>
              </a:ext>
            </a:extLst>
          </p:cNvPr>
          <p:cNvSpPr txBox="1"/>
          <p:nvPr/>
        </p:nvSpPr>
        <p:spPr>
          <a:xfrm rot="5400000">
            <a:off x="8858565" y="2577268"/>
            <a:ext cx="866021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spc="-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&gt;&gt;</a:t>
            </a:r>
            <a:endParaRPr lang="ko-KR" altLang="en-US" sz="2400" spc="-1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520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3589444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법정동별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수요 예측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7928D-F13E-4185-BFD4-153FB0688300}"/>
              </a:ext>
            </a:extLst>
          </p:cNvPr>
          <p:cNvSpPr txBox="1"/>
          <p:nvPr/>
        </p:nvSpPr>
        <p:spPr>
          <a:xfrm>
            <a:off x="8140725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FIRST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SECOND       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A1293C-E996-520C-D879-9AEFACA5A343}"/>
              </a:ext>
            </a:extLst>
          </p:cNvPr>
          <p:cNvGrpSpPr/>
          <p:nvPr/>
        </p:nvGrpSpPr>
        <p:grpSpPr>
          <a:xfrm>
            <a:off x="1020107" y="1754565"/>
            <a:ext cx="10151787" cy="620171"/>
            <a:chOff x="276554" y="1684992"/>
            <a:chExt cx="10151787" cy="62017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F3B6176-AD78-7594-E021-35F7329FAE4F}"/>
                </a:ext>
              </a:extLst>
            </p:cNvPr>
            <p:cNvGrpSpPr/>
            <p:nvPr/>
          </p:nvGrpSpPr>
          <p:grpSpPr>
            <a:xfrm>
              <a:off x="276554" y="1684992"/>
              <a:ext cx="3092812" cy="620171"/>
              <a:chOff x="276553" y="1684992"/>
              <a:chExt cx="6145155" cy="620171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B5CCC46-9B66-53A4-2EFF-37C6D680B678}"/>
                  </a:ext>
                </a:extLst>
              </p:cNvPr>
              <p:cNvSpPr/>
              <p:nvPr/>
            </p:nvSpPr>
            <p:spPr>
              <a:xfrm>
                <a:off x="352394" y="1684992"/>
                <a:ext cx="5993474" cy="620171"/>
              </a:xfrm>
              <a:prstGeom prst="roundRect">
                <a:avLst>
                  <a:gd name="adj" fmla="val 3468"/>
                </a:avLst>
              </a:prstGeom>
              <a:solidFill>
                <a:srgbClr val="2D69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8E85E9-38C4-8A33-2F2E-C776833BC1C2}"/>
                  </a:ext>
                </a:extLst>
              </p:cNvPr>
              <p:cNvSpPr txBox="1"/>
              <p:nvPr/>
            </p:nvSpPr>
            <p:spPr>
              <a:xfrm>
                <a:off x="276553" y="1782490"/>
                <a:ext cx="6145155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K-Means Clustering 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실행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7F2774F-2D10-37A7-10BD-177FC9845116}"/>
                </a:ext>
              </a:extLst>
            </p:cNvPr>
            <p:cNvGrpSpPr/>
            <p:nvPr/>
          </p:nvGrpSpPr>
          <p:grpSpPr>
            <a:xfrm>
              <a:off x="3331196" y="1684992"/>
              <a:ext cx="7097145" cy="620170"/>
              <a:chOff x="6483015" y="4632938"/>
              <a:chExt cx="7097145" cy="611367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909552A9-CFA8-610D-7105-154F280F0CA7}"/>
                  </a:ext>
                </a:extLst>
              </p:cNvPr>
              <p:cNvSpPr/>
              <p:nvPr/>
            </p:nvSpPr>
            <p:spPr>
              <a:xfrm>
                <a:off x="6483015" y="4632938"/>
                <a:ext cx="7097145" cy="611367"/>
              </a:xfrm>
              <a:prstGeom prst="roundRect">
                <a:avLst>
                  <a:gd name="adj" fmla="val 3468"/>
                </a:avLst>
              </a:prstGeom>
              <a:noFill/>
              <a:ln w="38100">
                <a:solidFill>
                  <a:srgbClr val="2D69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FB5167-F9DE-6252-B653-8AE21039709F}"/>
                  </a:ext>
                </a:extLst>
              </p:cNvPr>
              <p:cNvSpPr txBox="1"/>
              <p:nvPr/>
            </p:nvSpPr>
            <p:spPr>
              <a:xfrm>
                <a:off x="6644819" y="4758286"/>
                <a:ext cx="6729727" cy="351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lvl="0" algn="ctr" defTabSz="914400" rtl="0" eaLnBrk="1" fontAlgn="auto" latinLnBrk="1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ko-KR" altLang="en-US" sz="1400" dirty="0">
                    <a:solidFill>
                      <a:prstClr val="black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각 </a:t>
                </a:r>
                <a:r>
                  <a:rPr lang="ko-KR" altLang="en-US" sz="1400" dirty="0" err="1">
                    <a:solidFill>
                      <a:prstClr val="black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법정동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별로 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clustering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을 실행하여 입지 후보 선정의 기준이 될 군집점들을 파악</a:t>
                </a:r>
                <a:endPara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FC943F9-8191-64F4-365A-8C78BB21BF6D}"/>
              </a:ext>
            </a:extLst>
          </p:cNvPr>
          <p:cNvSpPr txBox="1"/>
          <p:nvPr/>
        </p:nvSpPr>
        <p:spPr>
          <a:xfrm>
            <a:off x="783535" y="2668492"/>
            <a:ext cx="10624931" cy="63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Cluster 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개수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이전 단계에서 조정된 </a:t>
            </a:r>
            <a:r>
              <a:rPr lang="en-US" altLang="ko-KR" sz="1400" dirty="0" err="1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count_cust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adj_count_cust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사용</a:t>
            </a:r>
            <a:endParaRPr lang="en-US" altLang="ko-KR" sz="1400" dirty="0">
              <a:solidFill>
                <a:prstClr val="black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sym typeface="Wingdings" panose="05000000000000000000" pitchFamily="2" charset="2"/>
            </a:endParaRPr>
          </a:p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각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label 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별 중심점의 위경도 저장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새로운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‘clusters’ </a:t>
            </a:r>
            <a:r>
              <a:rPr lang="en-US" altLang="ko-KR" sz="1400" dirty="0" err="1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dataframe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생성</a:t>
            </a:r>
            <a:endParaRPr lang="en-US" altLang="ko-KR" sz="1400" dirty="0">
              <a:solidFill>
                <a:prstClr val="black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sym typeface="Wingdings" panose="05000000000000000000" pitchFamily="2" charset="2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6B2F2D-7051-EEEC-F2D6-4255930DC568}"/>
              </a:ext>
            </a:extLst>
          </p:cNvPr>
          <p:cNvGrpSpPr/>
          <p:nvPr/>
        </p:nvGrpSpPr>
        <p:grpSpPr>
          <a:xfrm>
            <a:off x="509960" y="3611930"/>
            <a:ext cx="7481101" cy="2699418"/>
            <a:chOff x="430998" y="4473914"/>
            <a:chExt cx="6706288" cy="269941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316B5B6-7D9D-8E25-21D5-426CFA0D13FF}"/>
                </a:ext>
              </a:extLst>
            </p:cNvPr>
            <p:cNvSpPr/>
            <p:nvPr/>
          </p:nvSpPr>
          <p:spPr>
            <a:xfrm>
              <a:off x="430998" y="4473914"/>
              <a:ext cx="6706288" cy="2699418"/>
            </a:xfrm>
            <a:prstGeom prst="roundRect">
              <a:avLst>
                <a:gd name="adj" fmla="val 3468"/>
              </a:avLst>
            </a:prstGeom>
            <a:noFill/>
            <a:ln w="38100">
              <a:solidFill>
                <a:srgbClr val="2D69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5CEB1A-E886-08ED-762C-A5F2A85BDEF7}"/>
                </a:ext>
              </a:extLst>
            </p:cNvPr>
            <p:cNvSpPr txBox="1"/>
            <p:nvPr/>
          </p:nvSpPr>
          <p:spPr>
            <a:xfrm>
              <a:off x="986742" y="4638454"/>
              <a:ext cx="5594800" cy="231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400" dirty="0">
                  <a:solidFill>
                    <a:srgbClr val="2D6975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Clustering.csv</a:t>
              </a:r>
            </a:p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[Row]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각 </a:t>
              </a:r>
              <a:r>
                <a:rPr lang="ko-KR" altLang="en-US" sz="1400" dirty="0" err="1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법정동별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도출된 </a:t>
              </a:r>
              <a:r>
                <a:rPr lang="ko-KR" altLang="en-US" sz="1400" dirty="0" err="1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군집점</a:t>
              </a:r>
              <a:endPara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marR="0" lvl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[Column]</a:t>
              </a:r>
            </a:p>
            <a:p>
              <a:pPr marL="342900" marR="0" lvl="0" indent="-34290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r>
                <a:rPr lang="en-US" altLang="ko-KR" sz="1400" dirty="0" err="1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cluster_label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: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각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clustering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에서 도출된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label</a:t>
              </a:r>
            </a:p>
            <a:p>
              <a:pPr marL="342900" marR="0" lvl="0" indent="-34290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r>
                <a:rPr lang="en-US" altLang="ko-KR" sz="1400" dirty="0" err="1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Cell_xcrd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1400" dirty="0" err="1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cell_ycrd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: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중심점의 위경도 좌표</a:t>
              </a:r>
              <a:endPara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marL="342900" marR="0" lvl="0" indent="-34290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r>
                <a:rPr lang="en-US" altLang="ko-KR" sz="1400" dirty="0" err="1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Count_point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: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각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cluster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별 몇 개의 수요점이 존재하는지</a:t>
              </a:r>
              <a:endPara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marL="342900" marR="0" lvl="0" indent="-34290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r>
                <a:rPr lang="en-US" altLang="ko-KR" sz="1400" dirty="0" err="1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Adj_count_cust_sum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: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각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cluster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별 </a:t>
              </a:r>
              <a:r>
                <a:rPr lang="en-US" altLang="ko-KR" sz="1400" dirty="0" err="1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adj_count_cust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총합</a:t>
              </a:r>
              <a:endPara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marL="342900" marR="0" lvl="0" indent="-34290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r>
                <a:rPr lang="en-US" altLang="ko-KR" sz="1400" dirty="0" err="1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Charger_number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: 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각 </a:t>
              </a:r>
              <a:r>
                <a:rPr lang="en-US" altLang="ko-KR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cluster</a:t>
              </a:r>
              <a:r>
                <a:rPr lang="ko-KR" altLang="en-US" sz="1400" dirty="0">
                  <a:solidFill>
                    <a:prstClr val="black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에 필요한 충전기 대수</a:t>
              </a:r>
              <a:endParaRPr lang="en-US" altLang="ko-KR" sz="14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BBE828B-4F82-E5E4-82B0-9CCD48EA9BA0}"/>
              </a:ext>
            </a:extLst>
          </p:cNvPr>
          <p:cNvSpPr txBox="1"/>
          <p:nvPr/>
        </p:nvSpPr>
        <p:spPr>
          <a:xfrm>
            <a:off x="8834480" y="5314220"/>
            <a:ext cx="3205369" cy="9164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marR="0" lvl="0" indent="-28575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dirty="0" err="1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Charger_number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 = 0 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인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cluster 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에 대하여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drop 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실행 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err="1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cluster_final</a:t>
            </a:r>
            <a:r>
              <a:rPr lang="en-US" altLang="ko-KR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dataframe</a:t>
            </a:r>
            <a:r>
              <a:rPr lang="ko-KR" altLang="en-US" sz="1400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 생성</a:t>
            </a:r>
            <a:endParaRPr lang="en-US" altLang="ko-KR" sz="1400" dirty="0">
              <a:solidFill>
                <a:prstClr val="black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1F134-D5CD-205C-A524-D456E16DFEB1}"/>
              </a:ext>
            </a:extLst>
          </p:cNvPr>
          <p:cNvSpPr txBox="1"/>
          <p:nvPr/>
        </p:nvSpPr>
        <p:spPr>
          <a:xfrm>
            <a:off x="8008215" y="5500039"/>
            <a:ext cx="866021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spc="-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&gt;&gt;</a:t>
            </a:r>
            <a:endParaRPr lang="ko-KR" altLang="en-US" sz="2400" spc="-1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479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C1C57A7-A516-4CF0-B8AA-42FE91B2F659}"/>
              </a:ext>
            </a:extLst>
          </p:cNvPr>
          <p:cNvGrpSpPr/>
          <p:nvPr/>
        </p:nvGrpSpPr>
        <p:grpSpPr>
          <a:xfrm>
            <a:off x="3144731" y="3084060"/>
            <a:ext cx="5902538" cy="689880"/>
            <a:chOff x="2927418" y="2903974"/>
            <a:chExt cx="5375869" cy="68988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5E0B56F-9019-0EFF-5FB4-6DB03AB5FD77}"/>
                </a:ext>
              </a:extLst>
            </p:cNvPr>
            <p:cNvSpPr/>
            <p:nvPr/>
          </p:nvSpPr>
          <p:spPr>
            <a:xfrm>
              <a:off x="2927418" y="2903974"/>
              <a:ext cx="5375869" cy="683288"/>
            </a:xfrm>
            <a:prstGeom prst="roundRect">
              <a:avLst/>
            </a:prstGeom>
            <a:solidFill>
              <a:srgbClr val="2D6975"/>
            </a:solidFill>
            <a:ln>
              <a:noFill/>
            </a:ln>
            <a:effectLst>
              <a:outerShdw blurRad="381000" dist="330200" dir="2700000" sx="95000" sy="95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D3D8F24C-4D83-B29A-EDE4-6B023E34A338}"/>
                </a:ext>
              </a:extLst>
            </p:cNvPr>
            <p:cNvSpPr/>
            <p:nvPr/>
          </p:nvSpPr>
          <p:spPr>
            <a:xfrm rot="5660125">
              <a:off x="4048272" y="3039218"/>
              <a:ext cx="544764" cy="564508"/>
            </a:xfrm>
            <a:prstGeom prst="teardrop">
              <a:avLst>
                <a:gd name="adj" fmla="val 142116"/>
              </a:avLst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DE8F92-BCC9-E81C-FA21-BEF7993797BE}"/>
                </a:ext>
              </a:extLst>
            </p:cNvPr>
            <p:cNvSpPr txBox="1"/>
            <p:nvPr/>
          </p:nvSpPr>
          <p:spPr>
            <a:xfrm>
              <a:off x="4001944" y="2973236"/>
              <a:ext cx="3226829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rgbClr val="FDE23F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FINAL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: </a:t>
              </a:r>
              <a:r>
                <a:rPr lang="ko-KR" altLang="en-US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최적 입지 선정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762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3244799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최적 입지 선정 모델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D5DB3-0A00-7FA0-EBA8-7B2CFACF05B6}"/>
              </a:ext>
            </a:extLst>
          </p:cNvPr>
          <p:cNvSpPr txBox="1"/>
          <p:nvPr/>
        </p:nvSpPr>
        <p:spPr>
          <a:xfrm>
            <a:off x="8065307" y="532561"/>
            <a:ext cx="3438762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	FIRST	SECOND	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A056C9-F306-1223-D958-12AB8110873B}"/>
              </a:ext>
            </a:extLst>
          </p:cNvPr>
          <p:cNvGrpSpPr/>
          <p:nvPr/>
        </p:nvGrpSpPr>
        <p:grpSpPr>
          <a:xfrm>
            <a:off x="1114897" y="1922950"/>
            <a:ext cx="3976163" cy="2825416"/>
            <a:chOff x="6926236" y="1494760"/>
            <a:chExt cx="3976163" cy="282541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CE7B722-50FE-8B0A-C948-EB5303378B6F}"/>
                </a:ext>
              </a:extLst>
            </p:cNvPr>
            <p:cNvSpPr/>
            <p:nvPr/>
          </p:nvSpPr>
          <p:spPr>
            <a:xfrm>
              <a:off x="6926236" y="1494760"/>
              <a:ext cx="3976163" cy="2825416"/>
            </a:xfrm>
            <a:prstGeom prst="roundRect">
              <a:avLst>
                <a:gd name="adj" fmla="val 56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 descr="스크랩] 용인시 지도">
              <a:extLst>
                <a:ext uri="{FF2B5EF4-FFF2-40B4-BE49-F238E27FC236}">
                  <a16:creationId xmlns:a16="http://schemas.microsoft.com/office/drawing/2014/main" id="{7C458D8F-4F06-7F5C-AA4C-C3838CC18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4750" y="1714162"/>
              <a:ext cx="3160593" cy="2387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5135EC-BFB3-FC16-8E3A-7EDDAE7E67DB}"/>
              </a:ext>
            </a:extLst>
          </p:cNvPr>
          <p:cNvGrpSpPr/>
          <p:nvPr/>
        </p:nvGrpSpPr>
        <p:grpSpPr>
          <a:xfrm>
            <a:off x="1891673" y="2051661"/>
            <a:ext cx="327365" cy="327365"/>
            <a:chOff x="7707087" y="5347823"/>
            <a:chExt cx="751526" cy="751526"/>
          </a:xfrm>
        </p:grpSpPr>
        <p:sp>
          <p:nvSpPr>
            <p:cNvPr id="17" name="눈물 방울 16">
              <a:extLst>
                <a:ext uri="{FF2B5EF4-FFF2-40B4-BE49-F238E27FC236}">
                  <a16:creationId xmlns:a16="http://schemas.microsoft.com/office/drawing/2014/main" id="{16DC2974-D868-9C8A-FB9E-7F56FA1E7699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1AA17A4-32B7-FEA9-3659-834FA84416BF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FB4854F-94AA-CDEA-E5C3-168D9902A5BD}"/>
              </a:ext>
            </a:extLst>
          </p:cNvPr>
          <p:cNvGrpSpPr/>
          <p:nvPr/>
        </p:nvGrpSpPr>
        <p:grpSpPr>
          <a:xfrm>
            <a:off x="2922787" y="2197603"/>
            <a:ext cx="327365" cy="327365"/>
            <a:chOff x="7707087" y="5347823"/>
            <a:chExt cx="751526" cy="751526"/>
          </a:xfrm>
        </p:grpSpPr>
        <p:sp>
          <p:nvSpPr>
            <p:cNvPr id="24" name="눈물 방울 23">
              <a:extLst>
                <a:ext uri="{FF2B5EF4-FFF2-40B4-BE49-F238E27FC236}">
                  <a16:creationId xmlns:a16="http://schemas.microsoft.com/office/drawing/2014/main" id="{7A7D116F-CE04-B16D-CE1B-BF7D71BE7248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2A20DFB-51D6-9045-7780-08CD64785B30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FCF6A3D-C335-14FC-9D46-30FBAB72FB84}"/>
              </a:ext>
            </a:extLst>
          </p:cNvPr>
          <p:cNvGrpSpPr/>
          <p:nvPr/>
        </p:nvGrpSpPr>
        <p:grpSpPr>
          <a:xfrm>
            <a:off x="2243547" y="2469263"/>
            <a:ext cx="327365" cy="327365"/>
            <a:chOff x="7707087" y="5347823"/>
            <a:chExt cx="751526" cy="751526"/>
          </a:xfrm>
        </p:grpSpPr>
        <p:sp>
          <p:nvSpPr>
            <p:cNvPr id="32" name="눈물 방울 31">
              <a:extLst>
                <a:ext uri="{FF2B5EF4-FFF2-40B4-BE49-F238E27FC236}">
                  <a16:creationId xmlns:a16="http://schemas.microsoft.com/office/drawing/2014/main" id="{E8613871-EDFB-9716-2F2C-FFC328375199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5625AA3-1F80-420E-5782-F2189E9A4D0F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AA8B15B-D362-EFA9-C676-0A6A883F2BF9}"/>
              </a:ext>
            </a:extLst>
          </p:cNvPr>
          <p:cNvGrpSpPr/>
          <p:nvPr/>
        </p:nvGrpSpPr>
        <p:grpSpPr>
          <a:xfrm>
            <a:off x="2711807" y="2669391"/>
            <a:ext cx="327365" cy="327365"/>
            <a:chOff x="7707087" y="5347823"/>
            <a:chExt cx="751526" cy="751526"/>
          </a:xfrm>
        </p:grpSpPr>
        <p:sp>
          <p:nvSpPr>
            <p:cNvPr id="39" name="눈물 방울 38">
              <a:extLst>
                <a:ext uri="{FF2B5EF4-FFF2-40B4-BE49-F238E27FC236}">
                  <a16:creationId xmlns:a16="http://schemas.microsoft.com/office/drawing/2014/main" id="{4B60347A-7134-8713-DB4B-9B075B0567E5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BC103A0-0F4D-F619-3917-AD27A82DFD9B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EF5032-1052-B624-A942-058A9C036E89}"/>
              </a:ext>
            </a:extLst>
          </p:cNvPr>
          <p:cNvGrpSpPr/>
          <p:nvPr/>
        </p:nvGrpSpPr>
        <p:grpSpPr>
          <a:xfrm>
            <a:off x="3146502" y="2830998"/>
            <a:ext cx="327365" cy="327365"/>
            <a:chOff x="7707087" y="5347823"/>
            <a:chExt cx="751526" cy="751526"/>
          </a:xfrm>
        </p:grpSpPr>
        <p:sp>
          <p:nvSpPr>
            <p:cNvPr id="46" name="눈물 방울 45">
              <a:extLst>
                <a:ext uri="{FF2B5EF4-FFF2-40B4-BE49-F238E27FC236}">
                  <a16:creationId xmlns:a16="http://schemas.microsoft.com/office/drawing/2014/main" id="{E8D97F20-84E5-70CF-E237-5100AB72B924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69B1BAEE-F4BB-1391-C038-168FC7C430A7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EE74DDF-0B21-31EB-8960-23860D40E362}"/>
              </a:ext>
            </a:extLst>
          </p:cNvPr>
          <p:cNvGrpSpPr/>
          <p:nvPr/>
        </p:nvGrpSpPr>
        <p:grpSpPr>
          <a:xfrm>
            <a:off x="2480325" y="3216339"/>
            <a:ext cx="327365" cy="327365"/>
            <a:chOff x="7707087" y="5347823"/>
            <a:chExt cx="751526" cy="751526"/>
          </a:xfrm>
        </p:grpSpPr>
        <p:sp>
          <p:nvSpPr>
            <p:cNvPr id="90" name="눈물 방울 89">
              <a:extLst>
                <a:ext uri="{FF2B5EF4-FFF2-40B4-BE49-F238E27FC236}">
                  <a16:creationId xmlns:a16="http://schemas.microsoft.com/office/drawing/2014/main" id="{8EE28E0A-730A-9269-EB98-80891BA905CD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3D9EBA6-1DDF-11DA-5401-9D32ABA49F03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8FD945F-73E8-EF7E-8426-94D7CF97EB5A}"/>
              </a:ext>
            </a:extLst>
          </p:cNvPr>
          <p:cNvGrpSpPr/>
          <p:nvPr/>
        </p:nvGrpSpPr>
        <p:grpSpPr>
          <a:xfrm>
            <a:off x="2911892" y="3298479"/>
            <a:ext cx="327365" cy="327365"/>
            <a:chOff x="7707087" y="5347823"/>
            <a:chExt cx="751526" cy="751526"/>
          </a:xfrm>
        </p:grpSpPr>
        <p:sp>
          <p:nvSpPr>
            <p:cNvPr id="93" name="눈물 방울 92">
              <a:extLst>
                <a:ext uri="{FF2B5EF4-FFF2-40B4-BE49-F238E27FC236}">
                  <a16:creationId xmlns:a16="http://schemas.microsoft.com/office/drawing/2014/main" id="{6D548E20-0158-90F9-8180-159D481FBFB6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4A69BFB-E6EC-DC7E-6205-651F7D54E8F4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8BEFB10-5807-F794-6901-52DAE09074D2}"/>
              </a:ext>
            </a:extLst>
          </p:cNvPr>
          <p:cNvGrpSpPr/>
          <p:nvPr/>
        </p:nvGrpSpPr>
        <p:grpSpPr>
          <a:xfrm>
            <a:off x="2561700" y="3646034"/>
            <a:ext cx="327365" cy="327365"/>
            <a:chOff x="7707087" y="5347823"/>
            <a:chExt cx="751526" cy="751526"/>
          </a:xfrm>
        </p:grpSpPr>
        <p:sp>
          <p:nvSpPr>
            <p:cNvPr id="96" name="눈물 방울 95">
              <a:extLst>
                <a:ext uri="{FF2B5EF4-FFF2-40B4-BE49-F238E27FC236}">
                  <a16:creationId xmlns:a16="http://schemas.microsoft.com/office/drawing/2014/main" id="{2D035062-10DD-65FB-CD6D-F7322538EEB9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4C6E5AEE-C06B-EEAD-D3D7-0D7D4869873F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92BB547-8608-C7F0-1674-DC5C18998A7E}"/>
              </a:ext>
            </a:extLst>
          </p:cNvPr>
          <p:cNvGrpSpPr/>
          <p:nvPr/>
        </p:nvGrpSpPr>
        <p:grpSpPr>
          <a:xfrm>
            <a:off x="3334733" y="3178212"/>
            <a:ext cx="327365" cy="327365"/>
            <a:chOff x="7707087" y="5347823"/>
            <a:chExt cx="751526" cy="751526"/>
          </a:xfrm>
        </p:grpSpPr>
        <p:sp>
          <p:nvSpPr>
            <p:cNvPr id="99" name="눈물 방울 98">
              <a:extLst>
                <a:ext uri="{FF2B5EF4-FFF2-40B4-BE49-F238E27FC236}">
                  <a16:creationId xmlns:a16="http://schemas.microsoft.com/office/drawing/2014/main" id="{A9FA4E92-3B01-041E-A4FA-FE090382C01A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47A49DB1-5AB1-9FFC-41F8-BB8916FAAC66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4F7AC6B-AA33-0EDF-A828-832B3AD2B512}"/>
              </a:ext>
            </a:extLst>
          </p:cNvPr>
          <p:cNvGrpSpPr/>
          <p:nvPr/>
        </p:nvGrpSpPr>
        <p:grpSpPr>
          <a:xfrm>
            <a:off x="3342123" y="3676289"/>
            <a:ext cx="327365" cy="327365"/>
            <a:chOff x="7707087" y="5347823"/>
            <a:chExt cx="751526" cy="751526"/>
          </a:xfrm>
        </p:grpSpPr>
        <p:sp>
          <p:nvSpPr>
            <p:cNvPr id="102" name="눈물 방울 101">
              <a:extLst>
                <a:ext uri="{FF2B5EF4-FFF2-40B4-BE49-F238E27FC236}">
                  <a16:creationId xmlns:a16="http://schemas.microsoft.com/office/drawing/2014/main" id="{B186CEFC-32B5-1D13-DE79-D82D218ADD91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BA617574-0C4B-A265-87AF-984540FDCDCB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C838F8C-BDA7-DDC3-19D3-B605ACC1D3D6}"/>
              </a:ext>
            </a:extLst>
          </p:cNvPr>
          <p:cNvGrpSpPr/>
          <p:nvPr/>
        </p:nvGrpSpPr>
        <p:grpSpPr>
          <a:xfrm>
            <a:off x="3782421" y="3901118"/>
            <a:ext cx="327365" cy="327365"/>
            <a:chOff x="7707087" y="5347823"/>
            <a:chExt cx="751526" cy="751526"/>
          </a:xfrm>
        </p:grpSpPr>
        <p:sp>
          <p:nvSpPr>
            <p:cNvPr id="105" name="눈물 방울 104">
              <a:extLst>
                <a:ext uri="{FF2B5EF4-FFF2-40B4-BE49-F238E27FC236}">
                  <a16:creationId xmlns:a16="http://schemas.microsoft.com/office/drawing/2014/main" id="{3B235549-9212-B17F-5E93-19340DDBECA7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5C99B913-EC4D-EA3B-23BE-0D52FEC3C8C8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BDB2595-6D22-8736-2D76-AB93306854D8}"/>
              </a:ext>
            </a:extLst>
          </p:cNvPr>
          <p:cNvGrpSpPr/>
          <p:nvPr/>
        </p:nvGrpSpPr>
        <p:grpSpPr>
          <a:xfrm>
            <a:off x="1238959" y="5315857"/>
            <a:ext cx="3728038" cy="680443"/>
            <a:chOff x="2616200" y="2297851"/>
            <a:chExt cx="7200900" cy="2145948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0A8C1AFC-FD84-6E51-887A-EB859DB9AD3F}"/>
                </a:ext>
              </a:extLst>
            </p:cNvPr>
            <p:cNvSpPr/>
            <p:nvPr/>
          </p:nvSpPr>
          <p:spPr>
            <a:xfrm>
              <a:off x="2616200" y="2297851"/>
              <a:ext cx="7200900" cy="2145948"/>
            </a:xfrm>
            <a:prstGeom prst="roundRect">
              <a:avLst>
                <a:gd name="adj" fmla="val 11584"/>
              </a:avLst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5120671-490B-E8D2-6E6E-4795FEDC0024}"/>
                </a:ext>
              </a:extLst>
            </p:cNvPr>
            <p:cNvSpPr txBox="1"/>
            <p:nvPr/>
          </p:nvSpPr>
          <p:spPr>
            <a:xfrm>
              <a:off x="3253098" y="2690156"/>
              <a:ext cx="5927099" cy="1361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기존 충전소 데이터</a:t>
              </a:r>
              <a:endPara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E62B194-7608-26A9-CB29-FD71B393F281}"/>
              </a:ext>
            </a:extLst>
          </p:cNvPr>
          <p:cNvSpPr txBox="1"/>
          <p:nvPr/>
        </p:nvSpPr>
        <p:spPr>
          <a:xfrm rot="5400000">
            <a:off x="2867955" y="4816649"/>
            <a:ext cx="470046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pc="-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&gt;&gt;</a:t>
            </a:r>
            <a:endParaRPr lang="ko-KR" altLang="en-US" spc="-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24CDB13-60CB-47BF-8A70-5FD20B4BE80E}"/>
              </a:ext>
            </a:extLst>
          </p:cNvPr>
          <p:cNvGrpSpPr/>
          <p:nvPr/>
        </p:nvGrpSpPr>
        <p:grpSpPr>
          <a:xfrm>
            <a:off x="7437998" y="1788997"/>
            <a:ext cx="3330682" cy="3280006"/>
            <a:chOff x="4328789" y="3553909"/>
            <a:chExt cx="2874587" cy="2872364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2331ABA-4939-4F72-8493-C1CFA2BA7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</a:blip>
            <a:srcRect l="42278" t="16816" r="12971" b="9335"/>
            <a:stretch/>
          </p:blipFill>
          <p:spPr>
            <a:xfrm>
              <a:off x="4328789" y="3553909"/>
              <a:ext cx="2872363" cy="2872363"/>
            </a:xfrm>
            <a:prstGeom prst="ellipse">
              <a:avLst/>
            </a:prstGeom>
          </p:spPr>
        </p:pic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570386C-A5F4-49BE-82D0-EA2E42CE904B}"/>
                </a:ext>
              </a:extLst>
            </p:cNvPr>
            <p:cNvSpPr/>
            <p:nvPr/>
          </p:nvSpPr>
          <p:spPr>
            <a:xfrm>
              <a:off x="4331013" y="3553910"/>
              <a:ext cx="2872363" cy="2872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EC7403D-3095-4B92-B508-161360C1B846}"/>
                </a:ext>
              </a:extLst>
            </p:cNvPr>
            <p:cNvSpPr txBox="1"/>
            <p:nvPr/>
          </p:nvSpPr>
          <p:spPr>
            <a:xfrm>
              <a:off x="4997943" y="4512056"/>
              <a:ext cx="1534886" cy="3939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0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기존 충전소</a:t>
              </a:r>
              <a:endParaRPr kumimoji="0" lang="ko-KR" altLang="en-US" sz="16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A2F74AD-E48D-4CB4-833F-C81AEF7E505E}"/>
                </a:ext>
              </a:extLst>
            </p:cNvPr>
            <p:cNvCxnSpPr>
              <a:endCxn id="57" idx="6"/>
            </p:cNvCxnSpPr>
            <p:nvPr/>
          </p:nvCxnSpPr>
          <p:spPr>
            <a:xfrm>
              <a:off x="5767194" y="4990091"/>
              <a:ext cx="14361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6888FD-9B73-4066-8F5D-C8236EEE76E7}"/>
                </a:ext>
              </a:extLst>
            </p:cNvPr>
            <p:cNvSpPr/>
            <p:nvPr/>
          </p:nvSpPr>
          <p:spPr>
            <a:xfrm>
              <a:off x="5701147" y="4939289"/>
              <a:ext cx="135467" cy="135467"/>
            </a:xfrm>
            <a:prstGeom prst="ellipse">
              <a:avLst/>
            </a:prstGeom>
            <a:solidFill>
              <a:srgbClr val="2D69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F270DD38-BF4E-48A8-AFFA-C982E1B2D879}"/>
              </a:ext>
            </a:extLst>
          </p:cNvPr>
          <p:cNvSpPr/>
          <p:nvPr/>
        </p:nvSpPr>
        <p:spPr>
          <a:xfrm>
            <a:off x="8680235" y="4519050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FA87ACD-395D-41F3-B9F0-D58F15F68DDA}"/>
              </a:ext>
            </a:extLst>
          </p:cNvPr>
          <p:cNvSpPr/>
          <p:nvPr/>
        </p:nvSpPr>
        <p:spPr>
          <a:xfrm>
            <a:off x="9266268" y="4473486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A7C67F4-C255-49EC-847A-BA58D1166BEE}"/>
              </a:ext>
            </a:extLst>
          </p:cNvPr>
          <p:cNvSpPr/>
          <p:nvPr/>
        </p:nvSpPr>
        <p:spPr>
          <a:xfrm>
            <a:off x="9965423" y="3626644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31E381-0633-4766-8A62-F45940472D24}"/>
              </a:ext>
            </a:extLst>
          </p:cNvPr>
          <p:cNvSpPr/>
          <p:nvPr/>
        </p:nvSpPr>
        <p:spPr>
          <a:xfrm>
            <a:off x="9486227" y="2336741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E68F115-F927-465B-A153-394A8AD7D5B3}"/>
              </a:ext>
            </a:extLst>
          </p:cNvPr>
          <p:cNvSpPr/>
          <p:nvPr/>
        </p:nvSpPr>
        <p:spPr>
          <a:xfrm>
            <a:off x="10117823" y="3779044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F1B2E4A-FFFA-4F2E-B643-4272C45B539D}"/>
              </a:ext>
            </a:extLst>
          </p:cNvPr>
          <p:cNvSpPr/>
          <p:nvPr/>
        </p:nvSpPr>
        <p:spPr>
          <a:xfrm>
            <a:off x="7951230" y="2517423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3ABF86-DDF0-4CB8-933B-EA99A9F63F8C}"/>
              </a:ext>
            </a:extLst>
          </p:cNvPr>
          <p:cNvSpPr/>
          <p:nvPr/>
        </p:nvSpPr>
        <p:spPr>
          <a:xfrm>
            <a:off x="7762694" y="3460104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E5E9243-6CA7-4793-A98D-EED4D4558A5F}"/>
              </a:ext>
            </a:extLst>
          </p:cNvPr>
          <p:cNvSpPr/>
          <p:nvPr/>
        </p:nvSpPr>
        <p:spPr>
          <a:xfrm>
            <a:off x="8988178" y="3629785"/>
            <a:ext cx="115161" cy="1134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1C79716-69E1-468F-8F45-1C7660B522F9}"/>
              </a:ext>
            </a:extLst>
          </p:cNvPr>
          <p:cNvSpPr/>
          <p:nvPr/>
        </p:nvSpPr>
        <p:spPr>
          <a:xfrm>
            <a:off x="8471274" y="3499380"/>
            <a:ext cx="115161" cy="1134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06716B3-20B4-44EC-B589-18139B7BB0CD}"/>
              </a:ext>
            </a:extLst>
          </p:cNvPr>
          <p:cNvSpPr/>
          <p:nvPr/>
        </p:nvSpPr>
        <p:spPr>
          <a:xfrm>
            <a:off x="9140578" y="3178869"/>
            <a:ext cx="115161" cy="1134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11CAAD-C636-4302-8E60-7C17AEB54FF3}"/>
              </a:ext>
            </a:extLst>
          </p:cNvPr>
          <p:cNvSpPr/>
          <p:nvPr/>
        </p:nvSpPr>
        <p:spPr>
          <a:xfrm>
            <a:off x="8650384" y="3791612"/>
            <a:ext cx="115161" cy="1134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2DE92F4-30E5-4012-B441-FF6A390C2381}"/>
              </a:ext>
            </a:extLst>
          </p:cNvPr>
          <p:cNvSpPr/>
          <p:nvPr/>
        </p:nvSpPr>
        <p:spPr>
          <a:xfrm>
            <a:off x="8772933" y="2754663"/>
            <a:ext cx="115161" cy="1134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7714818-388B-45CC-A6ED-EC09A2649245}"/>
              </a:ext>
            </a:extLst>
          </p:cNvPr>
          <p:cNvSpPr/>
          <p:nvPr/>
        </p:nvSpPr>
        <p:spPr>
          <a:xfrm>
            <a:off x="9357396" y="3565367"/>
            <a:ext cx="115161" cy="1134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14B4B19-3CB3-47B3-99B3-135A1A95D69E}"/>
              </a:ext>
            </a:extLst>
          </p:cNvPr>
          <p:cNvSpPr/>
          <p:nvPr/>
        </p:nvSpPr>
        <p:spPr>
          <a:xfrm>
            <a:off x="9140578" y="3933015"/>
            <a:ext cx="115161" cy="1134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51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1218603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모델링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577AA92-D9EF-D38A-F825-6273FCE7E841}"/>
              </a:ext>
            </a:extLst>
          </p:cNvPr>
          <p:cNvGrpSpPr/>
          <p:nvPr/>
        </p:nvGrpSpPr>
        <p:grpSpPr>
          <a:xfrm>
            <a:off x="1238959" y="5315857"/>
            <a:ext cx="3728038" cy="680443"/>
            <a:chOff x="2616200" y="2297851"/>
            <a:chExt cx="7200900" cy="214594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B4F3AAD3-0575-FF39-B895-6C4F2D09A748}"/>
                </a:ext>
              </a:extLst>
            </p:cNvPr>
            <p:cNvSpPr/>
            <p:nvPr/>
          </p:nvSpPr>
          <p:spPr>
            <a:xfrm>
              <a:off x="2616200" y="2297851"/>
              <a:ext cx="7200900" cy="2145948"/>
            </a:xfrm>
            <a:prstGeom prst="roundRect">
              <a:avLst>
                <a:gd name="adj" fmla="val 11584"/>
              </a:avLst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FD84A2B-2A27-303D-17E6-6225C1F96B23}"/>
                </a:ext>
              </a:extLst>
            </p:cNvPr>
            <p:cNvSpPr txBox="1"/>
            <p:nvPr/>
          </p:nvSpPr>
          <p:spPr>
            <a:xfrm>
              <a:off x="3253098" y="2690156"/>
              <a:ext cx="5927099" cy="1361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Clustering </a:t>
              </a:r>
              <a:r>
                <a:rPr lang="ko-KR" altLang="en-US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시행</a:t>
              </a:r>
              <a:endPara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B33CAAD-7BC9-69E3-AFDE-1B5957B18849}"/>
              </a:ext>
            </a:extLst>
          </p:cNvPr>
          <p:cNvSpPr txBox="1"/>
          <p:nvPr/>
        </p:nvSpPr>
        <p:spPr>
          <a:xfrm rot="5400000">
            <a:off x="2867955" y="4816649"/>
            <a:ext cx="470046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pc="-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&gt;&gt;</a:t>
            </a:r>
            <a:endParaRPr lang="ko-KR" altLang="en-US" spc="-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08D769-1850-43C7-9104-E8E19F9247E5}"/>
              </a:ext>
            </a:extLst>
          </p:cNvPr>
          <p:cNvSpPr txBox="1"/>
          <p:nvPr/>
        </p:nvSpPr>
        <p:spPr>
          <a:xfrm>
            <a:off x="8065307" y="532561"/>
            <a:ext cx="3438762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	FIRST	SECOND	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A1C4EFE-3C82-45F6-B613-121F4426467D}"/>
              </a:ext>
            </a:extLst>
          </p:cNvPr>
          <p:cNvGrpSpPr/>
          <p:nvPr/>
        </p:nvGrpSpPr>
        <p:grpSpPr>
          <a:xfrm>
            <a:off x="1320004" y="1562752"/>
            <a:ext cx="3330682" cy="3280006"/>
            <a:chOff x="4328789" y="3553909"/>
            <a:chExt cx="2874587" cy="2872364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07B796D-0A6A-4832-8639-87B9EB00F2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l="42278" t="16816" r="12971" b="9335"/>
            <a:stretch/>
          </p:blipFill>
          <p:spPr>
            <a:xfrm>
              <a:off x="4328789" y="3553909"/>
              <a:ext cx="2872363" cy="2872363"/>
            </a:xfrm>
            <a:prstGeom prst="ellipse">
              <a:avLst/>
            </a:prstGeom>
          </p:spPr>
        </p:pic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F72D8FF1-782A-4E53-BB22-E404DF759E4F}"/>
                </a:ext>
              </a:extLst>
            </p:cNvPr>
            <p:cNvSpPr/>
            <p:nvPr/>
          </p:nvSpPr>
          <p:spPr>
            <a:xfrm>
              <a:off x="4331013" y="3553910"/>
              <a:ext cx="2872363" cy="2872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5EDAB29-4EEF-441D-A2C5-C7ECE1E7350C}"/>
                </a:ext>
              </a:extLst>
            </p:cNvPr>
            <p:cNvSpPr txBox="1"/>
            <p:nvPr/>
          </p:nvSpPr>
          <p:spPr>
            <a:xfrm>
              <a:off x="4997943" y="4512056"/>
              <a:ext cx="1534886" cy="3939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0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기존 충전소</a:t>
              </a:r>
              <a:endParaRPr kumimoji="0" lang="ko-KR" altLang="en-US" sz="16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D86B7A9-D8F5-47A4-AB0A-18AD5B1BB85E}"/>
                </a:ext>
              </a:extLst>
            </p:cNvPr>
            <p:cNvCxnSpPr>
              <a:endCxn id="83" idx="6"/>
            </p:cNvCxnSpPr>
            <p:nvPr/>
          </p:nvCxnSpPr>
          <p:spPr>
            <a:xfrm>
              <a:off x="5767194" y="4990091"/>
              <a:ext cx="14361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B0D2738-D04B-4E9A-9E4A-46DE9F73AA45}"/>
                </a:ext>
              </a:extLst>
            </p:cNvPr>
            <p:cNvSpPr/>
            <p:nvPr/>
          </p:nvSpPr>
          <p:spPr>
            <a:xfrm>
              <a:off x="5701147" y="4939289"/>
              <a:ext cx="135467" cy="135467"/>
            </a:xfrm>
            <a:prstGeom prst="ellipse">
              <a:avLst/>
            </a:prstGeom>
            <a:solidFill>
              <a:srgbClr val="2D69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87" name="타원 86">
            <a:extLst>
              <a:ext uri="{FF2B5EF4-FFF2-40B4-BE49-F238E27FC236}">
                <a16:creationId xmlns:a16="http://schemas.microsoft.com/office/drawing/2014/main" id="{8CFE311C-DDAC-4222-AFCF-9026DC779359}"/>
              </a:ext>
            </a:extLst>
          </p:cNvPr>
          <p:cNvSpPr/>
          <p:nvPr/>
        </p:nvSpPr>
        <p:spPr>
          <a:xfrm>
            <a:off x="2562241" y="4292805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D358FDE6-1ACE-4BB7-A6EE-E928021D28D3}"/>
              </a:ext>
            </a:extLst>
          </p:cNvPr>
          <p:cNvSpPr/>
          <p:nvPr/>
        </p:nvSpPr>
        <p:spPr>
          <a:xfrm>
            <a:off x="3148274" y="4247241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6422EC3-AF39-4BAC-96C5-8FB9DE9C8F22}"/>
              </a:ext>
            </a:extLst>
          </p:cNvPr>
          <p:cNvSpPr/>
          <p:nvPr/>
        </p:nvSpPr>
        <p:spPr>
          <a:xfrm>
            <a:off x="3847429" y="3400399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268407C-1E85-428D-B81E-F599AD83F804}"/>
              </a:ext>
            </a:extLst>
          </p:cNvPr>
          <p:cNvSpPr/>
          <p:nvPr/>
        </p:nvSpPr>
        <p:spPr>
          <a:xfrm>
            <a:off x="3368233" y="2110496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F51667F-FE57-4A71-A955-40E3A3D794E5}"/>
              </a:ext>
            </a:extLst>
          </p:cNvPr>
          <p:cNvSpPr/>
          <p:nvPr/>
        </p:nvSpPr>
        <p:spPr>
          <a:xfrm>
            <a:off x="3999829" y="3552799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0287C40-AE43-4303-B0C0-28168D8B9470}"/>
              </a:ext>
            </a:extLst>
          </p:cNvPr>
          <p:cNvSpPr/>
          <p:nvPr/>
        </p:nvSpPr>
        <p:spPr>
          <a:xfrm>
            <a:off x="1833236" y="2291178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2B414C0-99E0-4C98-A203-85E71322527A}"/>
              </a:ext>
            </a:extLst>
          </p:cNvPr>
          <p:cNvSpPr/>
          <p:nvPr/>
        </p:nvSpPr>
        <p:spPr>
          <a:xfrm>
            <a:off x="1644700" y="3233859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81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CE0FD-3C0B-C491-EAD0-1D7F4255F7BC}"/>
              </a:ext>
            </a:extLst>
          </p:cNvPr>
          <p:cNvSpPr txBox="1"/>
          <p:nvPr/>
        </p:nvSpPr>
        <p:spPr>
          <a:xfrm>
            <a:off x="5114803" y="3167390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solidFill>
                    <a:srgbClr val="F2DD68">
                      <a:alpha val="0"/>
                    </a:srgbClr>
                  </a:solidFill>
                </a:ln>
                <a:solidFill>
                  <a:srgbClr val="F3F3F1"/>
                </a:solidFill>
                <a:uLnTx/>
                <a:uFillTx/>
                <a:latin typeface="Sandoll 네모니2 03 Basic Rg" panose="020B0600000101010101" pitchFamily="34" charset="-127"/>
                <a:ea typeface="Sandoll 네모니2 03 Basic Rg" panose="020B0600000101010101" pitchFamily="34" charset="-127"/>
              </a:defRPr>
            </a:lvl1pPr>
          </a:lstStyle>
          <a:p>
            <a:r>
              <a:rPr lang="ko-KR" altLang="en-US" dirty="0">
                <a:solidFill>
                  <a:srgbClr val="3C3A44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감사합니다</a:t>
            </a:r>
            <a:r>
              <a:rPr lang="en-US" altLang="ko-KR" dirty="0">
                <a:solidFill>
                  <a:srgbClr val="3C3A44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!</a:t>
            </a:r>
            <a:endParaRPr lang="ko-KR" altLang="en-US" dirty="0">
              <a:solidFill>
                <a:srgbClr val="3C3A44"/>
              </a:solidFill>
              <a:latin typeface="Y 너만을 비춤체OTF" panose="020B0600000101010101" pitchFamily="34" charset="-127"/>
              <a:ea typeface="Y 너만을 비춤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5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C1C57A7-A516-4CF0-B8AA-42FE91B2F659}"/>
              </a:ext>
            </a:extLst>
          </p:cNvPr>
          <p:cNvGrpSpPr/>
          <p:nvPr/>
        </p:nvGrpSpPr>
        <p:grpSpPr>
          <a:xfrm>
            <a:off x="3985847" y="2903974"/>
            <a:ext cx="4220307" cy="689880"/>
            <a:chOff x="3557116" y="2903974"/>
            <a:chExt cx="4220307" cy="68988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5E0B56F-9019-0EFF-5FB4-6DB03AB5FD77}"/>
                </a:ext>
              </a:extLst>
            </p:cNvPr>
            <p:cNvSpPr/>
            <p:nvPr/>
          </p:nvSpPr>
          <p:spPr>
            <a:xfrm>
              <a:off x="3557116" y="2903974"/>
              <a:ext cx="4220307" cy="683288"/>
            </a:xfrm>
            <a:prstGeom prst="roundRect">
              <a:avLst/>
            </a:prstGeom>
            <a:solidFill>
              <a:srgbClr val="2D6975"/>
            </a:solidFill>
            <a:ln>
              <a:noFill/>
            </a:ln>
            <a:effectLst>
              <a:outerShdw blurRad="381000" dist="330200" dir="2700000" sx="95000" sy="95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D3D8F24C-4D83-B29A-EDE4-6B023E34A338}"/>
                </a:ext>
              </a:extLst>
            </p:cNvPr>
            <p:cNvSpPr/>
            <p:nvPr/>
          </p:nvSpPr>
          <p:spPr>
            <a:xfrm rot="5660125">
              <a:off x="4048272" y="3039218"/>
              <a:ext cx="544764" cy="564508"/>
            </a:xfrm>
            <a:prstGeom prst="teardrop">
              <a:avLst>
                <a:gd name="adj" fmla="val 142116"/>
              </a:avLst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DE8F92-BCC9-E81C-FA21-BEF7993797BE}"/>
                </a:ext>
              </a:extLst>
            </p:cNvPr>
            <p:cNvSpPr txBox="1"/>
            <p:nvPr/>
          </p:nvSpPr>
          <p:spPr>
            <a:xfrm>
              <a:off x="4058496" y="2973236"/>
              <a:ext cx="321754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About the Project</a:t>
              </a:r>
              <a:endPara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16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841CE0B-B538-D914-81C9-F5EF3F1F1424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148A5-D0CE-3415-2D62-D75B2EA37A08}"/>
              </a:ext>
            </a:extLst>
          </p:cNvPr>
          <p:cNvSpPr txBox="1"/>
          <p:nvPr/>
        </p:nvSpPr>
        <p:spPr>
          <a:xfrm>
            <a:off x="473879" y="682409"/>
            <a:ext cx="2454518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목적 및 필요성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49732-2E90-AEAB-A3E4-0AB1553569EF}"/>
              </a:ext>
            </a:extLst>
          </p:cNvPr>
          <p:cNvSpPr txBox="1"/>
          <p:nvPr/>
        </p:nvSpPr>
        <p:spPr>
          <a:xfrm>
            <a:off x="8272696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449CA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INTRO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       FIRST        SECOND        </a:t>
            </a:r>
            <a:r>
              <a:rPr lang="en-US" altLang="ko-KR" sz="1100" dirty="0">
                <a:solidFill>
                  <a:srgbClr val="E7E6E6">
                    <a:lumMod val="75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CAD23F0-C748-152F-E059-895E13A1BCD0}"/>
              </a:ext>
            </a:extLst>
          </p:cNvPr>
          <p:cNvGrpSpPr/>
          <p:nvPr/>
        </p:nvGrpSpPr>
        <p:grpSpPr>
          <a:xfrm>
            <a:off x="3038753" y="1535365"/>
            <a:ext cx="6114494" cy="3891402"/>
            <a:chOff x="2353289" y="1684450"/>
            <a:chExt cx="7523878" cy="478836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655BCB6-CD8D-F1AA-B09A-8615BB42C2C7}"/>
                </a:ext>
              </a:extLst>
            </p:cNvPr>
            <p:cNvGrpSpPr/>
            <p:nvPr/>
          </p:nvGrpSpPr>
          <p:grpSpPr>
            <a:xfrm>
              <a:off x="2353289" y="1781720"/>
              <a:ext cx="2635128" cy="4691096"/>
              <a:chOff x="1926572" y="1641042"/>
              <a:chExt cx="2816584" cy="5014127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C98951CB-2C6A-4BB6-A4C1-11674F75E30B}"/>
                  </a:ext>
                </a:extLst>
              </p:cNvPr>
              <p:cNvSpPr/>
              <p:nvPr/>
            </p:nvSpPr>
            <p:spPr>
              <a:xfrm>
                <a:off x="1926572" y="1641042"/>
                <a:ext cx="2816584" cy="5014127"/>
              </a:xfrm>
              <a:prstGeom prst="roundRect">
                <a:avLst>
                  <a:gd name="adj" fmla="val 109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래픽 35" descr="자동차 단색으로 채워진">
                <a:extLst>
                  <a:ext uri="{FF2B5EF4-FFF2-40B4-BE49-F238E27FC236}">
                    <a16:creationId xmlns:a16="http://schemas.microsoft.com/office/drawing/2014/main" id="{3752D722-227B-5CEF-C9C3-247218725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89613" y="1721429"/>
                <a:ext cx="1690502" cy="1690502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E5943AED-642A-C84B-0395-A8A8404AF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1568" y="4283096"/>
                <a:ext cx="1952783" cy="1952783"/>
              </a:xfrm>
              <a:prstGeom prst="rect">
                <a:avLst/>
              </a:prstGeom>
            </p:spPr>
          </p:pic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9916D49C-5013-8488-BC04-19A95A3B33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3223" y="3236993"/>
                <a:ext cx="1" cy="6995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D85666A-54A4-FC4D-C37A-323E261F68AD}"/>
                </a:ext>
              </a:extLst>
            </p:cNvPr>
            <p:cNvGrpSpPr/>
            <p:nvPr/>
          </p:nvGrpSpPr>
          <p:grpSpPr>
            <a:xfrm>
              <a:off x="7242039" y="1684450"/>
              <a:ext cx="2635128" cy="4788366"/>
              <a:chOff x="6298795" y="1537073"/>
              <a:chExt cx="2816584" cy="5118095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B3EEF110-2E66-9C00-8687-DC35ABD4090F}"/>
                  </a:ext>
                </a:extLst>
              </p:cNvPr>
              <p:cNvSpPr/>
              <p:nvPr/>
            </p:nvSpPr>
            <p:spPr>
              <a:xfrm>
                <a:off x="6298795" y="1641041"/>
                <a:ext cx="2816584" cy="5014127"/>
              </a:xfrm>
              <a:prstGeom prst="roundRect">
                <a:avLst>
                  <a:gd name="adj" fmla="val 109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1" name="그래픽 50" descr="전기차 단색으로 채워진">
                <a:extLst>
                  <a:ext uri="{FF2B5EF4-FFF2-40B4-BE49-F238E27FC236}">
                    <a16:creationId xmlns:a16="http://schemas.microsoft.com/office/drawing/2014/main" id="{E835B100-4392-0146-5A43-C55A15992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98916" y="1537073"/>
                <a:ext cx="1915050" cy="1915050"/>
              </a:xfrm>
              <a:prstGeom prst="rect">
                <a:avLst/>
              </a:prstGeom>
            </p:spPr>
          </p:pic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7036BC1B-31F1-2DC3-708B-B8023CD27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07086" y="3236993"/>
                <a:ext cx="1" cy="6995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F6733729-51A2-04C6-892F-318B25BBC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772" y="4481566"/>
                <a:ext cx="1754314" cy="1754314"/>
              </a:xfrm>
              <a:prstGeom prst="rect">
                <a:avLst/>
              </a:prstGeom>
            </p:spPr>
          </p:pic>
        </p:grpSp>
        <p:sp>
          <p:nvSpPr>
            <p:cNvPr id="58" name="화살표: 왼쪽/오른쪽 57">
              <a:extLst>
                <a:ext uri="{FF2B5EF4-FFF2-40B4-BE49-F238E27FC236}">
                  <a16:creationId xmlns:a16="http://schemas.microsoft.com/office/drawing/2014/main" id="{69C9D863-B611-8A87-570F-69A86C7BA662}"/>
                </a:ext>
              </a:extLst>
            </p:cNvPr>
            <p:cNvSpPr/>
            <p:nvPr/>
          </p:nvSpPr>
          <p:spPr>
            <a:xfrm>
              <a:off x="5547496" y="3828422"/>
              <a:ext cx="1135464" cy="610824"/>
            </a:xfrm>
            <a:prstGeom prst="leftRightArrow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E390603-6327-9FEE-2D0B-56AC9899868E}"/>
              </a:ext>
            </a:extLst>
          </p:cNvPr>
          <p:cNvSpPr txBox="1"/>
          <p:nvPr/>
        </p:nvSpPr>
        <p:spPr>
          <a:xfrm>
            <a:off x="2038648" y="5731866"/>
            <a:ext cx="8114722" cy="791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일반 자동차는 주유소에서 연료를 주입하는 방식을 사용하는 반면</a:t>
            </a:r>
            <a:r>
              <a:rPr lang="en-US" altLang="ko-KR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전기 자동차는 전기차 충전소에서 일정 시간 충전기를 연결해야 주행이 가능하다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78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841CE0B-B538-D914-81C9-F5EF3F1F1424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148A5-D0CE-3415-2D62-D75B2EA37A08}"/>
              </a:ext>
            </a:extLst>
          </p:cNvPr>
          <p:cNvSpPr txBox="1"/>
          <p:nvPr/>
        </p:nvSpPr>
        <p:spPr>
          <a:xfrm>
            <a:off x="473879" y="682409"/>
            <a:ext cx="2454518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목적 및 필요성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C4F2A0-AA7F-77D2-20FE-BE38EA81859E}"/>
              </a:ext>
            </a:extLst>
          </p:cNvPr>
          <p:cNvGrpSpPr/>
          <p:nvPr/>
        </p:nvGrpSpPr>
        <p:grpSpPr>
          <a:xfrm>
            <a:off x="473879" y="1624053"/>
            <a:ext cx="8709878" cy="4888525"/>
            <a:chOff x="1409700" y="1624053"/>
            <a:chExt cx="9372600" cy="4888525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F6227410-B613-4A66-4810-3B2644128684}"/>
                </a:ext>
              </a:extLst>
            </p:cNvPr>
            <p:cNvSpPr/>
            <p:nvPr/>
          </p:nvSpPr>
          <p:spPr>
            <a:xfrm>
              <a:off x="1409700" y="1624053"/>
              <a:ext cx="9372600" cy="4888525"/>
            </a:xfrm>
            <a:prstGeom prst="roundRect">
              <a:avLst>
                <a:gd name="adj" fmla="val 89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7EF61C9-9FCE-8F74-94F7-DB94BE7ABAB1}"/>
                </a:ext>
              </a:extLst>
            </p:cNvPr>
            <p:cNvGrpSpPr/>
            <p:nvPr/>
          </p:nvGrpSpPr>
          <p:grpSpPr>
            <a:xfrm>
              <a:off x="2459946" y="2094374"/>
              <a:ext cx="7040439" cy="4232624"/>
              <a:chOff x="2459946" y="1878534"/>
              <a:chExt cx="7040439" cy="423262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67096713-B39D-EB81-F1D6-1BAFA04A55E4}"/>
                  </a:ext>
                </a:extLst>
              </p:cNvPr>
              <p:cNvGrpSpPr/>
              <p:nvPr/>
            </p:nvGrpSpPr>
            <p:grpSpPr>
              <a:xfrm>
                <a:off x="2459946" y="1878534"/>
                <a:ext cx="7036522" cy="4232624"/>
                <a:chOff x="1416643" y="1320979"/>
                <a:chExt cx="8461192" cy="5089589"/>
              </a:xfrm>
            </p:grpSpPr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44082AE9-DD18-6185-C4CC-E6B2C46EE71F}"/>
                    </a:ext>
                  </a:extLst>
                </p:cNvPr>
                <p:cNvCxnSpPr/>
                <p:nvPr/>
              </p:nvCxnSpPr>
              <p:spPr>
                <a:xfrm>
                  <a:off x="2314165" y="5863787"/>
                  <a:ext cx="7563670" cy="0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2313DA99-73C5-A90E-28DE-056034B1CB0B}"/>
                    </a:ext>
                  </a:extLst>
                </p:cNvPr>
                <p:cNvCxnSpPr/>
                <p:nvPr/>
              </p:nvCxnSpPr>
              <p:spPr>
                <a:xfrm>
                  <a:off x="2314165" y="5071950"/>
                  <a:ext cx="7563670" cy="0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959ACBE8-76EC-ED63-39BD-662CF84E1458}"/>
                    </a:ext>
                  </a:extLst>
                </p:cNvPr>
                <p:cNvCxnSpPr/>
                <p:nvPr/>
              </p:nvCxnSpPr>
              <p:spPr>
                <a:xfrm>
                  <a:off x="2314165" y="4291589"/>
                  <a:ext cx="7563670" cy="0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59EE51D5-2D1F-2B9E-A09C-3368E3B0A995}"/>
                    </a:ext>
                  </a:extLst>
                </p:cNvPr>
                <p:cNvCxnSpPr/>
                <p:nvPr/>
              </p:nvCxnSpPr>
              <p:spPr>
                <a:xfrm>
                  <a:off x="2314165" y="3509046"/>
                  <a:ext cx="7563670" cy="0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93775864-551B-6C13-FCF2-70F0966FEE0D}"/>
                    </a:ext>
                  </a:extLst>
                </p:cNvPr>
                <p:cNvCxnSpPr/>
                <p:nvPr/>
              </p:nvCxnSpPr>
              <p:spPr>
                <a:xfrm>
                  <a:off x="2314165" y="2705733"/>
                  <a:ext cx="7563670" cy="0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BC299F0-A3DA-E5C4-154A-13A40D42D476}"/>
                    </a:ext>
                  </a:extLst>
                </p:cNvPr>
                <p:cNvSpPr txBox="1"/>
                <p:nvPr/>
              </p:nvSpPr>
              <p:spPr>
                <a:xfrm>
                  <a:off x="1775361" y="5695321"/>
                  <a:ext cx="504939" cy="4283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400" dirty="0">
                      <a:latin typeface="G마켓 산스 TTF Light"/>
                      <a:ea typeface="G마켓 산스 TTF Light"/>
                    </a:rPr>
                    <a:t>0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65CCAFE-4ECA-8CB5-16B8-E1CA66374C0E}"/>
                    </a:ext>
                  </a:extLst>
                </p:cNvPr>
                <p:cNvSpPr txBox="1"/>
                <p:nvPr/>
              </p:nvSpPr>
              <p:spPr>
                <a:xfrm>
                  <a:off x="1775361" y="4846105"/>
                  <a:ext cx="504939" cy="4283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400" dirty="0">
                      <a:latin typeface="G마켓 산스 TTF Light"/>
                      <a:ea typeface="G마켓 산스 TTF Light"/>
                    </a:rPr>
                    <a:t>5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40271FE-AC0E-1942-37BF-BE275FBE3FFE}"/>
                    </a:ext>
                  </a:extLst>
                </p:cNvPr>
                <p:cNvSpPr txBox="1"/>
                <p:nvPr/>
              </p:nvSpPr>
              <p:spPr>
                <a:xfrm>
                  <a:off x="1775361" y="4100170"/>
                  <a:ext cx="504939" cy="3651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400" dirty="0">
                      <a:latin typeface="G마켓 산스 TTF Light"/>
                      <a:ea typeface="G마켓 산스 TTF Light"/>
                    </a:rPr>
                    <a:t>10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3BFD6A8-3BA9-E752-D921-73A7EC9D24C9}"/>
                    </a:ext>
                  </a:extLst>
                </p:cNvPr>
                <p:cNvSpPr txBox="1"/>
                <p:nvPr/>
              </p:nvSpPr>
              <p:spPr>
                <a:xfrm>
                  <a:off x="1775361" y="3306152"/>
                  <a:ext cx="504939" cy="3651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400">
                      <a:latin typeface="G마켓 산스 TTF Light"/>
                      <a:ea typeface="G마켓 산스 TTF Light"/>
                    </a:rPr>
                    <a:t>15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89DC607-256A-AF8E-5116-27366D2F1EFA}"/>
                    </a:ext>
                  </a:extLst>
                </p:cNvPr>
                <p:cNvSpPr txBox="1"/>
                <p:nvPr/>
              </p:nvSpPr>
              <p:spPr>
                <a:xfrm>
                  <a:off x="1753729" y="2502839"/>
                  <a:ext cx="680898" cy="4283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400" dirty="0">
                      <a:latin typeface="G마켓 산스 TTF Light"/>
                      <a:ea typeface="G마켓 산스 TTF Light"/>
                    </a:rPr>
                    <a:t>20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9D29FC8-86E0-5977-2A7B-9DD32A2EE843}"/>
                    </a:ext>
                  </a:extLst>
                </p:cNvPr>
                <p:cNvSpPr txBox="1"/>
                <p:nvPr/>
              </p:nvSpPr>
              <p:spPr>
                <a:xfrm>
                  <a:off x="1416643" y="1320979"/>
                  <a:ext cx="1629576" cy="4283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400" dirty="0">
                      <a:latin typeface="G마켓 산스 TTF Light"/>
                      <a:ea typeface="G마켓 산스 TTF Light"/>
                    </a:rPr>
                    <a:t>[</a:t>
                  </a:r>
                  <a:r>
                    <a:rPr lang="ko-KR" altLang="en-US" sz="1400" dirty="0">
                      <a:latin typeface="G마켓 산스 TTF Light"/>
                      <a:ea typeface="G마켓 산스 TTF Light"/>
                    </a:rPr>
                    <a:t>단위</a:t>
                  </a:r>
                  <a:r>
                    <a:rPr lang="en-US" altLang="ko-KR" sz="1400" dirty="0">
                      <a:latin typeface="G마켓 산스 TTF Light"/>
                      <a:ea typeface="G마켓 산스 TTF Light"/>
                    </a:rPr>
                    <a:t>:</a:t>
                  </a:r>
                  <a:r>
                    <a:rPr lang="ko-KR" altLang="en-US" sz="1400" dirty="0">
                      <a:latin typeface="G마켓 산스 TTF Light"/>
                      <a:ea typeface="G마켓 산스 TTF Light"/>
                    </a:rPr>
                    <a:t>만</a:t>
                  </a:r>
                  <a:r>
                    <a:rPr lang="en-US" altLang="ko-KR" sz="1400" dirty="0">
                      <a:latin typeface="G마켓 산스 TTF Light"/>
                      <a:ea typeface="G마켓 산스 TTF Light"/>
                    </a:rPr>
                    <a:t>]</a:t>
                  </a:r>
                </a:p>
              </p:txBody>
            </p:sp>
            <p:sp>
              <p:nvSpPr>
                <p:cNvPr id="18" name="사각형: 둥근 위쪽 모서리 17">
                  <a:extLst>
                    <a:ext uri="{FF2B5EF4-FFF2-40B4-BE49-F238E27FC236}">
                      <a16:creationId xmlns:a16="http://schemas.microsoft.com/office/drawing/2014/main" id="{8FC7DDFC-8838-4698-EB55-24AD9FD2D6C0}"/>
                    </a:ext>
                  </a:extLst>
                </p:cNvPr>
                <p:cNvSpPr/>
                <p:nvPr/>
              </p:nvSpPr>
              <p:spPr>
                <a:xfrm>
                  <a:off x="2921076" y="5695320"/>
                  <a:ext cx="409540" cy="17548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AAD5DE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dirty="0"/>
                </a:p>
              </p:txBody>
            </p:sp>
            <p:sp>
              <p:nvSpPr>
                <p:cNvPr id="19" name="사각형: 둥근 위쪽 모서리 18">
                  <a:extLst>
                    <a:ext uri="{FF2B5EF4-FFF2-40B4-BE49-F238E27FC236}">
                      <a16:creationId xmlns:a16="http://schemas.microsoft.com/office/drawing/2014/main" id="{5D3BDB87-94A9-099A-A9D4-F1D14164D386}"/>
                    </a:ext>
                  </a:extLst>
                </p:cNvPr>
                <p:cNvSpPr/>
                <p:nvPr/>
              </p:nvSpPr>
              <p:spPr>
                <a:xfrm>
                  <a:off x="4114872" y="5399354"/>
                  <a:ext cx="410769" cy="46727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AAD5DE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/>
                </a:p>
              </p:txBody>
            </p:sp>
            <p:sp>
              <p:nvSpPr>
                <p:cNvPr id="20" name="사각형: 둥근 위쪽 모서리 19">
                  <a:extLst>
                    <a:ext uri="{FF2B5EF4-FFF2-40B4-BE49-F238E27FC236}">
                      <a16:creationId xmlns:a16="http://schemas.microsoft.com/office/drawing/2014/main" id="{94AF85FA-9215-7F26-A0EC-336045A3B791}"/>
                    </a:ext>
                  </a:extLst>
                </p:cNvPr>
                <p:cNvSpPr/>
                <p:nvPr/>
              </p:nvSpPr>
              <p:spPr>
                <a:xfrm>
                  <a:off x="5339655" y="4936250"/>
                  <a:ext cx="468058" cy="93455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AAD5DE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/>
                </a:p>
              </p:txBody>
            </p:sp>
            <p:sp>
              <p:nvSpPr>
                <p:cNvPr id="21" name="사각형: 둥근 위쪽 모서리 20">
                  <a:extLst>
                    <a:ext uri="{FF2B5EF4-FFF2-40B4-BE49-F238E27FC236}">
                      <a16:creationId xmlns:a16="http://schemas.microsoft.com/office/drawing/2014/main" id="{899F4FEB-8278-D790-3136-754949B7B07C}"/>
                    </a:ext>
                  </a:extLst>
                </p:cNvPr>
                <p:cNvSpPr/>
                <p:nvPr/>
              </p:nvSpPr>
              <p:spPr>
                <a:xfrm>
                  <a:off x="6489509" y="4468730"/>
                  <a:ext cx="468058" cy="140207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AAD5DE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dirty="0"/>
                </a:p>
              </p:txBody>
            </p:sp>
            <p:sp>
              <p:nvSpPr>
                <p:cNvPr id="22" name="사각형: 둥근 위쪽 모서리 21">
                  <a:extLst>
                    <a:ext uri="{FF2B5EF4-FFF2-40B4-BE49-F238E27FC236}">
                      <a16:creationId xmlns:a16="http://schemas.microsoft.com/office/drawing/2014/main" id="{45D08FFE-2ABB-E211-CADA-F937C7E67D3E}"/>
                    </a:ext>
                  </a:extLst>
                </p:cNvPr>
                <p:cNvSpPr/>
                <p:nvPr/>
              </p:nvSpPr>
              <p:spPr>
                <a:xfrm>
                  <a:off x="7579735" y="3803197"/>
                  <a:ext cx="456676" cy="207876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AAD5DE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dirty="0"/>
                </a:p>
              </p:txBody>
            </p:sp>
            <p:sp>
              <p:nvSpPr>
                <p:cNvPr id="23" name="사각형: 둥근 위쪽 모서리 22">
                  <a:extLst>
                    <a:ext uri="{FF2B5EF4-FFF2-40B4-BE49-F238E27FC236}">
                      <a16:creationId xmlns:a16="http://schemas.microsoft.com/office/drawing/2014/main" id="{59BAEAFB-76BC-D279-335A-95230F1D711F}"/>
                    </a:ext>
                  </a:extLst>
                </p:cNvPr>
                <p:cNvSpPr/>
                <p:nvPr/>
              </p:nvSpPr>
              <p:spPr>
                <a:xfrm>
                  <a:off x="8625521" y="2163587"/>
                  <a:ext cx="468058" cy="370722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2D6975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7C5E275-1D18-6AF7-230E-D4A82263182B}"/>
                    </a:ext>
                  </a:extLst>
                </p:cNvPr>
                <p:cNvSpPr txBox="1"/>
                <p:nvPr/>
              </p:nvSpPr>
              <p:spPr>
                <a:xfrm>
                  <a:off x="2836276" y="6027523"/>
                  <a:ext cx="1132704" cy="3830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200" dirty="0">
                      <a:latin typeface="G마켓 산스 TTF Light"/>
                      <a:ea typeface="G마켓 산스 TTF Light"/>
                    </a:rPr>
                    <a:t>2016</a:t>
                  </a:r>
                  <a:endParaRPr lang="ko-KR" altLang="en-US" sz="1200" dirty="0">
                    <a:latin typeface="G마켓 산스 TTF Light"/>
                    <a:ea typeface="G마켓 산스 TTF Light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ADEAE0-D971-B0F3-CE9F-61E2A914FEC1}"/>
                    </a:ext>
                  </a:extLst>
                </p:cNvPr>
                <p:cNvSpPr txBox="1"/>
                <p:nvPr/>
              </p:nvSpPr>
              <p:spPr>
                <a:xfrm>
                  <a:off x="3997396" y="6027523"/>
                  <a:ext cx="1338650" cy="3830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200" dirty="0">
                      <a:latin typeface="G마켓 산스 TTF Light" panose="02000000000000000000" pitchFamily="2" charset="-127"/>
                      <a:ea typeface="G마켓 산스 TTF Light" panose="02000000000000000000" pitchFamily="2" charset="-127"/>
                    </a:rPr>
                    <a:t>2017</a:t>
                  </a:r>
                  <a:endParaRPr lang="ko-KR" altLang="en-US" sz="1200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518FE23-A9A0-A448-43C2-1510ACE8CD64}"/>
                    </a:ext>
                  </a:extLst>
                </p:cNvPr>
                <p:cNvSpPr txBox="1"/>
                <p:nvPr/>
              </p:nvSpPr>
              <p:spPr>
                <a:xfrm>
                  <a:off x="5208428" y="6027523"/>
                  <a:ext cx="1377264" cy="3830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200" dirty="0">
                      <a:latin typeface="G마켓 산스 TTF Light"/>
                      <a:ea typeface="G마켓 산스 TTF Light"/>
                    </a:rPr>
                    <a:t>2018</a:t>
                  </a:r>
                  <a:endParaRPr lang="ko-KR" altLang="en-US" sz="1200" dirty="0">
                    <a:latin typeface="G마켓 산스 TTF Light"/>
                    <a:ea typeface="G마켓 산스 TTF Light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0A7CA73-9B43-1C86-FE25-B386AD8CA6DB}"/>
                    </a:ext>
                  </a:extLst>
                </p:cNvPr>
                <p:cNvSpPr txBox="1"/>
                <p:nvPr/>
              </p:nvSpPr>
              <p:spPr>
                <a:xfrm>
                  <a:off x="6402466" y="6027523"/>
                  <a:ext cx="1132704" cy="3830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200" dirty="0">
                      <a:latin typeface="G마켓 산스 TTF Light"/>
                      <a:ea typeface="G마켓 산스 TTF Light"/>
                    </a:rPr>
                    <a:t>2019</a:t>
                  </a:r>
                  <a:endParaRPr lang="ko-KR" altLang="en-US" sz="1200" dirty="0">
                    <a:latin typeface="G마켓 산스 TTF Light"/>
                    <a:ea typeface="G마켓 산스 TTF Light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2F482FE-3DDA-F629-28F1-8E21C17C05C2}"/>
                    </a:ext>
                  </a:extLst>
                </p:cNvPr>
                <p:cNvSpPr txBox="1"/>
                <p:nvPr/>
              </p:nvSpPr>
              <p:spPr>
                <a:xfrm>
                  <a:off x="7476073" y="6027523"/>
                  <a:ext cx="1132704" cy="3830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200" dirty="0">
                      <a:latin typeface="G마켓 산스 TTF Light" panose="02000000000000000000" pitchFamily="2" charset="-127"/>
                      <a:ea typeface="G마켓 산스 TTF Light" panose="02000000000000000000" pitchFamily="2" charset="-127"/>
                    </a:rPr>
                    <a:t>2020</a:t>
                  </a:r>
                  <a:endParaRPr lang="ko-KR" altLang="en-US" sz="1200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4D2A308-85DF-10EC-3DC2-BA0A4B78D362}"/>
                    </a:ext>
                  </a:extLst>
                </p:cNvPr>
                <p:cNvSpPr txBox="1"/>
                <p:nvPr/>
              </p:nvSpPr>
              <p:spPr>
                <a:xfrm>
                  <a:off x="8522537" y="6027523"/>
                  <a:ext cx="1132704" cy="3830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200" dirty="0">
                      <a:latin typeface="G마켓 산스 TTF Light"/>
                      <a:ea typeface="G마켓 산스 TTF Light"/>
                    </a:rPr>
                    <a:t>2021</a:t>
                  </a:r>
                  <a:endParaRPr lang="ko-KR" altLang="en-US" sz="1200" dirty="0">
                    <a:latin typeface="G마켓 산스 TTF Light"/>
                    <a:ea typeface="G마켓 산스 TTF Light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336A176-96B2-AC53-987F-EE950B6559DA}"/>
                    </a:ext>
                  </a:extLst>
                </p:cNvPr>
                <p:cNvSpPr txBox="1"/>
                <p:nvPr/>
              </p:nvSpPr>
              <p:spPr>
                <a:xfrm>
                  <a:off x="2906727" y="5351135"/>
                  <a:ext cx="1055473" cy="3830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200" dirty="0">
                      <a:solidFill>
                        <a:schemeClr val="dk1"/>
                      </a:solidFill>
                      <a:latin typeface="G마켓 산스 TTF Light" panose="02000000000000000000" pitchFamily="2" charset="-127"/>
                      <a:ea typeface="G마켓 산스 TTF Light" panose="02000000000000000000" pitchFamily="2" charset="-127"/>
                    </a:rPr>
                    <a:t>1.0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5749525-0A22-13F0-EAB4-42A6A00E9A52}"/>
                    </a:ext>
                  </a:extLst>
                </p:cNvPr>
                <p:cNvSpPr txBox="1"/>
                <p:nvPr/>
              </p:nvSpPr>
              <p:spPr>
                <a:xfrm>
                  <a:off x="4078933" y="5427087"/>
                  <a:ext cx="1055473" cy="3830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200" dirty="0">
                      <a:solidFill>
                        <a:sysClr val="windowText" lastClr="000000"/>
                      </a:solidFill>
                      <a:latin typeface="G마켓 산스 TTF Light"/>
                      <a:ea typeface="G마켓 산스 TTF Light"/>
                    </a:rPr>
                    <a:t>2.5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5CBE817-5C96-1F0C-91E7-D5968F4B6A73}"/>
                    </a:ext>
                  </a:extLst>
                </p:cNvPr>
                <p:cNvSpPr txBox="1"/>
                <p:nvPr/>
              </p:nvSpPr>
              <p:spPr>
                <a:xfrm>
                  <a:off x="5333497" y="5016309"/>
                  <a:ext cx="1055473" cy="3830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200" dirty="0">
                      <a:latin typeface="G마켓 산스 TTF Light"/>
                      <a:ea typeface="G마켓 산스 TTF Light"/>
                    </a:rPr>
                    <a:t>5.5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B91377B-A443-7CCC-C68F-A09A11CB418F}"/>
                    </a:ext>
                  </a:extLst>
                </p:cNvPr>
                <p:cNvSpPr txBox="1"/>
                <p:nvPr/>
              </p:nvSpPr>
              <p:spPr>
                <a:xfrm>
                  <a:off x="6491204" y="4553207"/>
                  <a:ext cx="1055473" cy="3830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200" dirty="0">
                      <a:latin typeface="G마켓 산스 TTF Light"/>
                      <a:ea typeface="G마켓 산스 TTF Light"/>
                    </a:rPr>
                    <a:t>8.9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1D952BB-6C54-A5D0-83D3-E2D2093A9EC7}"/>
                    </a:ext>
                  </a:extLst>
                </p:cNvPr>
                <p:cNvSpPr txBox="1"/>
                <p:nvPr/>
              </p:nvSpPr>
              <p:spPr>
                <a:xfrm>
                  <a:off x="7525519" y="3962454"/>
                  <a:ext cx="1055473" cy="3830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200" dirty="0">
                      <a:solidFill>
                        <a:sysClr val="windowText" lastClr="000000"/>
                      </a:solidFill>
                      <a:latin typeface="G마켓 산스 TTF Light"/>
                      <a:ea typeface="G마켓 산스 TTF Light"/>
                    </a:rPr>
                    <a:t>13.4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3276BA4-657D-BFFC-1156-8EA220A8E345}"/>
                    </a:ext>
                  </a:extLst>
                </p:cNvPr>
                <p:cNvSpPr txBox="1"/>
                <p:nvPr/>
              </p:nvSpPr>
              <p:spPr>
                <a:xfrm>
                  <a:off x="8568474" y="2258260"/>
                  <a:ext cx="1055473" cy="3830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defRPr/>
                  </a:pPr>
                  <a:r>
                    <a:rPr lang="en-US" altLang="ko-KR" sz="1200" dirty="0">
                      <a:solidFill>
                        <a:schemeClr val="bg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23.1</a:t>
                  </a:r>
                </a:p>
              </p:txBody>
            </p:sp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721B7F15-E6DD-1957-BDB1-AAA9B3AA633C}"/>
                  </a:ext>
                </a:extLst>
              </p:cNvPr>
              <p:cNvCxnSpPr/>
              <p:nvPr/>
            </p:nvCxnSpPr>
            <p:spPr>
              <a:xfrm>
                <a:off x="3210263" y="2390052"/>
                <a:ext cx="6290122" cy="0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A52ABD-A74B-F6D6-F3E9-EF1513736C6E}"/>
                  </a:ext>
                </a:extLst>
              </p:cNvPr>
              <p:cNvSpPr txBox="1"/>
              <p:nvPr/>
            </p:nvSpPr>
            <p:spPr>
              <a:xfrm>
                <a:off x="2750970" y="2223016"/>
                <a:ext cx="574094" cy="3562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400" dirty="0">
                    <a:latin typeface="G마켓 산스 TTF Light"/>
                    <a:ea typeface="G마켓 산스 TTF Light"/>
                  </a:rPr>
                  <a:t>25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EE1D832-8021-DC3C-5FFF-727217AF121A}"/>
                </a:ext>
              </a:extLst>
            </p:cNvPr>
            <p:cNvSpPr/>
            <p:nvPr/>
          </p:nvSpPr>
          <p:spPr>
            <a:xfrm>
              <a:off x="4936869" y="1834370"/>
              <a:ext cx="2318263" cy="431657"/>
            </a:xfrm>
            <a:prstGeom prst="rect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8E1524-7FF7-17FF-37FB-B08AB5B1942E}"/>
                </a:ext>
              </a:extLst>
            </p:cNvPr>
            <p:cNvSpPr txBox="1"/>
            <p:nvPr/>
          </p:nvSpPr>
          <p:spPr>
            <a:xfrm>
              <a:off x="4942481" y="1834370"/>
              <a:ext cx="2318263" cy="431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전기차 등록대수 추이</a:t>
              </a:r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8D95FCE3-C878-E207-F6D4-E9776D331016}"/>
                </a:ext>
              </a:extLst>
            </p:cNvPr>
            <p:cNvSpPr/>
            <p:nvPr/>
          </p:nvSpPr>
          <p:spPr>
            <a:xfrm rot="19774333">
              <a:off x="3482480" y="3677439"/>
              <a:ext cx="5347378" cy="409025"/>
            </a:xfrm>
            <a:prstGeom prst="rightArrow">
              <a:avLst/>
            </a:prstGeom>
            <a:solidFill>
              <a:srgbClr val="F0D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5066A6E-670F-46DC-9BD8-864669D6178E}"/>
              </a:ext>
            </a:extLst>
          </p:cNvPr>
          <p:cNvSpPr txBox="1"/>
          <p:nvPr/>
        </p:nvSpPr>
        <p:spPr>
          <a:xfrm>
            <a:off x="8272696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449CA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INTRO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       FIRST        SECOND        </a:t>
            </a:r>
            <a:r>
              <a:rPr lang="en-US" altLang="ko-KR" sz="1100" dirty="0">
                <a:solidFill>
                  <a:srgbClr val="E7E6E6">
                    <a:lumMod val="75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34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841CE0B-B538-D914-81C9-F5EF3F1F1424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A785CA-CFD6-FDDA-CCB8-E78488197FE2}"/>
              </a:ext>
            </a:extLst>
          </p:cNvPr>
          <p:cNvSpPr/>
          <p:nvPr/>
        </p:nvSpPr>
        <p:spPr>
          <a:xfrm>
            <a:off x="1838848" y="2903974"/>
            <a:ext cx="2893926" cy="391885"/>
          </a:xfrm>
          <a:prstGeom prst="rect">
            <a:avLst/>
          </a:prstGeom>
          <a:solidFill>
            <a:srgbClr val="2D6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F6BE36-B8FD-030D-1873-46A4D7A5A018}"/>
              </a:ext>
            </a:extLst>
          </p:cNvPr>
          <p:cNvSpPr/>
          <p:nvPr/>
        </p:nvSpPr>
        <p:spPr>
          <a:xfrm>
            <a:off x="7214716" y="2903974"/>
            <a:ext cx="1366577" cy="391885"/>
          </a:xfrm>
          <a:prstGeom prst="rect">
            <a:avLst/>
          </a:prstGeom>
          <a:solidFill>
            <a:srgbClr val="2D6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93972CBC-3F1C-31F4-EB1D-80E371047D4A}"/>
              </a:ext>
            </a:extLst>
          </p:cNvPr>
          <p:cNvSpPr/>
          <p:nvPr/>
        </p:nvSpPr>
        <p:spPr>
          <a:xfrm>
            <a:off x="5998479" y="4899889"/>
            <a:ext cx="5337805" cy="879972"/>
          </a:xfrm>
          <a:prstGeom prst="borderCallout1">
            <a:avLst>
              <a:gd name="adj1" fmla="val 53311"/>
              <a:gd name="adj2" fmla="val -4539"/>
              <a:gd name="adj3" fmla="val -66537"/>
              <a:gd name="adj4" fmla="val -22502"/>
            </a:avLst>
          </a:prstGeom>
          <a:solidFill>
            <a:srgbClr val="F0D73E"/>
          </a:solidFill>
          <a:ln>
            <a:solidFill>
              <a:srgbClr val="F0D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충전전력</a:t>
            </a:r>
            <a:r>
              <a:rPr lang="en-US" altLang="ko-KR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7kW / </a:t>
            </a:r>
            <a:r>
              <a:rPr lang="ko-KR" altLang="en-US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충전시간</a:t>
            </a:r>
            <a:r>
              <a:rPr lang="en-US" altLang="ko-KR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4~5</a:t>
            </a:r>
            <a:r>
              <a:rPr lang="ko-KR" altLang="en-US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시간</a:t>
            </a:r>
            <a:endParaRPr lang="en-US" altLang="ko-KR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급속 충전소의 입지 조건과 다르게 고려해야 함</a:t>
            </a:r>
            <a:r>
              <a:rPr lang="en-US" altLang="ko-KR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.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BF94-0A88-E4F1-4E54-8EA40B0CBBAA}"/>
              </a:ext>
            </a:extLst>
          </p:cNvPr>
          <p:cNvSpPr/>
          <p:nvPr/>
        </p:nvSpPr>
        <p:spPr>
          <a:xfrm>
            <a:off x="4391130" y="3848518"/>
            <a:ext cx="713433" cy="391885"/>
          </a:xfrm>
          <a:prstGeom prst="rect">
            <a:avLst/>
          </a:prstGeom>
          <a:solidFill>
            <a:srgbClr val="F0D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D97B1-00EE-D17C-49A5-509B29EAA1B5}"/>
              </a:ext>
            </a:extLst>
          </p:cNvPr>
          <p:cNvSpPr txBox="1"/>
          <p:nvPr/>
        </p:nvSpPr>
        <p:spPr>
          <a:xfrm>
            <a:off x="1612360" y="2818116"/>
            <a:ext cx="8967281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불필요한 비용은 절감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하고 이용자들에게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 큰 효용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줄 수 있는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전기차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완속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충전소의 최적 입지를 선정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5C74D-9508-4922-A395-0EB1F02CF8B7}"/>
              </a:ext>
            </a:extLst>
          </p:cNvPr>
          <p:cNvSpPr txBox="1"/>
          <p:nvPr/>
        </p:nvSpPr>
        <p:spPr>
          <a:xfrm>
            <a:off x="8272696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449CA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INTRO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       FIRST        SECOND        </a:t>
            </a:r>
            <a:r>
              <a:rPr lang="en-US" altLang="ko-KR" sz="1100" dirty="0">
                <a:solidFill>
                  <a:srgbClr val="E7E6E6">
                    <a:lumMod val="75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81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63C52FF-FFED-9553-FD3C-32CB481B34B8}"/>
              </a:ext>
            </a:extLst>
          </p:cNvPr>
          <p:cNvSpPr/>
          <p:nvPr/>
        </p:nvSpPr>
        <p:spPr>
          <a:xfrm>
            <a:off x="3793966" y="-80388"/>
            <a:ext cx="4280912" cy="7315201"/>
          </a:xfrm>
          <a:prstGeom prst="roundRect">
            <a:avLst>
              <a:gd name="adj" fmla="val 0"/>
            </a:avLst>
          </a:prstGeom>
          <a:solidFill>
            <a:srgbClr val="FDE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2A6A93-6DA2-CAF3-58C8-43547F3DEE70}"/>
              </a:ext>
            </a:extLst>
          </p:cNvPr>
          <p:cNvSpPr/>
          <p:nvPr/>
        </p:nvSpPr>
        <p:spPr>
          <a:xfrm>
            <a:off x="0" y="-80387"/>
            <a:ext cx="4117122" cy="6938388"/>
          </a:xfrm>
          <a:prstGeom prst="roundRect">
            <a:avLst>
              <a:gd name="adj" fmla="val 0"/>
            </a:avLst>
          </a:prstGeom>
          <a:solidFill>
            <a:srgbClr val="F8E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8850832-2BE5-8A6D-7C34-85A5AFDD260D}"/>
              </a:ext>
            </a:extLst>
          </p:cNvPr>
          <p:cNvSpPr/>
          <p:nvPr/>
        </p:nvSpPr>
        <p:spPr>
          <a:xfrm rot="5400000">
            <a:off x="2974858" y="2911517"/>
            <a:ext cx="1858945" cy="1034980"/>
          </a:xfrm>
          <a:prstGeom prst="triangle">
            <a:avLst/>
          </a:prstGeom>
          <a:solidFill>
            <a:srgbClr val="F8E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80C936-AD3B-D60B-E775-8A5532B8DC14}"/>
              </a:ext>
            </a:extLst>
          </p:cNvPr>
          <p:cNvSpPr txBox="1"/>
          <p:nvPr/>
        </p:nvSpPr>
        <p:spPr>
          <a:xfrm>
            <a:off x="1483990" y="436351"/>
            <a:ext cx="1053495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-150" dirty="0">
                <a:solidFill>
                  <a:srgbClr val="2D69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</a:t>
            </a:r>
            <a:endParaRPr lang="ko-KR" altLang="en-US" sz="6000" spc="-150" dirty="0">
              <a:solidFill>
                <a:srgbClr val="2D697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3495F-8D1C-B21C-4F25-783DB79A5346}"/>
              </a:ext>
            </a:extLst>
          </p:cNvPr>
          <p:cNvSpPr txBox="1"/>
          <p:nvPr/>
        </p:nvSpPr>
        <p:spPr>
          <a:xfrm>
            <a:off x="453259" y="1876703"/>
            <a:ext cx="3114955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완속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충전소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입지 후보지 탐색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4B1ECF-FE46-2C61-204F-01481E5796C2}"/>
              </a:ext>
            </a:extLst>
          </p:cNvPr>
          <p:cNvSpPr/>
          <p:nvPr/>
        </p:nvSpPr>
        <p:spPr>
          <a:xfrm>
            <a:off x="1470737" y="1387644"/>
            <a:ext cx="1080000" cy="72000"/>
          </a:xfrm>
          <a:prstGeom prst="rect">
            <a:avLst/>
          </a:prstGeom>
          <a:solidFill>
            <a:srgbClr val="2D69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F0BDD4-9CB9-53B0-1EB4-34A7709E68F5}"/>
              </a:ext>
            </a:extLst>
          </p:cNvPr>
          <p:cNvSpPr txBox="1"/>
          <p:nvPr/>
        </p:nvSpPr>
        <p:spPr>
          <a:xfrm>
            <a:off x="607148" y="5708154"/>
            <a:ext cx="2807179" cy="356251"/>
          </a:xfrm>
          <a:prstGeom prst="rect">
            <a:avLst/>
          </a:prstGeom>
          <a:solidFill>
            <a:srgbClr val="449CAF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dirty="0">
                <a:solidFill>
                  <a:srgbClr val="FDE23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선호도가 높은 설치지점 파악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DCA9861-317E-179C-3ADC-48FB50C639E2}"/>
              </a:ext>
            </a:extLst>
          </p:cNvPr>
          <p:cNvGrpSpPr/>
          <p:nvPr/>
        </p:nvGrpSpPr>
        <p:grpSpPr>
          <a:xfrm>
            <a:off x="396812" y="2733992"/>
            <a:ext cx="3227851" cy="2293674"/>
            <a:chOff x="1368233" y="2824425"/>
            <a:chExt cx="3528122" cy="250704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FDCC9E2-2256-1CCF-DD22-EB94A0072018}"/>
                </a:ext>
              </a:extLst>
            </p:cNvPr>
            <p:cNvSpPr/>
            <p:nvPr/>
          </p:nvSpPr>
          <p:spPr>
            <a:xfrm>
              <a:off x="1368233" y="2824425"/>
              <a:ext cx="3528122" cy="2507043"/>
            </a:xfrm>
            <a:prstGeom prst="roundRect">
              <a:avLst>
                <a:gd name="adj" fmla="val 56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2E6C635-47C7-9282-453A-F9567F00A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409" y="3275709"/>
              <a:ext cx="593257" cy="59325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4A3A34E-837A-1D25-017B-DA8C633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985" y="4175322"/>
              <a:ext cx="632942" cy="63294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085E13F-C90A-6887-E410-FF2AF6CC5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335" y="4175322"/>
              <a:ext cx="632942" cy="632942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551E225-6150-DFEB-904A-0A5CE90E2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0636" y="3275709"/>
              <a:ext cx="593257" cy="59325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0FBCB6D-0BC0-B013-5184-4B89B6080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899" y="4167793"/>
              <a:ext cx="648000" cy="6480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15E8A98-4D72-BDFB-777A-4036673C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761" y="4182851"/>
              <a:ext cx="632942" cy="632942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4578A4E-D286-D795-67F0-23A1C82A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111" y="4182851"/>
              <a:ext cx="632942" cy="632942"/>
            </a:xfrm>
            <a:prstGeom prst="rect">
              <a:avLst/>
            </a:prstGeom>
          </p:spPr>
        </p:pic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D18F31F-B8F8-7414-1AAD-4509D66EBFE3}"/>
              </a:ext>
            </a:extLst>
          </p:cNvPr>
          <p:cNvSpPr/>
          <p:nvPr/>
        </p:nvSpPr>
        <p:spPr>
          <a:xfrm>
            <a:off x="8073445" y="-335150"/>
            <a:ext cx="4549251" cy="7569963"/>
          </a:xfrm>
          <a:prstGeom prst="roundRect">
            <a:avLst>
              <a:gd name="adj" fmla="val 0"/>
            </a:avLst>
          </a:prstGeom>
          <a:solidFill>
            <a:srgbClr val="F0C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CB599C3F-2681-6F67-68BF-85CD08B8A8ED}"/>
              </a:ext>
            </a:extLst>
          </p:cNvPr>
          <p:cNvSpPr/>
          <p:nvPr/>
        </p:nvSpPr>
        <p:spPr>
          <a:xfrm rot="5400000">
            <a:off x="6961607" y="2911519"/>
            <a:ext cx="1858945" cy="1034980"/>
          </a:xfrm>
          <a:prstGeom prst="triangle">
            <a:avLst/>
          </a:prstGeom>
          <a:solidFill>
            <a:srgbClr val="FDE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B6652F-50E0-AC37-D4B4-53444F865F8C}"/>
              </a:ext>
            </a:extLst>
          </p:cNvPr>
          <p:cNvGrpSpPr/>
          <p:nvPr/>
        </p:nvGrpSpPr>
        <p:grpSpPr>
          <a:xfrm>
            <a:off x="4444747" y="436351"/>
            <a:ext cx="3302507" cy="5628054"/>
            <a:chOff x="4510875" y="436351"/>
            <a:chExt cx="3302507" cy="5628054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DB7664A-459B-D16B-83AF-F4C219D6AA0B}"/>
                </a:ext>
              </a:extLst>
            </p:cNvPr>
            <p:cNvSpPr/>
            <p:nvPr/>
          </p:nvSpPr>
          <p:spPr>
            <a:xfrm>
              <a:off x="4547539" y="2733049"/>
              <a:ext cx="3229178" cy="2294617"/>
            </a:xfrm>
            <a:prstGeom prst="roundRect">
              <a:avLst>
                <a:gd name="adj" fmla="val 56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BB06BA-957E-AC46-44F0-530005323E77}"/>
                </a:ext>
              </a:extLst>
            </p:cNvPr>
            <p:cNvSpPr txBox="1"/>
            <p:nvPr/>
          </p:nvSpPr>
          <p:spPr>
            <a:xfrm>
              <a:off x="5561643" y="436351"/>
              <a:ext cx="1200970" cy="101566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spc="-150" dirty="0">
                  <a:solidFill>
                    <a:srgbClr val="2D697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02</a:t>
              </a:r>
              <a:endParaRPr lang="ko-KR" altLang="en-US" sz="6000" spc="-150" dirty="0">
                <a:solidFill>
                  <a:srgbClr val="2D69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381FC0-8B00-77BB-9A84-4B19F20AA180}"/>
                </a:ext>
              </a:extLst>
            </p:cNvPr>
            <p:cNvSpPr txBox="1"/>
            <p:nvPr/>
          </p:nvSpPr>
          <p:spPr>
            <a:xfrm>
              <a:off x="4827468" y="1876703"/>
              <a:ext cx="2669320" cy="431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충전 수요 </a:t>
              </a: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예측 모델 구축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F5B897-4049-80B7-70E4-35D35363C958}"/>
                </a:ext>
              </a:extLst>
            </p:cNvPr>
            <p:cNvSpPr/>
            <p:nvPr/>
          </p:nvSpPr>
          <p:spPr>
            <a:xfrm>
              <a:off x="5622128" y="1387644"/>
              <a:ext cx="1080000" cy="72000"/>
            </a:xfrm>
            <a:prstGeom prst="rect">
              <a:avLst/>
            </a:prstGeom>
            <a:solidFill>
              <a:srgbClr val="2D697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2" descr="스크랩] 용인시 지도">
              <a:extLst>
                <a:ext uri="{FF2B5EF4-FFF2-40B4-BE49-F238E27FC236}">
                  <a16:creationId xmlns:a16="http://schemas.microsoft.com/office/drawing/2014/main" id="{D3E5FC76-0462-52C0-2AD4-1B460C3D6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0395" y="2952509"/>
              <a:ext cx="2503467" cy="189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0CFBF3-8CD4-46AA-A34A-52FA5E42228E}"/>
                </a:ext>
              </a:extLst>
            </p:cNvPr>
            <p:cNvSpPr txBox="1"/>
            <p:nvPr/>
          </p:nvSpPr>
          <p:spPr>
            <a:xfrm>
              <a:off x="4510875" y="5708154"/>
              <a:ext cx="3302507" cy="356251"/>
            </a:xfrm>
            <a:prstGeom prst="rect">
              <a:avLst/>
            </a:prstGeom>
            <a:solidFill>
              <a:srgbClr val="449CAF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FDE23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앱 사용자 수 데이터 기반 충전 수요 예측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A0DACC5-6AF9-64FE-0E6B-209802424252}"/>
              </a:ext>
            </a:extLst>
          </p:cNvPr>
          <p:cNvSpPr txBox="1"/>
          <p:nvPr/>
        </p:nvSpPr>
        <p:spPr>
          <a:xfrm>
            <a:off x="8935274" y="5708154"/>
            <a:ext cx="2460930" cy="356251"/>
          </a:xfrm>
          <a:prstGeom prst="rect">
            <a:avLst/>
          </a:prstGeom>
          <a:solidFill>
            <a:srgbClr val="449CAF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dirty="0">
                <a:solidFill>
                  <a:srgbClr val="FDE23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전기차 충전소 최적 입지 선정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B4F6BED-5DB2-A7D4-4C51-BE706D952FC1}"/>
              </a:ext>
            </a:extLst>
          </p:cNvPr>
          <p:cNvGrpSpPr/>
          <p:nvPr/>
        </p:nvGrpSpPr>
        <p:grpSpPr>
          <a:xfrm>
            <a:off x="8576202" y="438577"/>
            <a:ext cx="3179075" cy="1872009"/>
            <a:chOff x="7916487" y="436351"/>
            <a:chExt cx="3179075" cy="18720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9940A3-F948-B372-FABA-676FA048DBB9}"/>
                </a:ext>
              </a:extLst>
            </p:cNvPr>
            <p:cNvSpPr txBox="1"/>
            <p:nvPr/>
          </p:nvSpPr>
          <p:spPr>
            <a:xfrm>
              <a:off x="8903129" y="436351"/>
              <a:ext cx="1205779" cy="101566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spc="-150" dirty="0">
                  <a:solidFill>
                    <a:srgbClr val="2D697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03</a:t>
              </a:r>
              <a:endParaRPr lang="ko-KR" altLang="en-US" sz="6000" spc="-150" dirty="0">
                <a:solidFill>
                  <a:srgbClr val="2D69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D3878A0-3DCA-BCFA-6374-A52373511CD9}"/>
                </a:ext>
              </a:extLst>
            </p:cNvPr>
            <p:cNvSpPr/>
            <p:nvPr/>
          </p:nvSpPr>
          <p:spPr>
            <a:xfrm>
              <a:off x="8966019" y="1387644"/>
              <a:ext cx="1080000" cy="72000"/>
            </a:xfrm>
            <a:prstGeom prst="rect">
              <a:avLst/>
            </a:prstGeom>
            <a:solidFill>
              <a:srgbClr val="2D697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1BBDB8-BB34-2CE0-02E5-5DCA0EE55DF3}"/>
                </a:ext>
              </a:extLst>
            </p:cNvPr>
            <p:cNvSpPr txBox="1"/>
            <p:nvPr/>
          </p:nvSpPr>
          <p:spPr>
            <a:xfrm>
              <a:off x="7916487" y="1876703"/>
              <a:ext cx="3179075" cy="431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충전 수요 기반 최적 입지 선정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796F98B-7473-5142-BD98-75473E04EE12}"/>
              </a:ext>
            </a:extLst>
          </p:cNvPr>
          <p:cNvGrpSpPr/>
          <p:nvPr/>
        </p:nvGrpSpPr>
        <p:grpSpPr>
          <a:xfrm>
            <a:off x="8564696" y="2733049"/>
            <a:ext cx="3202086" cy="2293402"/>
            <a:chOff x="8694225" y="2461997"/>
            <a:chExt cx="3914036" cy="280331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03845F7-D6BA-B37B-DD94-0609341F5591}"/>
                </a:ext>
              </a:extLst>
            </p:cNvPr>
            <p:cNvGrpSpPr/>
            <p:nvPr/>
          </p:nvGrpSpPr>
          <p:grpSpPr>
            <a:xfrm>
              <a:off x="8694225" y="2461997"/>
              <a:ext cx="3914036" cy="2803316"/>
              <a:chOff x="6926236" y="1494760"/>
              <a:chExt cx="3976163" cy="2825416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B81ACF7B-D646-BD44-4E4A-620C62E1B399}"/>
                  </a:ext>
                </a:extLst>
              </p:cNvPr>
              <p:cNvSpPr/>
              <p:nvPr/>
            </p:nvSpPr>
            <p:spPr>
              <a:xfrm>
                <a:off x="6926236" y="1494760"/>
                <a:ext cx="3976163" cy="2825416"/>
              </a:xfrm>
              <a:prstGeom prst="roundRect">
                <a:avLst>
                  <a:gd name="adj" fmla="val 567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Picture 2" descr="스크랩] 용인시 지도">
                <a:extLst>
                  <a:ext uri="{FF2B5EF4-FFF2-40B4-BE49-F238E27FC236}">
                    <a16:creationId xmlns:a16="http://schemas.microsoft.com/office/drawing/2014/main" id="{3502476D-0926-BBAE-CEE5-09653EBD9D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4750" y="1714162"/>
                <a:ext cx="3160593" cy="23878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41B5C2E-3DC9-5BED-DAD5-A8C95330ED0E}"/>
                </a:ext>
              </a:extLst>
            </p:cNvPr>
            <p:cNvGrpSpPr/>
            <p:nvPr/>
          </p:nvGrpSpPr>
          <p:grpSpPr>
            <a:xfrm>
              <a:off x="9413989" y="2571169"/>
              <a:ext cx="322250" cy="324804"/>
              <a:chOff x="7707087" y="5347823"/>
              <a:chExt cx="751526" cy="751526"/>
            </a:xfrm>
          </p:grpSpPr>
          <p:sp>
            <p:nvSpPr>
              <p:cNvPr id="36" name="눈물 방울 35">
                <a:extLst>
                  <a:ext uri="{FF2B5EF4-FFF2-40B4-BE49-F238E27FC236}">
                    <a16:creationId xmlns:a16="http://schemas.microsoft.com/office/drawing/2014/main" id="{E725E346-E6D6-F0FF-2F50-A77450789B07}"/>
                  </a:ext>
                </a:extLst>
              </p:cNvPr>
              <p:cNvSpPr/>
              <p:nvPr/>
            </p:nvSpPr>
            <p:spPr>
              <a:xfrm rot="8100000">
                <a:off x="7707087" y="5347823"/>
                <a:ext cx="751526" cy="751526"/>
              </a:xfrm>
              <a:prstGeom prst="teardrop">
                <a:avLst/>
              </a:prstGeom>
              <a:solidFill>
                <a:srgbClr val="2D69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CFA7E525-AD65-6C51-D5BD-1E96606FFA30}"/>
                  </a:ext>
                </a:extLst>
              </p:cNvPr>
              <p:cNvSpPr/>
              <p:nvPr/>
            </p:nvSpPr>
            <p:spPr>
              <a:xfrm>
                <a:off x="7810986" y="5434551"/>
                <a:ext cx="543729" cy="5437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6B702EB-DA55-8185-D96F-CF4B14A596CE}"/>
                </a:ext>
              </a:extLst>
            </p:cNvPr>
            <p:cNvGrpSpPr/>
            <p:nvPr/>
          </p:nvGrpSpPr>
          <p:grpSpPr>
            <a:xfrm>
              <a:off x="10445103" y="2717111"/>
              <a:ext cx="322250" cy="324804"/>
              <a:chOff x="7707087" y="5347823"/>
              <a:chExt cx="751526" cy="751526"/>
            </a:xfrm>
          </p:grpSpPr>
          <p:sp>
            <p:nvSpPr>
              <p:cNvPr id="39" name="눈물 방울 38">
                <a:extLst>
                  <a:ext uri="{FF2B5EF4-FFF2-40B4-BE49-F238E27FC236}">
                    <a16:creationId xmlns:a16="http://schemas.microsoft.com/office/drawing/2014/main" id="{41C2A101-0F4C-A798-8848-58A7B5E2F835}"/>
                  </a:ext>
                </a:extLst>
              </p:cNvPr>
              <p:cNvSpPr/>
              <p:nvPr/>
            </p:nvSpPr>
            <p:spPr>
              <a:xfrm rot="8100000">
                <a:off x="7707087" y="5347823"/>
                <a:ext cx="751526" cy="751526"/>
              </a:xfrm>
              <a:prstGeom prst="teardrop">
                <a:avLst/>
              </a:prstGeom>
              <a:solidFill>
                <a:srgbClr val="2D69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58CA7EF-A7BD-92C3-E5BE-9962847DE5BC}"/>
                  </a:ext>
                </a:extLst>
              </p:cNvPr>
              <p:cNvSpPr/>
              <p:nvPr/>
            </p:nvSpPr>
            <p:spPr>
              <a:xfrm>
                <a:off x="7810986" y="5434551"/>
                <a:ext cx="543729" cy="5437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312ECFD-7515-54B7-F19E-B12FC70E9F8A}"/>
                </a:ext>
              </a:extLst>
            </p:cNvPr>
            <p:cNvGrpSpPr/>
            <p:nvPr/>
          </p:nvGrpSpPr>
          <p:grpSpPr>
            <a:xfrm>
              <a:off x="9765863" y="2988771"/>
              <a:ext cx="322250" cy="324804"/>
              <a:chOff x="7707087" y="5347823"/>
              <a:chExt cx="751526" cy="751526"/>
            </a:xfrm>
          </p:grpSpPr>
          <p:sp>
            <p:nvSpPr>
              <p:cNvPr id="42" name="눈물 방울 41">
                <a:extLst>
                  <a:ext uri="{FF2B5EF4-FFF2-40B4-BE49-F238E27FC236}">
                    <a16:creationId xmlns:a16="http://schemas.microsoft.com/office/drawing/2014/main" id="{C04CED54-74FC-E200-0989-E101C74CCDEB}"/>
                  </a:ext>
                </a:extLst>
              </p:cNvPr>
              <p:cNvSpPr/>
              <p:nvPr/>
            </p:nvSpPr>
            <p:spPr>
              <a:xfrm rot="8100000">
                <a:off x="7707087" y="5347823"/>
                <a:ext cx="751526" cy="751526"/>
              </a:xfrm>
              <a:prstGeom prst="teardrop">
                <a:avLst/>
              </a:prstGeom>
              <a:solidFill>
                <a:srgbClr val="2D69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102A1137-D808-5114-7325-ED90B591C7BE}"/>
                  </a:ext>
                </a:extLst>
              </p:cNvPr>
              <p:cNvSpPr/>
              <p:nvPr/>
            </p:nvSpPr>
            <p:spPr>
              <a:xfrm>
                <a:off x="7810986" y="5434551"/>
                <a:ext cx="543729" cy="5437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5DF2787-99E6-F8E3-0D07-50E61485D111}"/>
                </a:ext>
              </a:extLst>
            </p:cNvPr>
            <p:cNvGrpSpPr/>
            <p:nvPr/>
          </p:nvGrpSpPr>
          <p:grpSpPr>
            <a:xfrm>
              <a:off x="10234123" y="3188899"/>
              <a:ext cx="322250" cy="324804"/>
              <a:chOff x="7707087" y="5347823"/>
              <a:chExt cx="751526" cy="751526"/>
            </a:xfrm>
          </p:grpSpPr>
          <p:sp>
            <p:nvSpPr>
              <p:cNvPr id="45" name="눈물 방울 44">
                <a:extLst>
                  <a:ext uri="{FF2B5EF4-FFF2-40B4-BE49-F238E27FC236}">
                    <a16:creationId xmlns:a16="http://schemas.microsoft.com/office/drawing/2014/main" id="{A8A6F728-3C0D-F222-2AF2-0223CDB369E6}"/>
                  </a:ext>
                </a:extLst>
              </p:cNvPr>
              <p:cNvSpPr/>
              <p:nvPr/>
            </p:nvSpPr>
            <p:spPr>
              <a:xfrm rot="8100000">
                <a:off x="7707087" y="5347823"/>
                <a:ext cx="751526" cy="751526"/>
              </a:xfrm>
              <a:prstGeom prst="teardrop">
                <a:avLst/>
              </a:prstGeom>
              <a:solidFill>
                <a:srgbClr val="2D69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6784A62-2326-F02B-27FC-C75EA01DDEAD}"/>
                  </a:ext>
                </a:extLst>
              </p:cNvPr>
              <p:cNvSpPr/>
              <p:nvPr/>
            </p:nvSpPr>
            <p:spPr>
              <a:xfrm>
                <a:off x="7810986" y="5434551"/>
                <a:ext cx="543729" cy="5437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7B95B69-A219-1037-0D95-CCB2D1101EC9}"/>
                </a:ext>
              </a:extLst>
            </p:cNvPr>
            <p:cNvGrpSpPr/>
            <p:nvPr/>
          </p:nvGrpSpPr>
          <p:grpSpPr>
            <a:xfrm>
              <a:off x="10668818" y="3350506"/>
              <a:ext cx="322250" cy="324804"/>
              <a:chOff x="7707087" y="5347823"/>
              <a:chExt cx="751526" cy="751526"/>
            </a:xfrm>
          </p:grpSpPr>
          <p:sp>
            <p:nvSpPr>
              <p:cNvPr id="48" name="눈물 방울 47">
                <a:extLst>
                  <a:ext uri="{FF2B5EF4-FFF2-40B4-BE49-F238E27FC236}">
                    <a16:creationId xmlns:a16="http://schemas.microsoft.com/office/drawing/2014/main" id="{9DCCD2FD-CF87-E378-5DE4-2AE482CCC030}"/>
                  </a:ext>
                </a:extLst>
              </p:cNvPr>
              <p:cNvSpPr/>
              <p:nvPr/>
            </p:nvSpPr>
            <p:spPr>
              <a:xfrm rot="8100000">
                <a:off x="7707087" y="5347823"/>
                <a:ext cx="751526" cy="751526"/>
              </a:xfrm>
              <a:prstGeom prst="teardrop">
                <a:avLst/>
              </a:prstGeom>
              <a:solidFill>
                <a:srgbClr val="2D69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C6A710B1-CA54-A2B8-8F70-3DE417C59204}"/>
                  </a:ext>
                </a:extLst>
              </p:cNvPr>
              <p:cNvSpPr/>
              <p:nvPr/>
            </p:nvSpPr>
            <p:spPr>
              <a:xfrm>
                <a:off x="7810986" y="5434551"/>
                <a:ext cx="543729" cy="5437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2166AFA-5686-CA38-C896-D8113B7DACC9}"/>
                </a:ext>
              </a:extLst>
            </p:cNvPr>
            <p:cNvGrpSpPr/>
            <p:nvPr/>
          </p:nvGrpSpPr>
          <p:grpSpPr>
            <a:xfrm>
              <a:off x="10002641" y="3735847"/>
              <a:ext cx="322250" cy="324804"/>
              <a:chOff x="7707087" y="5347823"/>
              <a:chExt cx="751526" cy="751526"/>
            </a:xfrm>
          </p:grpSpPr>
          <p:sp>
            <p:nvSpPr>
              <p:cNvPr id="51" name="눈물 방울 50">
                <a:extLst>
                  <a:ext uri="{FF2B5EF4-FFF2-40B4-BE49-F238E27FC236}">
                    <a16:creationId xmlns:a16="http://schemas.microsoft.com/office/drawing/2014/main" id="{226A4656-79B4-2143-7F44-3809FA492E70}"/>
                  </a:ext>
                </a:extLst>
              </p:cNvPr>
              <p:cNvSpPr/>
              <p:nvPr/>
            </p:nvSpPr>
            <p:spPr>
              <a:xfrm rot="8100000">
                <a:off x="7707087" y="5347823"/>
                <a:ext cx="751526" cy="751526"/>
              </a:xfrm>
              <a:prstGeom prst="teardrop">
                <a:avLst/>
              </a:prstGeom>
              <a:solidFill>
                <a:srgbClr val="2D69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343F654-4CBC-60FD-AF33-1FE43C8AB008}"/>
                  </a:ext>
                </a:extLst>
              </p:cNvPr>
              <p:cNvSpPr/>
              <p:nvPr/>
            </p:nvSpPr>
            <p:spPr>
              <a:xfrm>
                <a:off x="7810986" y="5434551"/>
                <a:ext cx="543729" cy="5437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A39FF4F-F145-D3C7-3A4C-9EECE5A940C4}"/>
                </a:ext>
              </a:extLst>
            </p:cNvPr>
            <p:cNvGrpSpPr/>
            <p:nvPr/>
          </p:nvGrpSpPr>
          <p:grpSpPr>
            <a:xfrm>
              <a:off x="10434208" y="3817987"/>
              <a:ext cx="322250" cy="324804"/>
              <a:chOff x="7707087" y="5347823"/>
              <a:chExt cx="751526" cy="751526"/>
            </a:xfrm>
          </p:grpSpPr>
          <p:sp>
            <p:nvSpPr>
              <p:cNvPr id="54" name="눈물 방울 53">
                <a:extLst>
                  <a:ext uri="{FF2B5EF4-FFF2-40B4-BE49-F238E27FC236}">
                    <a16:creationId xmlns:a16="http://schemas.microsoft.com/office/drawing/2014/main" id="{DCFA5AC5-C02E-3DB8-2158-C1799B8BC9D5}"/>
                  </a:ext>
                </a:extLst>
              </p:cNvPr>
              <p:cNvSpPr/>
              <p:nvPr/>
            </p:nvSpPr>
            <p:spPr>
              <a:xfrm rot="8100000">
                <a:off x="7707087" y="5347823"/>
                <a:ext cx="751526" cy="751526"/>
              </a:xfrm>
              <a:prstGeom prst="teardrop">
                <a:avLst/>
              </a:prstGeom>
              <a:solidFill>
                <a:srgbClr val="2D69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B9AFBEDC-26A7-5BEA-FE8C-8088658AC811}"/>
                  </a:ext>
                </a:extLst>
              </p:cNvPr>
              <p:cNvSpPr/>
              <p:nvPr/>
            </p:nvSpPr>
            <p:spPr>
              <a:xfrm>
                <a:off x="7810986" y="5434551"/>
                <a:ext cx="543729" cy="5437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5B91AF6-C1CF-EA29-8278-4E0BC27DC066}"/>
                </a:ext>
              </a:extLst>
            </p:cNvPr>
            <p:cNvGrpSpPr/>
            <p:nvPr/>
          </p:nvGrpSpPr>
          <p:grpSpPr>
            <a:xfrm>
              <a:off x="10084016" y="4165542"/>
              <a:ext cx="322250" cy="324804"/>
              <a:chOff x="7707087" y="5347823"/>
              <a:chExt cx="751526" cy="751526"/>
            </a:xfrm>
          </p:grpSpPr>
          <p:sp>
            <p:nvSpPr>
              <p:cNvPr id="57" name="눈물 방울 56">
                <a:extLst>
                  <a:ext uri="{FF2B5EF4-FFF2-40B4-BE49-F238E27FC236}">
                    <a16:creationId xmlns:a16="http://schemas.microsoft.com/office/drawing/2014/main" id="{0CEF3379-EED3-3100-A319-26E7417E0057}"/>
                  </a:ext>
                </a:extLst>
              </p:cNvPr>
              <p:cNvSpPr/>
              <p:nvPr/>
            </p:nvSpPr>
            <p:spPr>
              <a:xfrm rot="8100000">
                <a:off x="7707087" y="5347823"/>
                <a:ext cx="751526" cy="751526"/>
              </a:xfrm>
              <a:prstGeom prst="teardrop">
                <a:avLst/>
              </a:prstGeom>
              <a:solidFill>
                <a:srgbClr val="2D69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B24BE492-5F7F-E636-1D19-933E50D76050}"/>
                  </a:ext>
                </a:extLst>
              </p:cNvPr>
              <p:cNvSpPr/>
              <p:nvPr/>
            </p:nvSpPr>
            <p:spPr>
              <a:xfrm>
                <a:off x="7810986" y="5434551"/>
                <a:ext cx="543729" cy="5437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CFD9B4F-0F26-B5EF-0162-0898BAA5D9D8}"/>
                </a:ext>
              </a:extLst>
            </p:cNvPr>
            <p:cNvGrpSpPr/>
            <p:nvPr/>
          </p:nvGrpSpPr>
          <p:grpSpPr>
            <a:xfrm>
              <a:off x="10857049" y="3697720"/>
              <a:ext cx="322250" cy="324804"/>
              <a:chOff x="7707087" y="5347823"/>
              <a:chExt cx="751526" cy="751526"/>
            </a:xfrm>
          </p:grpSpPr>
          <p:sp>
            <p:nvSpPr>
              <p:cNvPr id="60" name="눈물 방울 59">
                <a:extLst>
                  <a:ext uri="{FF2B5EF4-FFF2-40B4-BE49-F238E27FC236}">
                    <a16:creationId xmlns:a16="http://schemas.microsoft.com/office/drawing/2014/main" id="{84B62C11-6127-09A6-E81E-A7CAACB5A4B7}"/>
                  </a:ext>
                </a:extLst>
              </p:cNvPr>
              <p:cNvSpPr/>
              <p:nvPr/>
            </p:nvSpPr>
            <p:spPr>
              <a:xfrm rot="8100000">
                <a:off x="7707087" y="5347823"/>
                <a:ext cx="751526" cy="751526"/>
              </a:xfrm>
              <a:prstGeom prst="teardrop">
                <a:avLst/>
              </a:prstGeom>
              <a:solidFill>
                <a:srgbClr val="2D69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0622C0-0B19-CA68-3068-0DE71F7CEE85}"/>
                  </a:ext>
                </a:extLst>
              </p:cNvPr>
              <p:cNvSpPr/>
              <p:nvPr/>
            </p:nvSpPr>
            <p:spPr>
              <a:xfrm>
                <a:off x="7810986" y="5434551"/>
                <a:ext cx="543729" cy="5437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2044D13F-A2F4-0C5C-65D7-CA575A59EC13}"/>
                </a:ext>
              </a:extLst>
            </p:cNvPr>
            <p:cNvGrpSpPr/>
            <p:nvPr/>
          </p:nvGrpSpPr>
          <p:grpSpPr>
            <a:xfrm>
              <a:off x="10864439" y="4195797"/>
              <a:ext cx="322250" cy="324804"/>
              <a:chOff x="7707087" y="5347823"/>
              <a:chExt cx="751526" cy="751526"/>
            </a:xfrm>
          </p:grpSpPr>
          <p:sp>
            <p:nvSpPr>
              <p:cNvPr id="63" name="눈물 방울 62">
                <a:extLst>
                  <a:ext uri="{FF2B5EF4-FFF2-40B4-BE49-F238E27FC236}">
                    <a16:creationId xmlns:a16="http://schemas.microsoft.com/office/drawing/2014/main" id="{CCA11D30-1B58-D329-872F-4962FB7346C9}"/>
                  </a:ext>
                </a:extLst>
              </p:cNvPr>
              <p:cNvSpPr/>
              <p:nvPr/>
            </p:nvSpPr>
            <p:spPr>
              <a:xfrm rot="8100000">
                <a:off x="7707087" y="5347823"/>
                <a:ext cx="751526" cy="751526"/>
              </a:xfrm>
              <a:prstGeom prst="teardrop">
                <a:avLst/>
              </a:prstGeom>
              <a:solidFill>
                <a:srgbClr val="2D69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AFC42704-C35E-4220-08B0-E369B1475428}"/>
                  </a:ext>
                </a:extLst>
              </p:cNvPr>
              <p:cNvSpPr/>
              <p:nvPr/>
            </p:nvSpPr>
            <p:spPr>
              <a:xfrm>
                <a:off x="7810986" y="5434551"/>
                <a:ext cx="543729" cy="5437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2E3A9BD-1AE8-4C06-5D1B-830116F1736F}"/>
                </a:ext>
              </a:extLst>
            </p:cNvPr>
            <p:cNvGrpSpPr/>
            <p:nvPr/>
          </p:nvGrpSpPr>
          <p:grpSpPr>
            <a:xfrm>
              <a:off x="11304737" y="4420626"/>
              <a:ext cx="322250" cy="324804"/>
              <a:chOff x="7707087" y="5347823"/>
              <a:chExt cx="751526" cy="751526"/>
            </a:xfrm>
          </p:grpSpPr>
          <p:sp>
            <p:nvSpPr>
              <p:cNvPr id="66" name="눈물 방울 65">
                <a:extLst>
                  <a:ext uri="{FF2B5EF4-FFF2-40B4-BE49-F238E27FC236}">
                    <a16:creationId xmlns:a16="http://schemas.microsoft.com/office/drawing/2014/main" id="{C4193E6B-0234-967B-5FBA-B88674D5A98F}"/>
                  </a:ext>
                </a:extLst>
              </p:cNvPr>
              <p:cNvSpPr/>
              <p:nvPr/>
            </p:nvSpPr>
            <p:spPr>
              <a:xfrm rot="8100000">
                <a:off x="7707087" y="5347823"/>
                <a:ext cx="751526" cy="751526"/>
              </a:xfrm>
              <a:prstGeom prst="teardrop">
                <a:avLst/>
              </a:prstGeom>
              <a:solidFill>
                <a:srgbClr val="2D69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207E4D0-89CE-7E31-0FF7-93A3B8C5ED06}"/>
                  </a:ext>
                </a:extLst>
              </p:cNvPr>
              <p:cNvSpPr/>
              <p:nvPr/>
            </p:nvSpPr>
            <p:spPr>
              <a:xfrm>
                <a:off x="7810986" y="5434551"/>
                <a:ext cx="543729" cy="5437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956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C1C57A7-A516-4CF0-B8AA-42FE91B2F659}"/>
              </a:ext>
            </a:extLst>
          </p:cNvPr>
          <p:cNvGrpSpPr/>
          <p:nvPr/>
        </p:nvGrpSpPr>
        <p:grpSpPr>
          <a:xfrm>
            <a:off x="3985847" y="2903974"/>
            <a:ext cx="4220307" cy="689880"/>
            <a:chOff x="3557116" y="2903974"/>
            <a:chExt cx="4220307" cy="68988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5E0B56F-9019-0EFF-5FB4-6DB03AB5FD77}"/>
                </a:ext>
              </a:extLst>
            </p:cNvPr>
            <p:cNvSpPr/>
            <p:nvPr/>
          </p:nvSpPr>
          <p:spPr>
            <a:xfrm>
              <a:off x="3557116" y="2903974"/>
              <a:ext cx="4220307" cy="683288"/>
            </a:xfrm>
            <a:prstGeom prst="roundRect">
              <a:avLst/>
            </a:prstGeom>
            <a:solidFill>
              <a:srgbClr val="2D6975"/>
            </a:solidFill>
            <a:ln>
              <a:noFill/>
            </a:ln>
            <a:effectLst>
              <a:outerShdw blurRad="381000" dist="330200" dir="2700000" sx="95000" sy="95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D3D8F24C-4D83-B29A-EDE4-6B023E34A338}"/>
                </a:ext>
              </a:extLst>
            </p:cNvPr>
            <p:cNvSpPr/>
            <p:nvPr/>
          </p:nvSpPr>
          <p:spPr>
            <a:xfrm rot="5660125">
              <a:off x="4048272" y="3039218"/>
              <a:ext cx="544764" cy="564508"/>
            </a:xfrm>
            <a:prstGeom prst="teardrop">
              <a:avLst>
                <a:gd name="adj" fmla="val 142116"/>
              </a:avLst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DE8F92-BCC9-E81C-FA21-BEF7993797BE}"/>
                </a:ext>
              </a:extLst>
            </p:cNvPr>
            <p:cNvSpPr txBox="1"/>
            <p:nvPr/>
          </p:nvSpPr>
          <p:spPr>
            <a:xfrm>
              <a:off x="4146663" y="2973236"/>
              <a:ext cx="304121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rgbClr val="FDE23F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FIRST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: </a:t>
              </a:r>
              <a:r>
                <a:rPr lang="ko-KR" altLang="en-US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후보지 탐색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94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>
            <a:extLst>
              <a:ext uri="{FF2B5EF4-FFF2-40B4-BE49-F238E27FC236}">
                <a16:creationId xmlns:a16="http://schemas.microsoft.com/office/drawing/2014/main" id="{6684F9CB-DB1E-7661-F1E9-5E67CC043ED5}"/>
              </a:ext>
            </a:extLst>
          </p:cNvPr>
          <p:cNvGrpSpPr/>
          <p:nvPr/>
        </p:nvGrpSpPr>
        <p:grpSpPr>
          <a:xfrm>
            <a:off x="6926236" y="1494760"/>
            <a:ext cx="3976163" cy="2825416"/>
            <a:chOff x="6926236" y="1494760"/>
            <a:chExt cx="3976163" cy="282541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B45ED4D-5A4A-199B-1A05-EB23921BBB06}"/>
                </a:ext>
              </a:extLst>
            </p:cNvPr>
            <p:cNvSpPr/>
            <p:nvPr/>
          </p:nvSpPr>
          <p:spPr>
            <a:xfrm>
              <a:off x="6926236" y="1494760"/>
              <a:ext cx="3976163" cy="2825416"/>
            </a:xfrm>
            <a:prstGeom prst="roundRect">
              <a:avLst>
                <a:gd name="adj" fmla="val 56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Picture 2" descr="스크랩] 용인시 지도">
              <a:extLst>
                <a:ext uri="{FF2B5EF4-FFF2-40B4-BE49-F238E27FC236}">
                  <a16:creationId xmlns:a16="http://schemas.microsoft.com/office/drawing/2014/main" id="{CE6C7F26-9EB1-ABEA-9C14-DB226AC90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4750" y="1714162"/>
              <a:ext cx="3160593" cy="2387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BDAE4D-E167-C772-C8D2-F71A068C7819}"/>
              </a:ext>
            </a:extLst>
          </p:cNvPr>
          <p:cNvSpPr/>
          <p:nvPr/>
        </p:nvSpPr>
        <p:spPr>
          <a:xfrm>
            <a:off x="1216246" y="1604089"/>
            <a:ext cx="3918856" cy="4505655"/>
          </a:xfrm>
          <a:prstGeom prst="roundRect">
            <a:avLst>
              <a:gd name="adj" fmla="val 56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1099981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How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C46A2-8C42-AE73-3C3F-DDA6C712415D}"/>
              </a:ext>
            </a:extLst>
          </p:cNvPr>
          <p:cNvSpPr txBox="1"/>
          <p:nvPr/>
        </p:nvSpPr>
        <p:spPr>
          <a:xfrm flipH="1">
            <a:off x="1614409" y="2508660"/>
            <a:ext cx="2722821" cy="331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아파트단지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공영주차장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공공기관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직장 대단위 업무시설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대형쇼핑센터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산업단지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체육시설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공원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주유소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09A4D-CDC0-999A-C040-E10019B035A3}"/>
              </a:ext>
            </a:extLst>
          </p:cNvPr>
          <p:cNvSpPr txBox="1"/>
          <p:nvPr/>
        </p:nvSpPr>
        <p:spPr>
          <a:xfrm>
            <a:off x="1524457" y="1998986"/>
            <a:ext cx="31705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선호도가 높은 설치지점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5CB5B-A394-CA34-5F74-FD31CB64FF72}"/>
              </a:ext>
            </a:extLst>
          </p:cNvPr>
          <p:cNvSpPr txBox="1"/>
          <p:nvPr/>
        </p:nvSpPr>
        <p:spPr>
          <a:xfrm>
            <a:off x="2247836" y="5770468"/>
            <a:ext cx="45719" cy="39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30000"/>
              </a:lnSpc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l">
              <a:lnSpc>
                <a:spcPct val="30000"/>
              </a:lnSpc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l">
              <a:lnSpc>
                <a:spcPct val="30000"/>
              </a:lnSpc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C506F68-F478-8937-8098-7ECCFD19B37C}"/>
              </a:ext>
            </a:extLst>
          </p:cNvPr>
          <p:cNvGrpSpPr/>
          <p:nvPr/>
        </p:nvGrpSpPr>
        <p:grpSpPr>
          <a:xfrm>
            <a:off x="7703012" y="1623471"/>
            <a:ext cx="327365" cy="327365"/>
            <a:chOff x="7707087" y="5347823"/>
            <a:chExt cx="751526" cy="751526"/>
          </a:xfrm>
        </p:grpSpPr>
        <p:sp>
          <p:nvSpPr>
            <p:cNvPr id="12" name="눈물 방울 11">
              <a:extLst>
                <a:ext uri="{FF2B5EF4-FFF2-40B4-BE49-F238E27FC236}">
                  <a16:creationId xmlns:a16="http://schemas.microsoft.com/office/drawing/2014/main" id="{93C6336C-405A-05F8-84A8-FA0B80FE4491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1F70E36-3A83-DB01-AD9C-1700B61B9F58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1766F60-B3B3-BAA8-FAFC-7D80A23FB0AC}"/>
              </a:ext>
            </a:extLst>
          </p:cNvPr>
          <p:cNvGrpSpPr/>
          <p:nvPr/>
        </p:nvGrpSpPr>
        <p:grpSpPr>
          <a:xfrm>
            <a:off x="8734126" y="1769413"/>
            <a:ext cx="327365" cy="327365"/>
            <a:chOff x="7707087" y="5347823"/>
            <a:chExt cx="751526" cy="751526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E5E4EDE8-92A2-968E-4DDD-0603FDB9C0CA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89AD8A8-F4DA-EA4E-192B-C9E7AB135135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5C97DE0-F033-0E38-B8B8-58EBE4623016}"/>
              </a:ext>
            </a:extLst>
          </p:cNvPr>
          <p:cNvGrpSpPr/>
          <p:nvPr/>
        </p:nvGrpSpPr>
        <p:grpSpPr>
          <a:xfrm>
            <a:off x="8054886" y="2041073"/>
            <a:ext cx="327365" cy="327365"/>
            <a:chOff x="7707087" y="5347823"/>
            <a:chExt cx="751526" cy="751526"/>
          </a:xfrm>
        </p:grpSpPr>
        <p:sp>
          <p:nvSpPr>
            <p:cNvPr id="44" name="눈물 방울 43">
              <a:extLst>
                <a:ext uri="{FF2B5EF4-FFF2-40B4-BE49-F238E27FC236}">
                  <a16:creationId xmlns:a16="http://schemas.microsoft.com/office/drawing/2014/main" id="{BE92BC6E-4C7E-47D8-BA15-E64688EC5833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758CF0D-0D91-CF7C-A131-088627106850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04145E6-EB4F-88B7-DC4A-0340224B7C69}"/>
              </a:ext>
            </a:extLst>
          </p:cNvPr>
          <p:cNvGrpSpPr/>
          <p:nvPr/>
        </p:nvGrpSpPr>
        <p:grpSpPr>
          <a:xfrm>
            <a:off x="8523146" y="2241201"/>
            <a:ext cx="327365" cy="327365"/>
            <a:chOff x="7707087" y="5347823"/>
            <a:chExt cx="751526" cy="751526"/>
          </a:xfrm>
        </p:grpSpPr>
        <p:sp>
          <p:nvSpPr>
            <p:cNvPr id="47" name="눈물 방울 46">
              <a:extLst>
                <a:ext uri="{FF2B5EF4-FFF2-40B4-BE49-F238E27FC236}">
                  <a16:creationId xmlns:a16="http://schemas.microsoft.com/office/drawing/2014/main" id="{631E5E87-6974-9681-2968-11333E98A3EB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BA4F07C-40A3-22AB-BE3D-395A2DFAE3D7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6F772DE-FD58-FCC4-2073-2CFF033668D9}"/>
              </a:ext>
            </a:extLst>
          </p:cNvPr>
          <p:cNvGrpSpPr/>
          <p:nvPr/>
        </p:nvGrpSpPr>
        <p:grpSpPr>
          <a:xfrm>
            <a:off x="8957841" y="2402808"/>
            <a:ext cx="327365" cy="327365"/>
            <a:chOff x="7707087" y="5347823"/>
            <a:chExt cx="751526" cy="751526"/>
          </a:xfrm>
        </p:grpSpPr>
        <p:sp>
          <p:nvSpPr>
            <p:cNvPr id="50" name="눈물 방울 49">
              <a:extLst>
                <a:ext uri="{FF2B5EF4-FFF2-40B4-BE49-F238E27FC236}">
                  <a16:creationId xmlns:a16="http://schemas.microsoft.com/office/drawing/2014/main" id="{D129861C-0C81-B80A-BE84-A66C4C8C2805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176B2C4-C869-DF38-819C-06B52B025E76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63C8736-13F2-11BC-A98E-B21C1724DCD4}"/>
              </a:ext>
            </a:extLst>
          </p:cNvPr>
          <p:cNvGrpSpPr/>
          <p:nvPr/>
        </p:nvGrpSpPr>
        <p:grpSpPr>
          <a:xfrm>
            <a:off x="8291664" y="2788149"/>
            <a:ext cx="327365" cy="327365"/>
            <a:chOff x="7707087" y="5347823"/>
            <a:chExt cx="751526" cy="751526"/>
          </a:xfrm>
        </p:grpSpPr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5274AB04-55B5-9FEA-DD95-CBBC997C3332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57F684D-BE93-6861-8521-9D1AD357F286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7503839-C723-2E81-AF16-084F22D66DED}"/>
              </a:ext>
            </a:extLst>
          </p:cNvPr>
          <p:cNvGrpSpPr/>
          <p:nvPr/>
        </p:nvGrpSpPr>
        <p:grpSpPr>
          <a:xfrm>
            <a:off x="8723231" y="2870289"/>
            <a:ext cx="327365" cy="327365"/>
            <a:chOff x="7707087" y="5347823"/>
            <a:chExt cx="751526" cy="751526"/>
          </a:xfrm>
        </p:grpSpPr>
        <p:sp>
          <p:nvSpPr>
            <p:cNvPr id="78" name="눈물 방울 77">
              <a:extLst>
                <a:ext uri="{FF2B5EF4-FFF2-40B4-BE49-F238E27FC236}">
                  <a16:creationId xmlns:a16="http://schemas.microsoft.com/office/drawing/2014/main" id="{1EF833A9-0CBB-35AC-4431-9055EE109172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103F302-2665-F372-FCD1-C2B69B4E04E8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8D30D56-5C2C-BEE4-E05D-951E7435378A}"/>
              </a:ext>
            </a:extLst>
          </p:cNvPr>
          <p:cNvGrpSpPr/>
          <p:nvPr/>
        </p:nvGrpSpPr>
        <p:grpSpPr>
          <a:xfrm>
            <a:off x="8373039" y="3217844"/>
            <a:ext cx="327365" cy="327365"/>
            <a:chOff x="7707087" y="5347823"/>
            <a:chExt cx="751526" cy="751526"/>
          </a:xfrm>
        </p:grpSpPr>
        <p:sp>
          <p:nvSpPr>
            <p:cNvPr id="81" name="눈물 방울 80">
              <a:extLst>
                <a:ext uri="{FF2B5EF4-FFF2-40B4-BE49-F238E27FC236}">
                  <a16:creationId xmlns:a16="http://schemas.microsoft.com/office/drawing/2014/main" id="{09A0435F-D924-6EEE-AB66-D6049A6C69C6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D0858B17-8474-0866-5038-DF464B4E3834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40CF3B4-4195-0F87-00D1-D425A05B0DCE}"/>
              </a:ext>
            </a:extLst>
          </p:cNvPr>
          <p:cNvGrpSpPr/>
          <p:nvPr/>
        </p:nvGrpSpPr>
        <p:grpSpPr>
          <a:xfrm>
            <a:off x="9146072" y="2750022"/>
            <a:ext cx="327365" cy="327365"/>
            <a:chOff x="7707087" y="5347823"/>
            <a:chExt cx="751526" cy="751526"/>
          </a:xfrm>
        </p:grpSpPr>
        <p:sp>
          <p:nvSpPr>
            <p:cNvPr id="84" name="눈물 방울 83">
              <a:extLst>
                <a:ext uri="{FF2B5EF4-FFF2-40B4-BE49-F238E27FC236}">
                  <a16:creationId xmlns:a16="http://schemas.microsoft.com/office/drawing/2014/main" id="{00547344-6781-C4B8-3C22-6CC58B470F2B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7AB06BD-4009-EFC3-857B-7EC403A47276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7CCEC13-8524-A3AC-68B7-DD7134BF9F6A}"/>
              </a:ext>
            </a:extLst>
          </p:cNvPr>
          <p:cNvGrpSpPr/>
          <p:nvPr/>
        </p:nvGrpSpPr>
        <p:grpSpPr>
          <a:xfrm>
            <a:off x="9153462" y="3248099"/>
            <a:ext cx="327365" cy="327365"/>
            <a:chOff x="7707087" y="5347823"/>
            <a:chExt cx="751526" cy="751526"/>
          </a:xfrm>
        </p:grpSpPr>
        <p:sp>
          <p:nvSpPr>
            <p:cNvPr id="87" name="눈물 방울 86">
              <a:extLst>
                <a:ext uri="{FF2B5EF4-FFF2-40B4-BE49-F238E27FC236}">
                  <a16:creationId xmlns:a16="http://schemas.microsoft.com/office/drawing/2014/main" id="{08975D43-E8E2-27FB-97CE-D69F2EE7BC18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D4B493A-C938-A2F2-B9D3-CDFD5B1AE1AA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A3F8234-26B4-1D3B-E2F7-BB3FE0F6B970}"/>
              </a:ext>
            </a:extLst>
          </p:cNvPr>
          <p:cNvGrpSpPr/>
          <p:nvPr/>
        </p:nvGrpSpPr>
        <p:grpSpPr>
          <a:xfrm>
            <a:off x="9593760" y="3472928"/>
            <a:ext cx="327365" cy="327365"/>
            <a:chOff x="7707087" y="5347823"/>
            <a:chExt cx="751526" cy="751526"/>
          </a:xfrm>
        </p:grpSpPr>
        <p:sp>
          <p:nvSpPr>
            <p:cNvPr id="90" name="눈물 방울 89">
              <a:extLst>
                <a:ext uri="{FF2B5EF4-FFF2-40B4-BE49-F238E27FC236}">
                  <a16:creationId xmlns:a16="http://schemas.microsoft.com/office/drawing/2014/main" id="{ECC748B5-08F4-0429-2CE2-5BA775764188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F93734C-EEE6-B63D-10F1-2FBCE3474EE4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BDB9AA7-C22F-9E61-6FDE-B95E1F526D1B}"/>
              </a:ext>
            </a:extLst>
          </p:cNvPr>
          <p:cNvGrpSpPr/>
          <p:nvPr/>
        </p:nvGrpSpPr>
        <p:grpSpPr>
          <a:xfrm>
            <a:off x="7087041" y="5094440"/>
            <a:ext cx="3728038" cy="1042157"/>
            <a:chOff x="2616200" y="2297853"/>
            <a:chExt cx="7200900" cy="1660223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F2F3E81-9346-3F5F-09DF-EABA35665E6D}"/>
                </a:ext>
              </a:extLst>
            </p:cNvPr>
            <p:cNvSpPr/>
            <p:nvPr/>
          </p:nvSpPr>
          <p:spPr>
            <a:xfrm>
              <a:off x="2616200" y="2297853"/>
              <a:ext cx="7200900" cy="1660223"/>
            </a:xfrm>
            <a:prstGeom prst="roundRect">
              <a:avLst>
                <a:gd name="adj" fmla="val 34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4284BB1-D3CC-769C-7A63-5F66101EBC7D}"/>
                </a:ext>
              </a:extLst>
            </p:cNvPr>
            <p:cNvSpPr txBox="1"/>
            <p:nvPr/>
          </p:nvSpPr>
          <p:spPr>
            <a:xfrm>
              <a:off x="3253098" y="2448009"/>
              <a:ext cx="5927099" cy="1261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최대한 많이 포함하여</a:t>
              </a:r>
              <a:endPara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입지 후보지 선정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36C4F4E-89DB-770C-7DEF-941252D9A76D}"/>
              </a:ext>
            </a:extLst>
          </p:cNvPr>
          <p:cNvSpPr txBox="1"/>
          <p:nvPr/>
        </p:nvSpPr>
        <p:spPr>
          <a:xfrm rot="5400000">
            <a:off x="8716037" y="4521619"/>
            <a:ext cx="470046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pc="-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&gt;&gt;</a:t>
            </a:r>
            <a:endParaRPr lang="ko-KR" altLang="en-US" spc="-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19718AF7-5358-2AF1-F1D7-B6C377528DE3}"/>
              </a:ext>
            </a:extLst>
          </p:cNvPr>
          <p:cNvSpPr/>
          <p:nvPr/>
        </p:nvSpPr>
        <p:spPr>
          <a:xfrm>
            <a:off x="5660013" y="3802047"/>
            <a:ext cx="852097" cy="330590"/>
          </a:xfrm>
          <a:prstGeom prst="rightArrow">
            <a:avLst/>
          </a:prstGeom>
          <a:solidFill>
            <a:srgbClr val="F0D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E330B0-D1EE-4C23-AC15-A53905BDD1E8}"/>
              </a:ext>
            </a:extLst>
          </p:cNvPr>
          <p:cNvSpPr txBox="1"/>
          <p:nvPr/>
        </p:nvSpPr>
        <p:spPr>
          <a:xfrm>
            <a:off x="8218568" y="532560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FIRST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SECOND        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D8FDF-0DB5-4430-46E3-19FCE37FCEEA}"/>
              </a:ext>
            </a:extLst>
          </p:cNvPr>
          <p:cNvSpPr txBox="1"/>
          <p:nvPr/>
        </p:nvSpPr>
        <p:spPr>
          <a:xfrm>
            <a:off x="6512110" y="6466223"/>
            <a:ext cx="5522578" cy="2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참고문헌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강철구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(2017).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경기도 전기차 충전시설 적정 설치기준 연구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서울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경기연구원</a:t>
            </a:r>
          </a:p>
        </p:txBody>
      </p:sp>
    </p:spTree>
    <p:extLst>
      <p:ext uri="{BB962C8B-B14F-4D97-AF65-F5344CB8AC3E}">
        <p14:creationId xmlns:p14="http://schemas.microsoft.com/office/powerpoint/2010/main" val="306999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7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defRPr smtClean="0">
            <a:latin typeface="G마켓 산스 TTF Light" panose="02000000000000000000" pitchFamily="2" charset="-127"/>
            <a:ea typeface="G마켓 산스 TTF Light" panose="020000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14367</TotalTime>
  <Words>1320</Words>
  <Application>Microsoft Office PowerPoint</Application>
  <PresentationFormat>와이드스크린</PresentationFormat>
  <Paragraphs>276</Paragraphs>
  <Slides>25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G마켓 산스 TTF Light</vt:lpstr>
      <vt:lpstr>나눔바른고딕 UltraLight</vt:lpstr>
      <vt:lpstr>G마켓 산스 TTF Bold</vt:lpstr>
      <vt:lpstr>G마켓 산스 TTF Medium</vt:lpstr>
      <vt:lpstr>맑은 고딕</vt:lpstr>
      <vt:lpstr>Y 너만을 비춤체OTF</vt:lpstr>
      <vt:lpstr>Wingdings</vt:lpstr>
      <vt:lpstr>Arial</vt:lpstr>
      <vt:lpstr>Cambria Math</vt:lpstr>
      <vt:lpstr>1_Office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예린</dc:creator>
  <cp:lastModifiedBy>김 태완</cp:lastModifiedBy>
  <cp:revision>378</cp:revision>
  <dcterms:created xsi:type="dcterms:W3CDTF">2020-10-29T09:52:57Z</dcterms:created>
  <dcterms:modified xsi:type="dcterms:W3CDTF">2022-10-14T06:48:33Z</dcterms:modified>
</cp:coreProperties>
</file>