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84" r:id="rId2"/>
  </p:sldMasterIdLst>
  <p:notesMasterIdLst>
    <p:notesMasterId r:id="rId28"/>
  </p:notesMasterIdLst>
  <p:sldIdLst>
    <p:sldId id="497" r:id="rId3"/>
    <p:sldId id="496" r:id="rId4"/>
    <p:sldId id="499" r:id="rId5"/>
    <p:sldId id="547" r:id="rId6"/>
    <p:sldId id="546" r:id="rId7"/>
    <p:sldId id="548" r:id="rId8"/>
    <p:sldId id="510" r:id="rId9"/>
    <p:sldId id="509" r:id="rId10"/>
    <p:sldId id="500" r:id="rId11"/>
    <p:sldId id="549" r:id="rId12"/>
    <p:sldId id="512" r:id="rId13"/>
    <p:sldId id="559" r:id="rId14"/>
    <p:sldId id="557" r:id="rId15"/>
    <p:sldId id="501" r:id="rId16"/>
    <p:sldId id="554" r:id="rId17"/>
    <p:sldId id="562" r:id="rId18"/>
    <p:sldId id="550" r:id="rId19"/>
    <p:sldId id="551" r:id="rId20"/>
    <p:sldId id="552" r:id="rId21"/>
    <p:sldId id="553" r:id="rId22"/>
    <p:sldId id="561" r:id="rId23"/>
    <p:sldId id="563" r:id="rId24"/>
    <p:sldId id="522" r:id="rId25"/>
    <p:sldId id="556" r:id="rId26"/>
    <p:sldId id="495" r:id="rId27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9"/>
    </p:embeddedFont>
    <p:embeddedFont>
      <p:font typeface="G마켓 산스 TTF Light" panose="02000000000000000000" pitchFamily="2" charset="-127"/>
      <p:regular r:id="rId30"/>
    </p:embeddedFont>
    <p:embeddedFont>
      <p:font typeface="G마켓 산스 TTF Medium" panose="02000000000000000000" pitchFamily="2" charset="-127"/>
      <p:regular r:id="rId31"/>
    </p:embeddedFont>
    <p:embeddedFont>
      <p:font typeface="Y 너만을 비춤체OTF" panose="020B0600000101010101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73E"/>
    <a:srgbClr val="AAD5DE"/>
    <a:srgbClr val="2D6975"/>
    <a:srgbClr val="AAA4CA"/>
    <a:srgbClr val="9AA9CD"/>
    <a:srgbClr val="A4DBFB"/>
    <a:srgbClr val="2E2E2E"/>
    <a:srgbClr val="F6C58B"/>
    <a:srgbClr val="7EAB40"/>
    <a:srgbClr val="58A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226" autoAdjust="0"/>
  </p:normalViewPr>
  <p:slideViewPr>
    <p:cSldViewPr snapToGrid="0" showGuides="1">
      <p:cViewPr varScale="1">
        <p:scale>
          <a:sx n="81" d="100"/>
          <a:sy n="81" d="100"/>
        </p:scale>
        <p:origin x="101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5A56F-7534-46B4-A417-2E557BCA06BC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88B4D-4942-4E10-BB78-CDA1055F8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5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1DF26-D40F-4736-B49C-C4660C61B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67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Q. </a:t>
            </a:r>
            <a:r>
              <a:rPr lang="ko-KR" altLang="en-US"/>
              <a:t>왜 </a:t>
            </a:r>
            <a:r>
              <a:rPr lang="en-US" altLang="ko-KR"/>
              <a:t>500</a:t>
            </a:r>
            <a:r>
              <a:rPr lang="ko-KR" altLang="en-US"/>
              <a:t>석 이상으로 가려고 했지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88B4D-4942-4E10-BB78-CDA1055F88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471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Q. </a:t>
            </a:r>
            <a:r>
              <a:rPr lang="ko-KR" altLang="en-US"/>
              <a:t>왜 </a:t>
            </a:r>
            <a:r>
              <a:rPr lang="en-US" altLang="ko-KR"/>
              <a:t>500</a:t>
            </a:r>
            <a:r>
              <a:rPr lang="ko-KR" altLang="en-US"/>
              <a:t>석 이상으로 가려고 했지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88B4D-4942-4E10-BB78-CDA1055F88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627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Q. </a:t>
            </a:r>
            <a:r>
              <a:rPr lang="ko-KR" altLang="en-US"/>
              <a:t>왜 </a:t>
            </a:r>
            <a:r>
              <a:rPr lang="en-US" altLang="ko-KR"/>
              <a:t>500</a:t>
            </a:r>
            <a:r>
              <a:rPr lang="ko-KR" altLang="en-US"/>
              <a:t>석 이상으로 가려고 했지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88B4D-4942-4E10-BB78-CDA1055F88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90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24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5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3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6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아파트 단지</a:t>
            </a:r>
            <a:r>
              <a:rPr lang="en-US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공공기관</a:t>
            </a:r>
            <a:r>
              <a:rPr lang="en-US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kern="0" dirty="0" err="1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직장대단위업무시설</a:t>
            </a:r>
            <a:r>
              <a:rPr lang="en-US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대형쇼핑센터</a:t>
            </a:r>
            <a:r>
              <a:rPr lang="en-US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산업단지</a:t>
            </a:r>
            <a:r>
              <a:rPr lang="en-US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체육시설</a:t>
            </a:r>
            <a:r>
              <a:rPr lang="en-US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공원</a:t>
            </a:r>
            <a:r>
              <a:rPr lang="en-US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kern="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주유소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ko-KR" altLang="en-US" dirty="0"/>
              <a:t>왜 </a:t>
            </a:r>
            <a:r>
              <a:rPr lang="en-US" altLang="ko-KR" dirty="0"/>
              <a:t>500</a:t>
            </a:r>
            <a:r>
              <a:rPr lang="ko-KR" altLang="en-US" dirty="0"/>
              <a:t>석 이상으로 가려고 했지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Q. </a:t>
            </a:r>
            <a:r>
              <a:rPr lang="ko-KR" altLang="en-US"/>
              <a:t>왜 </a:t>
            </a:r>
            <a:r>
              <a:rPr lang="en-US" altLang="ko-KR"/>
              <a:t>500</a:t>
            </a:r>
            <a:r>
              <a:rPr lang="ko-KR" altLang="en-US"/>
              <a:t>석 이상으로 가려고 했지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388B4D-4942-4E10-BB78-CDA1055F88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58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9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57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광역버스 노선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88B4D-4942-4E10-BB78-CDA1055F88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0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90537-7C0D-47B3-8637-CF939E92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20E092-E8B4-4B43-8E55-5DDAADA1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95837-B2AE-4625-A167-3355E054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FF857-EE5F-40A1-8899-880DAF27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7B09B-E897-4A16-9590-56C98262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9AA0D-82C0-4B80-8921-6561517D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8A292-DC63-4B4A-B102-9CC5A415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430CF-B727-407C-A732-E7C08902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E8BE2-2183-41B8-8017-E1DB589A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6B5EB-8BD4-4262-B81B-DAC0B2CE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6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EF2D7-38D4-4785-8007-2B664DF3B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1D5AB-E62E-4516-A62E-34C501B84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D0B19-2E37-4E36-8835-066935A8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EA7B6-A35A-493D-8508-089D5FCF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76F41-824D-4ADD-A36C-DFC3B36F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91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731BF-9495-45D9-9D3E-0CCD6D0B9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77F14-A3EE-41D7-9940-9EA17AB4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F47F1-1A72-4FFC-A945-BBC894CC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16D65-2238-4F84-96CB-B049D73C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EC32F-9174-49BC-A9F7-66EE1095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2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369E7-8BB5-4B9E-A9CD-7825C552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A13F8-2503-494D-99F2-F98E528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7BE5A-1D6D-47B5-A8CE-3E75433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43357-A5C2-4192-B229-462C8D91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AD448-2E1B-411D-9F73-A83E3136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7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36252-0EE7-40E2-B079-159BE997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C0F5A-5BA8-42B5-8C82-8D55F6E86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E72FD-1DB0-4201-A399-46486C52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4F57D-77FD-4C21-A260-563FA36F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E12D6-CABF-4D78-8C8C-4D8DF60F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4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8BA8E-B14E-4074-B053-CC6E880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5013A-41C4-4780-AB45-6FFC976DC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1D644-05DB-4006-A049-8DC42B175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D8EFF-50BA-40FF-BE0C-1BB97DA6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5207E-96B2-4F20-A0F2-79E90AB5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4AE2A-240D-4167-9E63-9B6E0BC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6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15205-1B2C-4255-A1EA-1C72AA0D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9DCB7-9112-4B5D-A510-FAB1AE1B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51287-087D-4A73-8D78-9FECE232E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E07BF-B793-40EF-8417-4BD650E98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5C7278-B6FC-4BBB-86A0-45654459D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E5498-A81D-43AB-9F64-A473E0AD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DFA62-7F24-4994-A736-9A0B707C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EF49E1-F1DF-4FA2-8CD4-8C9455FD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0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EBF64-462C-4E4E-BE20-503BBADF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1B141A-6BEE-4BAE-BB2C-04529710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E770F-529E-49BB-A887-07AE369D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147F7-9F71-4F4A-9A39-872B078B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5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6A2C1A-F52D-4D70-A26F-64D960B1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277E13-392F-42FF-94E5-BEDEA031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AA695-1E80-4E1A-A606-95EA2DE4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25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6CF35-67E5-4457-BC65-D97A297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56F4E-73DD-4D05-A347-1225A2F9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D5734-E8EF-49DE-896E-ECFC7C23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1011E-2D6B-4D85-BC88-0E8E0C3C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1450C-48CE-48B5-97B5-1A7C5300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5E880-C5EC-4127-93B6-6F5D6F66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9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E6365-3580-4833-9C2E-5590CBF2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A9BED-0329-4ECF-B564-29853DF3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90FB4-E2F5-46E9-9D85-98F205D9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7EE85-AE26-48F5-BA4C-BC3B0E74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DB100-E66E-46D5-8145-1FA03A4D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15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5003-3B2A-4CE6-8CFB-065679C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119F7-1525-4C00-A67F-82942B418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29EA1A-5B15-4336-9A25-985C60B62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44923B-CAA9-42E3-93DC-EB63EBC4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7C9AE-AC45-46DD-926E-4C67B9CF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A36ED-A2C6-423E-ABCA-4B82B3D3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08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17EFF-08D6-415F-8590-943AB8F5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911C4-8538-476B-B842-FB7D40DE8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7DFC-5C18-4803-BF85-1422C3EF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7C901-8C7A-4C38-A5F5-194F4D38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73FE1-D8E5-453D-B7F6-BF9B3157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943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F2310A-B923-49D1-BC21-35A4F5E5D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E249B-D9A4-4FAC-BC01-ED68D5D8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34C2-1249-4C63-AAC7-CA7B412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CB994-6799-4224-9097-6E7253E8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C985D-ADA5-4F33-9E22-04D35144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25358-1912-4A02-93B4-CD9B169D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0CC13-6DF0-48EE-A087-31E97ADD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F478F-38E7-416E-A6D9-D6B89C82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E65B4-9B0F-49CB-BC5E-09B27AA8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EF33A-C291-4DCF-929A-178C3E80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2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80087-2D23-41F4-AA58-1C121721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8667E-5997-4347-BF5F-4CCA66C6D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FE86-1BFB-4708-A3DD-272A23F0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B72A8-FA56-4B83-9E85-E2E38EA1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42C55-A657-4065-8714-ADBB49FC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FD92F-3A20-4940-AED0-71C93ABF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1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00BAF-CA00-4DCF-8766-E97230B6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3FE7C-FC2D-4746-B040-22CF10D5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E8C2B-1E01-48A2-AFB5-37A16B195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22066C-629C-4EAE-80D8-EAFEDDC8F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6609B2-0675-413D-968F-F1788B95C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2ADCE-F677-47A2-83B0-D30A5FAA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4D5412-C89F-4A30-9811-F7EE9782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B00713-58B7-4A83-A0CF-30319866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0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AA81B-799F-4D7E-93DD-2D88D14D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DF9A0-A0F1-44FB-ABB5-DEF8A7CB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C96FE-E124-4A88-BA1F-6538F3D6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79AC47-444E-495F-A197-D0207830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0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AB4786-ECCB-4B46-8BB7-BFDF64AD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3ABFD-EF9D-4F5F-BD4F-E4300538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0DFE1-00B3-495C-AFCE-E37DF4B4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B996-958E-4F8A-9DF1-CF9324C8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06E5-BEE8-4D75-B245-AB9FD666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3837DB-54DB-4D57-B1FA-12A52513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A3FC5-DDAE-4708-87D3-660E258F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62E70-F52C-4FAA-A509-FD8DF94D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A21B0-B572-460B-97F2-F6C9E1B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2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BBE81-5F6D-45D5-9CD0-EF8B60D8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F6BDC9-2671-44F3-9668-0BF949E9D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54F0-7F60-4F0A-BC64-26C5CD91B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B5F39E-3896-4496-BB4F-A93DBF24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ED839-CC26-4F67-8702-F559957C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71BE7-9A25-4D1B-B9B5-A61FC70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A18957-B89C-48FB-9D56-4C842505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B2F73-6751-4281-9E50-7E0CF2FB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62B32-6293-4CB2-9788-3C11FDD5A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E5FAB-8077-44B0-A3F8-A7DF14921B5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BCF79-9163-456B-A841-6119E03BD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D01E4-F760-417B-882E-B7E64FC21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FB20-C524-4BBA-9D69-A59E886F90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C4AAA-0ACB-4553-869C-11616AF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A69B9-EE97-4264-A56C-95E06695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328F0-4F6F-46CA-B5C2-41C67FFE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5D8D-8A47-4BB2-BEAD-3854CCB17B4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FAA05-601D-4D39-BB53-099EFDE7B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A6EA3-534A-4E74-B545-EAFE3D186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8883C-E99C-4398-A9C3-F3889D77C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23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8076E3-94C7-E37C-D209-919E2C4E8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D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98E85F-4612-B28B-3802-A1FC8E74B6CB}"/>
              </a:ext>
            </a:extLst>
          </p:cNvPr>
          <p:cNvSpPr/>
          <p:nvPr/>
        </p:nvSpPr>
        <p:spPr>
          <a:xfrm>
            <a:off x="138404" y="172896"/>
            <a:ext cx="11915192" cy="6438122"/>
          </a:xfrm>
          <a:prstGeom prst="roundRect">
            <a:avLst>
              <a:gd name="adj" fmla="val 8986"/>
            </a:avLst>
          </a:prstGeom>
          <a:solidFill>
            <a:srgbClr val="F0E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12479-94BD-8E7C-3101-F0E19CD80A3B}"/>
              </a:ext>
            </a:extLst>
          </p:cNvPr>
          <p:cNvSpPr txBox="1"/>
          <p:nvPr/>
        </p:nvSpPr>
        <p:spPr>
          <a:xfrm>
            <a:off x="1752506" y="2745626"/>
            <a:ext cx="868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용인시 전기차 </a:t>
            </a:r>
            <a:r>
              <a:rPr lang="ko-KR" altLang="en-US" sz="3600" dirty="0" err="1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완속</a:t>
            </a:r>
            <a:r>
              <a:rPr lang="ko-KR" altLang="en-US" sz="3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 충전소의 최적 입지 선정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5D919C-E427-8697-E4AF-4D0467C17EDB}"/>
              </a:ext>
            </a:extLst>
          </p:cNvPr>
          <p:cNvSpPr/>
          <p:nvPr/>
        </p:nvSpPr>
        <p:spPr>
          <a:xfrm>
            <a:off x="4657310" y="1912776"/>
            <a:ext cx="2877381" cy="450000"/>
          </a:xfrm>
          <a:prstGeom prst="roundRect">
            <a:avLst/>
          </a:prstGeom>
          <a:solidFill>
            <a:srgbClr val="FDE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21BE3-34F0-A1DC-4686-F9D82FD2E002}"/>
              </a:ext>
            </a:extLst>
          </p:cNvPr>
          <p:cNvSpPr txBox="1"/>
          <p:nvPr/>
        </p:nvSpPr>
        <p:spPr>
          <a:xfrm>
            <a:off x="4844377" y="1936985"/>
            <a:ext cx="2503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Clustering</a:t>
            </a:r>
            <a:r>
              <a:rPr lang="ko-KR" altLang="en-US" sz="20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을 활용한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F5140-395F-E25B-CF03-528E08D169A6}"/>
              </a:ext>
            </a:extLst>
          </p:cNvPr>
          <p:cNvSpPr txBox="1"/>
          <p:nvPr/>
        </p:nvSpPr>
        <p:spPr>
          <a:xfrm>
            <a:off x="4456778" y="4089747"/>
            <a:ext cx="3278462" cy="712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부릉부릉</a:t>
            </a:r>
            <a:endParaRPr lang="en-US" altLang="ko-KR" sz="1600" dirty="0">
              <a:latin typeface="Y 너만을 비춤체OTF" panose="020B0600000101010101" pitchFamily="34" charset="-127"/>
              <a:ea typeface="Y 너만을 비춤체OTF" panose="020B0600000101010101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dirty="0" err="1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홍유빈</a:t>
            </a:r>
            <a:r>
              <a:rPr lang="ko-KR" altLang="en-US" sz="1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 김수민 김태완 </a:t>
            </a:r>
            <a:r>
              <a:rPr lang="ko-KR" altLang="en-US" sz="1600" dirty="0" err="1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선대운</a:t>
            </a:r>
            <a:r>
              <a:rPr lang="ko-KR" altLang="en-US" sz="1600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 신유진</a:t>
            </a:r>
            <a:endParaRPr lang="en-US" altLang="ko-KR" sz="1600" dirty="0">
              <a:latin typeface="Y 너만을 비춤체OTF" panose="020B0600000101010101" pitchFamily="34" charset="-127"/>
              <a:ea typeface="Y 너만을 비춤체OTF" panose="020B0600000101010101" pitchFamily="34" charset="-127"/>
            </a:endParaRPr>
          </a:p>
        </p:txBody>
      </p:sp>
      <p:pic>
        <p:nvPicPr>
          <p:cNvPr id="11" name="그림 10" descr="텍스트, 시계, 손목시계이(가) 표시된 사진&#10;&#10;자동 생성된 설명">
            <a:extLst>
              <a:ext uri="{FF2B5EF4-FFF2-40B4-BE49-F238E27FC236}">
                <a16:creationId xmlns:a16="http://schemas.microsoft.com/office/drawing/2014/main" id="{542260F0-1C94-A614-1285-201D2586C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51" y="6337300"/>
            <a:ext cx="3729135" cy="3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0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6684F9CB-DB1E-7661-F1E9-5E67CC043ED5}"/>
              </a:ext>
            </a:extLst>
          </p:cNvPr>
          <p:cNvGrpSpPr/>
          <p:nvPr/>
        </p:nvGrpSpPr>
        <p:grpSpPr>
          <a:xfrm>
            <a:off x="6926236" y="1494760"/>
            <a:ext cx="3976163" cy="2825416"/>
            <a:chOff x="6926236" y="1494760"/>
            <a:chExt cx="3976163" cy="282541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B45ED4D-5A4A-199B-1A05-EB23921BBB06}"/>
                </a:ext>
              </a:extLst>
            </p:cNvPr>
            <p:cNvSpPr/>
            <p:nvPr/>
          </p:nvSpPr>
          <p:spPr>
            <a:xfrm>
              <a:off x="6926236" y="1494760"/>
              <a:ext cx="3976163" cy="2825416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Picture 2" descr="스크랩] 용인시 지도">
              <a:extLst>
                <a:ext uri="{FF2B5EF4-FFF2-40B4-BE49-F238E27FC236}">
                  <a16:creationId xmlns:a16="http://schemas.microsoft.com/office/drawing/2014/main" id="{CE6C7F26-9EB1-ABEA-9C14-DB226AC90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750" y="1714162"/>
              <a:ext cx="3160593" cy="2387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BDAE4D-E167-C772-C8D2-F71A068C7819}"/>
              </a:ext>
            </a:extLst>
          </p:cNvPr>
          <p:cNvSpPr/>
          <p:nvPr/>
        </p:nvSpPr>
        <p:spPr>
          <a:xfrm>
            <a:off x="1216246" y="1604089"/>
            <a:ext cx="3918856" cy="4505655"/>
          </a:xfrm>
          <a:prstGeom prst="roundRect">
            <a:avLst>
              <a:gd name="adj" fmla="val 56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099981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How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C46A2-8C42-AE73-3C3F-DDA6C712415D}"/>
              </a:ext>
            </a:extLst>
          </p:cNvPr>
          <p:cNvSpPr txBox="1"/>
          <p:nvPr/>
        </p:nvSpPr>
        <p:spPr>
          <a:xfrm flipH="1">
            <a:off x="1614409" y="2548416"/>
            <a:ext cx="2722821" cy="331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아파트주차장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공영주차장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공공기관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직장 대단위 업무시설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대형쇼핑센터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산업단지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체육시설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공원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주유소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09A4D-CDC0-999A-C040-E10019B035A3}"/>
              </a:ext>
            </a:extLst>
          </p:cNvPr>
          <p:cNvSpPr txBox="1"/>
          <p:nvPr/>
        </p:nvSpPr>
        <p:spPr>
          <a:xfrm>
            <a:off x="1524457" y="1998986"/>
            <a:ext cx="31705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선호도가 높은 설치지점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5CB5B-A394-CA34-5F74-FD31CB64FF72}"/>
              </a:ext>
            </a:extLst>
          </p:cNvPr>
          <p:cNvSpPr txBox="1"/>
          <p:nvPr/>
        </p:nvSpPr>
        <p:spPr>
          <a:xfrm>
            <a:off x="2247836" y="5770468"/>
            <a:ext cx="45719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l">
              <a:lnSpc>
                <a:spcPct val="3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l">
              <a:lnSpc>
                <a:spcPct val="30000"/>
              </a:lnSpc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506F68-F478-8937-8098-7ECCFD19B37C}"/>
              </a:ext>
            </a:extLst>
          </p:cNvPr>
          <p:cNvGrpSpPr/>
          <p:nvPr/>
        </p:nvGrpSpPr>
        <p:grpSpPr>
          <a:xfrm>
            <a:off x="7703012" y="1623471"/>
            <a:ext cx="327365" cy="327365"/>
            <a:chOff x="7707087" y="5347823"/>
            <a:chExt cx="751526" cy="751526"/>
          </a:xfrm>
        </p:grpSpPr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93C6336C-405A-05F8-84A8-FA0B80FE4491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1F70E36-3A83-DB01-AD9C-1700B61B9F58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766F60-B3B3-BAA8-FAFC-7D80A23FB0AC}"/>
              </a:ext>
            </a:extLst>
          </p:cNvPr>
          <p:cNvGrpSpPr/>
          <p:nvPr/>
        </p:nvGrpSpPr>
        <p:grpSpPr>
          <a:xfrm>
            <a:off x="8734126" y="1769413"/>
            <a:ext cx="327365" cy="327365"/>
            <a:chOff x="7707087" y="5347823"/>
            <a:chExt cx="751526" cy="75152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E5E4EDE8-92A2-968E-4DDD-0603FDB9C0CA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89AD8A8-F4DA-EA4E-192B-C9E7AB135135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5C97DE0-F033-0E38-B8B8-58EBE4623016}"/>
              </a:ext>
            </a:extLst>
          </p:cNvPr>
          <p:cNvGrpSpPr/>
          <p:nvPr/>
        </p:nvGrpSpPr>
        <p:grpSpPr>
          <a:xfrm>
            <a:off x="8054886" y="2041073"/>
            <a:ext cx="327365" cy="327365"/>
            <a:chOff x="7707087" y="5347823"/>
            <a:chExt cx="751526" cy="751526"/>
          </a:xfrm>
        </p:grpSpPr>
        <p:sp>
          <p:nvSpPr>
            <p:cNvPr id="44" name="눈물 방울 43">
              <a:extLst>
                <a:ext uri="{FF2B5EF4-FFF2-40B4-BE49-F238E27FC236}">
                  <a16:creationId xmlns:a16="http://schemas.microsoft.com/office/drawing/2014/main" id="{BE92BC6E-4C7E-47D8-BA15-E64688EC5833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758CF0D-0D91-CF7C-A131-088627106850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04145E6-EB4F-88B7-DC4A-0340224B7C69}"/>
              </a:ext>
            </a:extLst>
          </p:cNvPr>
          <p:cNvGrpSpPr/>
          <p:nvPr/>
        </p:nvGrpSpPr>
        <p:grpSpPr>
          <a:xfrm>
            <a:off x="8523146" y="2241201"/>
            <a:ext cx="327365" cy="327365"/>
            <a:chOff x="7707087" y="5347823"/>
            <a:chExt cx="751526" cy="751526"/>
          </a:xfrm>
        </p:grpSpPr>
        <p:sp>
          <p:nvSpPr>
            <p:cNvPr id="47" name="눈물 방울 46">
              <a:extLst>
                <a:ext uri="{FF2B5EF4-FFF2-40B4-BE49-F238E27FC236}">
                  <a16:creationId xmlns:a16="http://schemas.microsoft.com/office/drawing/2014/main" id="{631E5E87-6974-9681-2968-11333E98A3EB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BA4F07C-40A3-22AB-BE3D-395A2DFAE3D7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6F772DE-FD58-FCC4-2073-2CFF033668D9}"/>
              </a:ext>
            </a:extLst>
          </p:cNvPr>
          <p:cNvGrpSpPr/>
          <p:nvPr/>
        </p:nvGrpSpPr>
        <p:grpSpPr>
          <a:xfrm>
            <a:off x="8957841" y="2402808"/>
            <a:ext cx="327365" cy="327365"/>
            <a:chOff x="7707087" y="5347823"/>
            <a:chExt cx="751526" cy="75152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D129861C-0C81-B80A-BE84-A66C4C8C2805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176B2C4-C869-DF38-819C-06B52B025E76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3C8736-13F2-11BC-A98E-B21C1724DCD4}"/>
              </a:ext>
            </a:extLst>
          </p:cNvPr>
          <p:cNvGrpSpPr/>
          <p:nvPr/>
        </p:nvGrpSpPr>
        <p:grpSpPr>
          <a:xfrm>
            <a:off x="8291664" y="2788149"/>
            <a:ext cx="327365" cy="327365"/>
            <a:chOff x="7707087" y="5347823"/>
            <a:chExt cx="751526" cy="75152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5274AB04-55B5-9FEA-DD95-CBBC997C3332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57F684D-BE93-6861-8521-9D1AD357F286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7503839-C723-2E81-AF16-084F22D66DED}"/>
              </a:ext>
            </a:extLst>
          </p:cNvPr>
          <p:cNvGrpSpPr/>
          <p:nvPr/>
        </p:nvGrpSpPr>
        <p:grpSpPr>
          <a:xfrm>
            <a:off x="8723231" y="2870289"/>
            <a:ext cx="327365" cy="327365"/>
            <a:chOff x="7707087" y="5347823"/>
            <a:chExt cx="751526" cy="751526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1EF833A9-0CBB-35AC-4431-9055EE109172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103F302-2665-F372-FCD1-C2B69B4E04E8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8D30D56-5C2C-BEE4-E05D-951E7435378A}"/>
              </a:ext>
            </a:extLst>
          </p:cNvPr>
          <p:cNvGrpSpPr/>
          <p:nvPr/>
        </p:nvGrpSpPr>
        <p:grpSpPr>
          <a:xfrm>
            <a:off x="8373039" y="3217844"/>
            <a:ext cx="327365" cy="327365"/>
            <a:chOff x="7707087" y="5347823"/>
            <a:chExt cx="751526" cy="751526"/>
          </a:xfrm>
        </p:grpSpPr>
        <p:sp>
          <p:nvSpPr>
            <p:cNvPr id="81" name="눈물 방울 80">
              <a:extLst>
                <a:ext uri="{FF2B5EF4-FFF2-40B4-BE49-F238E27FC236}">
                  <a16:creationId xmlns:a16="http://schemas.microsoft.com/office/drawing/2014/main" id="{09A0435F-D924-6EEE-AB66-D6049A6C69C6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0858B17-8474-0866-5038-DF464B4E3834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40CF3B4-4195-0F87-00D1-D425A05B0DCE}"/>
              </a:ext>
            </a:extLst>
          </p:cNvPr>
          <p:cNvGrpSpPr/>
          <p:nvPr/>
        </p:nvGrpSpPr>
        <p:grpSpPr>
          <a:xfrm>
            <a:off x="9146072" y="2750022"/>
            <a:ext cx="327365" cy="327365"/>
            <a:chOff x="7707087" y="5347823"/>
            <a:chExt cx="751526" cy="751526"/>
          </a:xfrm>
        </p:grpSpPr>
        <p:sp>
          <p:nvSpPr>
            <p:cNvPr id="84" name="눈물 방울 83">
              <a:extLst>
                <a:ext uri="{FF2B5EF4-FFF2-40B4-BE49-F238E27FC236}">
                  <a16:creationId xmlns:a16="http://schemas.microsoft.com/office/drawing/2014/main" id="{00547344-6781-C4B8-3C22-6CC58B470F2B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7AB06BD-4009-EFC3-857B-7EC403A47276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7CCEC13-8524-A3AC-68B7-DD7134BF9F6A}"/>
              </a:ext>
            </a:extLst>
          </p:cNvPr>
          <p:cNvGrpSpPr/>
          <p:nvPr/>
        </p:nvGrpSpPr>
        <p:grpSpPr>
          <a:xfrm>
            <a:off x="9153462" y="3248099"/>
            <a:ext cx="327365" cy="327365"/>
            <a:chOff x="7707087" y="5347823"/>
            <a:chExt cx="751526" cy="751526"/>
          </a:xfrm>
        </p:grpSpPr>
        <p:sp>
          <p:nvSpPr>
            <p:cNvPr id="87" name="눈물 방울 86">
              <a:extLst>
                <a:ext uri="{FF2B5EF4-FFF2-40B4-BE49-F238E27FC236}">
                  <a16:creationId xmlns:a16="http://schemas.microsoft.com/office/drawing/2014/main" id="{08975D43-E8E2-27FB-97CE-D69F2EE7BC18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D4B493A-C938-A2F2-B9D3-CDFD5B1AE1AA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A3F8234-26B4-1D3B-E2F7-BB3FE0F6B970}"/>
              </a:ext>
            </a:extLst>
          </p:cNvPr>
          <p:cNvGrpSpPr/>
          <p:nvPr/>
        </p:nvGrpSpPr>
        <p:grpSpPr>
          <a:xfrm>
            <a:off x="9593760" y="3472928"/>
            <a:ext cx="327365" cy="327365"/>
            <a:chOff x="7707087" y="5347823"/>
            <a:chExt cx="751526" cy="751526"/>
          </a:xfrm>
        </p:grpSpPr>
        <p:sp>
          <p:nvSpPr>
            <p:cNvPr id="90" name="눈물 방울 89">
              <a:extLst>
                <a:ext uri="{FF2B5EF4-FFF2-40B4-BE49-F238E27FC236}">
                  <a16:creationId xmlns:a16="http://schemas.microsoft.com/office/drawing/2014/main" id="{ECC748B5-08F4-0429-2CE2-5BA775764188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F93734C-EEE6-B63D-10F1-2FBCE3474EE4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BDB9AA7-C22F-9E61-6FDE-B95E1F526D1B}"/>
              </a:ext>
            </a:extLst>
          </p:cNvPr>
          <p:cNvGrpSpPr/>
          <p:nvPr/>
        </p:nvGrpSpPr>
        <p:grpSpPr>
          <a:xfrm>
            <a:off x="7087041" y="5094440"/>
            <a:ext cx="3728038" cy="1042157"/>
            <a:chOff x="2616200" y="2297853"/>
            <a:chExt cx="7200900" cy="1660223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F2F3E81-9346-3F5F-09DF-EABA35665E6D}"/>
                </a:ext>
              </a:extLst>
            </p:cNvPr>
            <p:cNvSpPr/>
            <p:nvPr/>
          </p:nvSpPr>
          <p:spPr>
            <a:xfrm>
              <a:off x="2616200" y="2297853"/>
              <a:ext cx="7200900" cy="1660223"/>
            </a:xfrm>
            <a:prstGeom prst="roundRect">
              <a:avLst>
                <a:gd name="adj" fmla="val 34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284BB1-D3CC-769C-7A63-5F66101EBC7D}"/>
                </a:ext>
              </a:extLst>
            </p:cNvPr>
            <p:cNvSpPr txBox="1"/>
            <p:nvPr/>
          </p:nvSpPr>
          <p:spPr>
            <a:xfrm>
              <a:off x="3253098" y="2448009"/>
              <a:ext cx="5927099" cy="1261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최대한 많이 포함하여</a:t>
              </a:r>
              <a:endPara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입지 후보지 선정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36C4F4E-89DB-770C-7DEF-941252D9A76D}"/>
              </a:ext>
            </a:extLst>
          </p:cNvPr>
          <p:cNvSpPr txBox="1"/>
          <p:nvPr/>
        </p:nvSpPr>
        <p:spPr>
          <a:xfrm rot="5400000">
            <a:off x="8716037" y="4521619"/>
            <a:ext cx="470046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&gt;&gt;</a:t>
            </a:r>
            <a:endParaRPr lang="ko-KR" altLang="en-US" spc="-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19718AF7-5358-2AF1-F1D7-B6C377528DE3}"/>
              </a:ext>
            </a:extLst>
          </p:cNvPr>
          <p:cNvSpPr/>
          <p:nvPr/>
        </p:nvSpPr>
        <p:spPr>
          <a:xfrm>
            <a:off x="5660013" y="3802047"/>
            <a:ext cx="852097" cy="330590"/>
          </a:xfrm>
          <a:prstGeom prst="rightArrow">
            <a:avLst/>
          </a:prstGeom>
          <a:solidFill>
            <a:srgbClr val="F0D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E330B0-D1EE-4C23-AC15-A53905BDD1E8}"/>
              </a:ext>
            </a:extLst>
          </p:cNvPr>
          <p:cNvSpPr txBox="1"/>
          <p:nvPr/>
        </p:nvSpPr>
        <p:spPr>
          <a:xfrm>
            <a:off x="8218568" y="532560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FIRST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SECOND        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9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200888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 데이터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68500D-EBB8-E421-B2F0-3F06608929E3}"/>
              </a:ext>
            </a:extLst>
          </p:cNvPr>
          <p:cNvCxnSpPr>
            <a:cxnSpLocks/>
          </p:cNvCxnSpPr>
          <p:nvPr/>
        </p:nvCxnSpPr>
        <p:spPr>
          <a:xfrm>
            <a:off x="1225550" y="2423635"/>
            <a:ext cx="9740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1F48F67-8E38-8B90-8B83-722E21FDD37B}"/>
              </a:ext>
            </a:extLst>
          </p:cNvPr>
          <p:cNvCxnSpPr>
            <a:cxnSpLocks/>
          </p:cNvCxnSpPr>
          <p:nvPr/>
        </p:nvCxnSpPr>
        <p:spPr>
          <a:xfrm>
            <a:off x="1225550" y="3134835"/>
            <a:ext cx="9740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9D06D5-A19A-78CF-4283-382890D51477}"/>
              </a:ext>
            </a:extLst>
          </p:cNvPr>
          <p:cNvCxnSpPr>
            <a:cxnSpLocks/>
          </p:cNvCxnSpPr>
          <p:nvPr/>
        </p:nvCxnSpPr>
        <p:spPr>
          <a:xfrm>
            <a:off x="1225550" y="3846035"/>
            <a:ext cx="9740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39ED90-12AC-CBA3-CA9E-A7E6AB140A9E}"/>
              </a:ext>
            </a:extLst>
          </p:cNvPr>
          <p:cNvCxnSpPr>
            <a:cxnSpLocks/>
          </p:cNvCxnSpPr>
          <p:nvPr/>
        </p:nvCxnSpPr>
        <p:spPr>
          <a:xfrm>
            <a:off x="1225550" y="4547075"/>
            <a:ext cx="9740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5B27608-7B48-2D24-E9E0-E8B591EC12D4}"/>
              </a:ext>
            </a:extLst>
          </p:cNvPr>
          <p:cNvCxnSpPr>
            <a:cxnSpLocks/>
          </p:cNvCxnSpPr>
          <p:nvPr/>
        </p:nvCxnSpPr>
        <p:spPr>
          <a:xfrm>
            <a:off x="1225550" y="6015031"/>
            <a:ext cx="9740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E39E8B-6D10-0FBE-4608-0A22B6BB9831}"/>
              </a:ext>
            </a:extLst>
          </p:cNvPr>
          <p:cNvSpPr/>
          <p:nvPr/>
        </p:nvSpPr>
        <p:spPr>
          <a:xfrm>
            <a:off x="1225550" y="2436335"/>
            <a:ext cx="9740900" cy="684000"/>
          </a:xfrm>
          <a:prstGeom prst="rect">
            <a:avLst/>
          </a:prstGeom>
          <a:solidFill>
            <a:srgbClr val="F8E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A14AD-60BB-AA6D-8BD0-A4E6CA30B788}"/>
              </a:ext>
            </a:extLst>
          </p:cNvPr>
          <p:cNvSpPr txBox="1"/>
          <p:nvPr/>
        </p:nvSpPr>
        <p:spPr>
          <a:xfrm>
            <a:off x="1463882" y="2546016"/>
            <a:ext cx="4953600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출처                                                데이터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58A9ED-139C-0527-B0BF-61C10420005C}"/>
              </a:ext>
            </a:extLst>
          </p:cNvPr>
          <p:cNvSpPr txBox="1"/>
          <p:nvPr/>
        </p:nvSpPr>
        <p:spPr>
          <a:xfrm>
            <a:off x="1438482" y="3257153"/>
            <a:ext cx="3357009" cy="2592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경기도 용인시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용인도시공사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경기도 용인시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공공데이터포털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한국환경공단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공공데이터포털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C3F91-8656-41DA-BBA7-D95FFD2A12B8}"/>
              </a:ext>
            </a:extLst>
          </p:cNvPr>
          <p:cNvSpPr txBox="1"/>
          <p:nvPr/>
        </p:nvSpPr>
        <p:spPr>
          <a:xfrm>
            <a:off x="5413842" y="3257153"/>
            <a:ext cx="3385863" cy="2592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용인시내 아파트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용인도시공사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주차장 정보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경기도 용인시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_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대규모 점포 현황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>
              <a:lnSpc>
                <a:spcPct val="130000"/>
              </a:lnSpc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전기자동차 충전소 정보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102560-6B24-4FE2-8539-E493EF2DFE5B}"/>
              </a:ext>
            </a:extLst>
          </p:cNvPr>
          <p:cNvCxnSpPr>
            <a:cxnSpLocks/>
          </p:cNvCxnSpPr>
          <p:nvPr/>
        </p:nvCxnSpPr>
        <p:spPr>
          <a:xfrm>
            <a:off x="1236547" y="5255658"/>
            <a:ext cx="9740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481099-8946-48FC-B074-5F96CD9CBCFE}"/>
              </a:ext>
            </a:extLst>
          </p:cNvPr>
          <p:cNvSpPr txBox="1"/>
          <p:nvPr/>
        </p:nvSpPr>
        <p:spPr>
          <a:xfrm>
            <a:off x="8218568" y="532560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FIRST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SECOND        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60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21860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5FDEA3C-ED98-99F6-C2F8-6CF019B4C4EB}"/>
              </a:ext>
            </a:extLst>
          </p:cNvPr>
          <p:cNvGrpSpPr/>
          <p:nvPr/>
        </p:nvGrpSpPr>
        <p:grpSpPr>
          <a:xfrm>
            <a:off x="702129" y="1674642"/>
            <a:ext cx="1422440" cy="509547"/>
            <a:chOff x="5407024" y="1789153"/>
            <a:chExt cx="2977243" cy="509547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E23AA738-3A22-AE63-5DA4-79BF3D1BB0B1}"/>
                </a:ext>
              </a:extLst>
            </p:cNvPr>
            <p:cNvSpPr/>
            <p:nvPr/>
          </p:nvSpPr>
          <p:spPr>
            <a:xfrm>
              <a:off x="5407024" y="1789153"/>
              <a:ext cx="2977243" cy="509547"/>
            </a:xfrm>
            <a:prstGeom prst="roundRect">
              <a:avLst/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6975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CB98A7-1A42-AC42-29A3-95BDDBB390D6}"/>
                </a:ext>
              </a:extLst>
            </p:cNvPr>
            <p:cNvSpPr txBox="1"/>
            <p:nvPr/>
          </p:nvSpPr>
          <p:spPr>
            <a:xfrm>
              <a:off x="5713198" y="1828097"/>
              <a:ext cx="2364054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문화시설</a:t>
              </a:r>
            </a:p>
          </p:txBody>
        </p: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AB8A950-68C5-3125-D79D-4E5E5EF7F9C2}"/>
              </a:ext>
            </a:extLst>
          </p:cNvPr>
          <p:cNvSpPr/>
          <p:nvPr/>
        </p:nvSpPr>
        <p:spPr>
          <a:xfrm>
            <a:off x="702129" y="2174489"/>
            <a:ext cx="4816927" cy="1833822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2034FA9-2683-7EB0-B19D-9E60A1611D82}"/>
              </a:ext>
            </a:extLst>
          </p:cNvPr>
          <p:cNvGrpSpPr/>
          <p:nvPr/>
        </p:nvGrpSpPr>
        <p:grpSpPr>
          <a:xfrm>
            <a:off x="702130" y="4196340"/>
            <a:ext cx="1345332" cy="509547"/>
            <a:chOff x="5407026" y="1789151"/>
            <a:chExt cx="1345332" cy="50954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3D97D9D4-63BE-C428-775A-4EB73B34E52D}"/>
                </a:ext>
              </a:extLst>
            </p:cNvPr>
            <p:cNvSpPr/>
            <p:nvPr/>
          </p:nvSpPr>
          <p:spPr>
            <a:xfrm>
              <a:off x="5407026" y="1789151"/>
              <a:ext cx="1345332" cy="509547"/>
            </a:xfrm>
            <a:prstGeom prst="roundRect">
              <a:avLst/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6975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60BF2A-36ED-D11F-4343-7D7D2BDFA861}"/>
                </a:ext>
              </a:extLst>
            </p:cNvPr>
            <p:cNvSpPr txBox="1"/>
            <p:nvPr/>
          </p:nvSpPr>
          <p:spPr>
            <a:xfrm>
              <a:off x="5525972" y="1828097"/>
              <a:ext cx="1075936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산업단지</a:t>
              </a: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BD29D7B-78D5-94F1-A2E9-0B07367DD13B}"/>
              </a:ext>
            </a:extLst>
          </p:cNvPr>
          <p:cNvSpPr/>
          <p:nvPr/>
        </p:nvSpPr>
        <p:spPr>
          <a:xfrm>
            <a:off x="702129" y="4696188"/>
            <a:ext cx="4816927" cy="1884411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BB69878-C3E1-CDD3-DC1A-C97D34858E6E}"/>
              </a:ext>
            </a:extLst>
          </p:cNvPr>
          <p:cNvGrpSpPr/>
          <p:nvPr/>
        </p:nvGrpSpPr>
        <p:grpSpPr>
          <a:xfrm>
            <a:off x="6384370" y="1691635"/>
            <a:ext cx="1238943" cy="509547"/>
            <a:chOff x="5407022" y="1789153"/>
            <a:chExt cx="1971409" cy="509547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47C5FD3-4BCF-5DD4-FFBD-72E9007E3BD2}"/>
                </a:ext>
              </a:extLst>
            </p:cNvPr>
            <p:cNvSpPr/>
            <p:nvPr/>
          </p:nvSpPr>
          <p:spPr>
            <a:xfrm>
              <a:off x="5407022" y="1789153"/>
              <a:ext cx="1971409" cy="509547"/>
            </a:xfrm>
            <a:prstGeom prst="roundRect">
              <a:avLst/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2D6975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50D8424-F0F3-1678-60BE-3786ECE87BBF}"/>
                </a:ext>
              </a:extLst>
            </p:cNvPr>
            <p:cNvSpPr txBox="1"/>
            <p:nvPr/>
          </p:nvSpPr>
          <p:spPr>
            <a:xfrm>
              <a:off x="5684122" y="1828097"/>
              <a:ext cx="1357485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주차장</a:t>
              </a:r>
            </a:p>
          </p:txBody>
        </p:sp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23832AA-B0C1-62FE-F035-D1669854AE6F}"/>
              </a:ext>
            </a:extLst>
          </p:cNvPr>
          <p:cNvSpPr/>
          <p:nvPr/>
        </p:nvSpPr>
        <p:spPr>
          <a:xfrm>
            <a:off x="6384373" y="2190443"/>
            <a:ext cx="4816927" cy="1817868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1178986-0E7F-D2C8-9216-947EB19A5B04}"/>
              </a:ext>
            </a:extLst>
          </p:cNvPr>
          <p:cNvGrpSpPr/>
          <p:nvPr/>
        </p:nvGrpSpPr>
        <p:grpSpPr>
          <a:xfrm>
            <a:off x="6384372" y="4212299"/>
            <a:ext cx="1129611" cy="509547"/>
            <a:chOff x="5407024" y="1789153"/>
            <a:chExt cx="1129611" cy="509547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6561CCB-103D-543E-48E3-E531464CD793}"/>
                </a:ext>
              </a:extLst>
            </p:cNvPr>
            <p:cNvSpPr/>
            <p:nvPr/>
          </p:nvSpPr>
          <p:spPr>
            <a:xfrm>
              <a:off x="5407024" y="1789153"/>
              <a:ext cx="1129611" cy="509547"/>
            </a:xfrm>
            <a:prstGeom prst="roundRect">
              <a:avLst/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D6975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4F494A-C4AE-2B9F-256A-E294A2EA5C98}"/>
                </a:ext>
              </a:extLst>
            </p:cNvPr>
            <p:cNvSpPr txBox="1"/>
            <p:nvPr/>
          </p:nvSpPr>
          <p:spPr>
            <a:xfrm>
              <a:off x="5525972" y="1828097"/>
              <a:ext cx="853119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주유소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6D97A8D-51DF-510B-4982-259B944BF9F7}"/>
              </a:ext>
            </a:extLst>
          </p:cNvPr>
          <p:cNvSpPr/>
          <p:nvPr/>
        </p:nvSpPr>
        <p:spPr>
          <a:xfrm>
            <a:off x="6384375" y="4712137"/>
            <a:ext cx="4816927" cy="1868462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589FB4-E483-A3DF-0456-14E23A00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83" y="2269645"/>
            <a:ext cx="3817017" cy="16301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9EBD5-AFE6-4F76-031B-B3429FE93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481" y="2280672"/>
            <a:ext cx="4148476" cy="1665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51FCB9-4040-3904-DE02-DA4193517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98" y="4914179"/>
            <a:ext cx="4111701" cy="14883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7DB22E-3834-FB4B-B071-6E40F6B85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481" y="4836999"/>
            <a:ext cx="4202368" cy="16187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176392-9A2A-49B3-9A84-5001914FCDBC}"/>
              </a:ext>
            </a:extLst>
          </p:cNvPr>
          <p:cNvSpPr txBox="1"/>
          <p:nvPr/>
        </p:nvSpPr>
        <p:spPr>
          <a:xfrm>
            <a:off x="8218568" y="532560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FIRST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SECOND        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23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879" y="682409"/>
            <a:ext cx="1218603" cy="6201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전처리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777A3B-15A6-4F16-2145-317EF4C723F9}"/>
              </a:ext>
            </a:extLst>
          </p:cNvPr>
          <p:cNvGrpSpPr/>
          <p:nvPr/>
        </p:nvGrpSpPr>
        <p:grpSpPr>
          <a:xfrm>
            <a:off x="702129" y="1825134"/>
            <a:ext cx="1613688" cy="509547"/>
            <a:chOff x="5407025" y="1789153"/>
            <a:chExt cx="1613688" cy="50954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9E13BAC-7BD2-7A88-1409-99814641B2C5}"/>
                </a:ext>
              </a:extLst>
            </p:cNvPr>
            <p:cNvSpPr/>
            <p:nvPr/>
          </p:nvSpPr>
          <p:spPr>
            <a:xfrm>
              <a:off x="5407025" y="1789153"/>
              <a:ext cx="1613688" cy="509547"/>
            </a:xfrm>
            <a:prstGeom prst="roundRect">
              <a:avLst>
                <a:gd name="adj" fmla="val 16667"/>
              </a:avLst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697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02BC55-3036-D6F3-8381-E0999F99D23B}"/>
                </a:ext>
              </a:extLst>
            </p:cNvPr>
            <p:cNvSpPr txBox="1"/>
            <p:nvPr/>
          </p:nvSpPr>
          <p:spPr>
            <a:xfrm>
              <a:off x="5525971" y="1828097"/>
              <a:ext cx="1362874" cy="43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Medium"/>
                  <a:ea typeface="G마켓 산스 TTF Medium"/>
                  <a:cs typeface="+mn-cs"/>
                </a:rPr>
                <a:t>이용 편의성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/>
                <a:ea typeface="G마켓 산스 TTF Medium"/>
                <a:cs typeface="+mn-cs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E76BBA2-EB29-461C-AEB0-D0DC647257A3}"/>
              </a:ext>
            </a:extLst>
          </p:cNvPr>
          <p:cNvSpPr/>
          <p:nvPr/>
        </p:nvSpPr>
        <p:spPr>
          <a:xfrm>
            <a:off x="702129" y="2323574"/>
            <a:ext cx="10387902" cy="1018338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F189F-AC5F-6827-9DC9-A7B3BE89F52D}"/>
              </a:ext>
            </a:extLst>
          </p:cNvPr>
          <p:cNvSpPr txBox="1"/>
          <p:nvPr/>
        </p:nvSpPr>
        <p:spPr>
          <a:xfrm>
            <a:off x="3383228" y="2593556"/>
            <a:ext cx="5025736" cy="431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/>
                <a:ea typeface="G마켓 산스 TTF Light"/>
              </a:rPr>
              <a:t>후보지들의 이용 가능 </a:t>
            </a:r>
            <a:r>
              <a:rPr lang="ko-KR" altLang="en-US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시간</a:t>
            </a:r>
            <a:r>
              <a:rPr lang="en-US" altLang="ko-KR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유</a:t>
            </a:r>
            <a:r>
              <a:rPr lang="en-US" altLang="ko-KR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무료 여부 등 파악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CA4F0-081F-D8BF-053E-08B961CF7B22}"/>
              </a:ext>
            </a:extLst>
          </p:cNvPr>
          <p:cNvSpPr txBox="1"/>
          <p:nvPr/>
        </p:nvSpPr>
        <p:spPr>
          <a:xfrm>
            <a:off x="6553645" y="5533684"/>
            <a:ext cx="3832750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아직 전처리를 완료하지 못한 상태라 일부만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캡쳐하였습니다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!)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FA23E4F-C6F8-D82F-495D-AA0B5F32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573" y="3611894"/>
            <a:ext cx="4533573" cy="2821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8A7D14-A5A2-4EE9-80D9-55AC056E11E3}"/>
              </a:ext>
            </a:extLst>
          </p:cNvPr>
          <p:cNvSpPr txBox="1"/>
          <p:nvPr/>
        </p:nvSpPr>
        <p:spPr>
          <a:xfrm>
            <a:off x="8218568" y="532560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FIRST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SECOND        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0191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C57A7-A516-4CF0-B8AA-42FE91B2F659}"/>
              </a:ext>
            </a:extLst>
          </p:cNvPr>
          <p:cNvGrpSpPr/>
          <p:nvPr/>
        </p:nvGrpSpPr>
        <p:grpSpPr>
          <a:xfrm>
            <a:off x="3144731" y="3084060"/>
            <a:ext cx="5902538" cy="689880"/>
            <a:chOff x="2927418" y="2903974"/>
            <a:chExt cx="5375869" cy="6898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5E0B56F-9019-0EFF-5FB4-6DB03AB5FD77}"/>
                </a:ext>
              </a:extLst>
            </p:cNvPr>
            <p:cNvSpPr/>
            <p:nvPr/>
          </p:nvSpPr>
          <p:spPr>
            <a:xfrm>
              <a:off x="2927418" y="2903974"/>
              <a:ext cx="5375869" cy="683288"/>
            </a:xfrm>
            <a:prstGeom prst="roundRect">
              <a:avLst/>
            </a:prstGeom>
            <a:solidFill>
              <a:srgbClr val="2D6975"/>
            </a:solidFill>
            <a:ln>
              <a:noFill/>
            </a:ln>
            <a:effectLst>
              <a:outerShdw blurRad="381000" dist="330200" dir="2700000" sx="95000" sy="95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D3D8F24C-4D83-B29A-EDE4-6B023E34A338}"/>
                </a:ext>
              </a:extLst>
            </p:cNvPr>
            <p:cNvSpPr/>
            <p:nvPr/>
          </p:nvSpPr>
          <p:spPr>
            <a:xfrm rot="5660125">
              <a:off x="4048272" y="3039218"/>
              <a:ext cx="544764" cy="564508"/>
            </a:xfrm>
            <a:prstGeom prst="teardrop">
              <a:avLst>
                <a:gd name="adj" fmla="val 142116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DE8F92-BCC9-E81C-FA21-BEF7993797BE}"/>
                </a:ext>
              </a:extLst>
            </p:cNvPr>
            <p:cNvSpPr txBox="1"/>
            <p:nvPr/>
          </p:nvSpPr>
          <p:spPr>
            <a:xfrm>
              <a:off x="3955164" y="2973236"/>
              <a:ext cx="3320395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rgbClr val="FDE23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SECOND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: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수요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예측 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7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200888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빅콘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D5DB3-0A00-7FA0-EBA8-7B2CFACF05B6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E9F609-0618-472E-95AD-0EF6CC7B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72" y="1798999"/>
            <a:ext cx="9988855" cy="39612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83C173-A462-4FFE-A5C3-B2FFFAA3DDAA}"/>
              </a:ext>
            </a:extLst>
          </p:cNvPr>
          <p:cNvSpPr/>
          <p:nvPr/>
        </p:nvSpPr>
        <p:spPr>
          <a:xfrm>
            <a:off x="1101572" y="4260916"/>
            <a:ext cx="9988855" cy="414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9BDFAD-97E8-406D-BA90-2C31DAFB2B7C}"/>
              </a:ext>
            </a:extLst>
          </p:cNvPr>
          <p:cNvSpPr/>
          <p:nvPr/>
        </p:nvSpPr>
        <p:spPr>
          <a:xfrm>
            <a:off x="1112570" y="5497403"/>
            <a:ext cx="9988855" cy="2628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60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873957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4561AE-E37B-D6D4-9A98-B6CF386BC3FD}"/>
              </a:ext>
            </a:extLst>
          </p:cNvPr>
          <p:cNvGrpSpPr/>
          <p:nvPr/>
        </p:nvGrpSpPr>
        <p:grpSpPr>
          <a:xfrm>
            <a:off x="2432118" y="2179447"/>
            <a:ext cx="7331794" cy="2373700"/>
            <a:chOff x="2503504" y="1421484"/>
            <a:chExt cx="7184991" cy="211233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B1FCFE-4739-EE8B-AA24-E6A2275A5AA7}"/>
                </a:ext>
              </a:extLst>
            </p:cNvPr>
            <p:cNvGrpSpPr/>
            <p:nvPr/>
          </p:nvGrpSpPr>
          <p:grpSpPr>
            <a:xfrm>
              <a:off x="2503504" y="2913648"/>
              <a:ext cx="4350160" cy="620169"/>
              <a:chOff x="2616200" y="2297855"/>
              <a:chExt cx="7200900" cy="987970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E73DD87C-C8FC-9515-4738-D5D11C820F8A}"/>
                  </a:ext>
                </a:extLst>
              </p:cNvPr>
              <p:cNvSpPr/>
              <p:nvPr/>
            </p:nvSpPr>
            <p:spPr>
              <a:xfrm>
                <a:off x="2616200" y="2297855"/>
                <a:ext cx="7200900" cy="987970"/>
              </a:xfrm>
              <a:prstGeom prst="roundRect">
                <a:avLst>
                  <a:gd name="adj" fmla="val 34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D6EB6A-B507-8698-3CCA-33D27D90A243}"/>
                  </a:ext>
                </a:extLst>
              </p:cNvPr>
              <p:cNvSpPr txBox="1"/>
              <p:nvPr/>
            </p:nvSpPr>
            <p:spPr>
              <a:xfrm>
                <a:off x="2840090" y="2457068"/>
                <a:ext cx="6684636" cy="68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용인시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유동인구</a:t>
                </a: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의 전기차 </a:t>
                </a:r>
                <a:r>
                  <a:rPr lang="ko-KR" altLang="en-US" dirty="0" err="1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앱실행</a:t>
                </a: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위치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00F9F95-108C-5F5B-94C3-8242F391B643}"/>
                </a:ext>
              </a:extLst>
            </p:cNvPr>
            <p:cNvGrpSpPr/>
            <p:nvPr/>
          </p:nvGrpSpPr>
          <p:grpSpPr>
            <a:xfrm>
              <a:off x="2504316" y="2040198"/>
              <a:ext cx="4350160" cy="620169"/>
              <a:chOff x="2616200" y="2297855"/>
              <a:chExt cx="7200900" cy="98797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57900F7-3619-3540-A7CF-A98D62F911BB}"/>
                  </a:ext>
                </a:extLst>
              </p:cNvPr>
              <p:cNvSpPr/>
              <p:nvPr/>
            </p:nvSpPr>
            <p:spPr>
              <a:xfrm>
                <a:off x="2616200" y="2297855"/>
                <a:ext cx="7200900" cy="987970"/>
              </a:xfrm>
              <a:prstGeom prst="roundRect">
                <a:avLst>
                  <a:gd name="adj" fmla="val 34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927BAB-961F-0CCE-8FE9-6753ADA800BA}"/>
                  </a:ext>
                </a:extLst>
              </p:cNvPr>
              <p:cNvSpPr txBox="1"/>
              <p:nvPr/>
            </p:nvSpPr>
            <p:spPr>
              <a:xfrm>
                <a:off x="2840090" y="2457068"/>
                <a:ext cx="6684636" cy="68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용인시 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거주자</a:t>
                </a: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의 전기차 </a:t>
                </a:r>
                <a:r>
                  <a:rPr lang="ko-KR" altLang="en-US" dirty="0" err="1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앱실행</a:t>
                </a:r>
                <a:r>
                  <a:rPr lang="ko-KR" altLang="en-US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 위치</a:t>
                </a: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328C21-879E-EA21-EC87-2E2A3AB5E3BA}"/>
                </a:ext>
              </a:extLst>
            </p:cNvPr>
            <p:cNvCxnSpPr/>
            <p:nvPr/>
          </p:nvCxnSpPr>
          <p:spPr>
            <a:xfrm>
              <a:off x="7396493" y="2802834"/>
              <a:ext cx="720000" cy="0"/>
            </a:xfrm>
            <a:prstGeom prst="line">
              <a:avLst/>
            </a:prstGeom>
            <a:ln w="19050">
              <a:solidFill>
                <a:srgbClr val="2D6975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E869DFFC-1F6D-5542-92F0-EB09943AAAA5}"/>
                </a:ext>
              </a:extLst>
            </p:cNvPr>
            <p:cNvSpPr/>
            <p:nvPr/>
          </p:nvSpPr>
          <p:spPr>
            <a:xfrm>
              <a:off x="7023277" y="2410242"/>
              <a:ext cx="212983" cy="785183"/>
            </a:xfrm>
            <a:prstGeom prst="rightBracket">
              <a:avLst/>
            </a:prstGeom>
            <a:ln w="19050">
              <a:solidFill>
                <a:srgbClr val="2D69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385C690-1AC7-EF66-99D9-A14DEC768024}"/>
                </a:ext>
              </a:extLst>
            </p:cNvPr>
            <p:cNvSpPr/>
            <p:nvPr/>
          </p:nvSpPr>
          <p:spPr>
            <a:xfrm>
              <a:off x="8334049" y="2125610"/>
              <a:ext cx="1354446" cy="1354446"/>
            </a:xfrm>
            <a:prstGeom prst="ellipse">
              <a:avLst/>
            </a:prstGeom>
            <a:solidFill>
              <a:srgbClr val="AAD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C4F8DA-C690-2390-DDAF-382F0F21770B}"/>
                </a:ext>
              </a:extLst>
            </p:cNvPr>
            <p:cNvSpPr txBox="1"/>
            <p:nvPr/>
          </p:nvSpPr>
          <p:spPr>
            <a:xfrm>
              <a:off x="8581479" y="2581932"/>
              <a:ext cx="892294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수요점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6" name="설명선: 선 15">
              <a:extLst>
                <a:ext uri="{FF2B5EF4-FFF2-40B4-BE49-F238E27FC236}">
                  <a16:creationId xmlns:a16="http://schemas.microsoft.com/office/drawing/2014/main" id="{B20D5FD8-F016-DCCF-7C1E-5B7AF77BE4EB}"/>
                </a:ext>
              </a:extLst>
            </p:cNvPr>
            <p:cNvSpPr/>
            <p:nvPr/>
          </p:nvSpPr>
          <p:spPr>
            <a:xfrm>
              <a:off x="6989460" y="1421484"/>
              <a:ext cx="2699035" cy="544283"/>
            </a:xfrm>
            <a:prstGeom prst="borderCallout1">
              <a:avLst>
                <a:gd name="adj1" fmla="val 53311"/>
                <a:gd name="adj2" fmla="val -4539"/>
                <a:gd name="adj3" fmla="val 124062"/>
                <a:gd name="adj4" fmla="val -17632"/>
              </a:avLst>
            </a:prstGeom>
            <a:solidFill>
              <a:srgbClr val="F0D73E"/>
            </a:solidFill>
            <a:ln>
              <a:solidFill>
                <a:srgbClr val="F0D7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cell_xcrd</a:t>
              </a:r>
              <a:r>
                <a:rPr lang="en-US" altLang="ko-KR" sz="1600" dirty="0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, </a:t>
              </a:r>
              <a:r>
                <a:rPr lang="en-US" altLang="ko-KR" sz="1600" dirty="0" err="1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cell_ycrd</a:t>
              </a:r>
              <a:r>
                <a:rPr lang="en-US" altLang="ko-KR" sz="1600" dirty="0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활용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385EBF-987C-425A-B81D-BB9BAD4F0723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88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21860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8F316E-0B7D-F54C-B8F7-41BAB9577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29" y="1624053"/>
            <a:ext cx="2462356" cy="481278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DE6CE8-EEBA-AE10-421D-A2E44A8BD28E}"/>
              </a:ext>
            </a:extLst>
          </p:cNvPr>
          <p:cNvGrpSpPr/>
          <p:nvPr/>
        </p:nvGrpSpPr>
        <p:grpSpPr>
          <a:xfrm>
            <a:off x="5895021" y="2210457"/>
            <a:ext cx="4959626" cy="3985489"/>
            <a:chOff x="5656484" y="1922226"/>
            <a:chExt cx="4959626" cy="39854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64A719D-0FB0-E601-2C28-6A8F024398C9}"/>
                </a:ext>
              </a:extLst>
            </p:cNvPr>
            <p:cNvSpPr/>
            <p:nvPr/>
          </p:nvSpPr>
          <p:spPr>
            <a:xfrm>
              <a:off x="5656484" y="1922226"/>
              <a:ext cx="4959626" cy="3985489"/>
            </a:xfrm>
            <a:prstGeom prst="roundRect">
              <a:avLst>
                <a:gd name="adj" fmla="val 46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EE649EE-0436-EE42-F710-C6B1C57CA97A}"/>
                </a:ext>
              </a:extLst>
            </p:cNvPr>
            <p:cNvGrpSpPr/>
            <p:nvPr/>
          </p:nvGrpSpPr>
          <p:grpSpPr>
            <a:xfrm>
              <a:off x="6051478" y="2569879"/>
              <a:ext cx="4169639" cy="1954696"/>
              <a:chOff x="5752391" y="2937623"/>
              <a:chExt cx="4169639" cy="1954696"/>
            </a:xfrm>
          </p:grpSpPr>
          <p:pic>
            <p:nvPicPr>
              <p:cNvPr id="8" name="그래픽 7" descr="사람들 집단  단색으로 채워진">
                <a:extLst>
                  <a:ext uri="{FF2B5EF4-FFF2-40B4-BE49-F238E27FC236}">
                    <a16:creationId xmlns:a16="http://schemas.microsoft.com/office/drawing/2014/main" id="{6B718562-49F3-A37F-4C6B-775C55002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2391" y="2937623"/>
                <a:ext cx="1954696" cy="1954696"/>
              </a:xfrm>
              <a:prstGeom prst="rect">
                <a:avLst/>
              </a:prstGeom>
            </p:spPr>
          </p:pic>
          <p:pic>
            <p:nvPicPr>
              <p:cNvPr id="9" name="그래픽 8" descr="사람들 집단  단색으로 채워진">
                <a:extLst>
                  <a:ext uri="{FF2B5EF4-FFF2-40B4-BE49-F238E27FC236}">
                    <a16:creationId xmlns:a16="http://schemas.microsoft.com/office/drawing/2014/main" id="{48824110-D784-C197-516F-33EFF3D82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967334" y="2937623"/>
                <a:ext cx="1954696" cy="1954696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DFFC54-DA2B-FAA4-720F-D953758C5D12}"/>
                </a:ext>
              </a:extLst>
            </p:cNvPr>
            <p:cNvSpPr txBox="1"/>
            <p:nvPr/>
          </p:nvSpPr>
          <p:spPr>
            <a:xfrm>
              <a:off x="6235981" y="4784487"/>
              <a:ext cx="1585690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아파트 거주자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DA6F1-50BA-9238-C716-831B0BA94F94}"/>
                </a:ext>
              </a:extLst>
            </p:cNvPr>
            <p:cNvSpPr txBox="1"/>
            <p:nvPr/>
          </p:nvSpPr>
          <p:spPr>
            <a:xfrm>
              <a:off x="8362914" y="4784487"/>
              <a:ext cx="1808508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ko-KR" altLang="en-US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비아파트 거주자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1A91EE-6403-B05A-5279-7128598EA8F3}"/>
                </a:ext>
              </a:extLst>
            </p:cNvPr>
            <p:cNvSpPr/>
            <p:nvPr/>
          </p:nvSpPr>
          <p:spPr>
            <a:xfrm>
              <a:off x="8098425" y="2176670"/>
              <a:ext cx="75744" cy="33196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A14E298-C3A8-08F9-C5EE-3740F34F6720}"/>
              </a:ext>
            </a:extLst>
          </p:cNvPr>
          <p:cNvSpPr/>
          <p:nvPr/>
        </p:nvSpPr>
        <p:spPr>
          <a:xfrm>
            <a:off x="4467314" y="3749675"/>
            <a:ext cx="852097" cy="3305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97D746A-FDD6-EF9E-7739-8994C3FF6456}"/>
              </a:ext>
            </a:extLst>
          </p:cNvPr>
          <p:cNvSpPr/>
          <p:nvPr/>
        </p:nvSpPr>
        <p:spPr>
          <a:xfrm>
            <a:off x="8089379" y="2459931"/>
            <a:ext cx="2832652" cy="2832652"/>
          </a:xfrm>
          <a:prstGeom prst="ellipse">
            <a:avLst/>
          </a:prstGeom>
          <a:solidFill>
            <a:srgbClr val="A4DBFB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EC315E-6131-3EF1-91C9-03EE91C36BC8}"/>
              </a:ext>
            </a:extLst>
          </p:cNvPr>
          <p:cNvGrpSpPr/>
          <p:nvPr/>
        </p:nvGrpSpPr>
        <p:grpSpPr>
          <a:xfrm>
            <a:off x="5891416" y="1700910"/>
            <a:ext cx="1693019" cy="509547"/>
            <a:chOff x="5407024" y="1789153"/>
            <a:chExt cx="1466641" cy="50954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C50F324-52DB-24C4-FB53-5A2801AE4AD7}"/>
                </a:ext>
              </a:extLst>
            </p:cNvPr>
            <p:cNvSpPr/>
            <p:nvPr/>
          </p:nvSpPr>
          <p:spPr>
            <a:xfrm>
              <a:off x="5407024" y="1789153"/>
              <a:ext cx="1466641" cy="509547"/>
            </a:xfrm>
            <a:prstGeom prst="roundRect">
              <a:avLst>
                <a:gd name="adj" fmla="val 16667"/>
              </a:avLst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697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96566-A477-51C8-329D-FE6199FA6338}"/>
                </a:ext>
              </a:extLst>
            </p:cNvPr>
            <p:cNvSpPr txBox="1"/>
            <p:nvPr/>
          </p:nvSpPr>
          <p:spPr>
            <a:xfrm>
              <a:off x="5466430" y="1828097"/>
              <a:ext cx="1373663" cy="43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white"/>
                  </a:solidFill>
                  <a:latin typeface="G마켓 산스 TTF Medium"/>
                  <a:ea typeface="G마켓 산스 TTF Medium"/>
                </a:rPr>
                <a:t>거주자 데이터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/>
                <a:ea typeface="G마켓 산스 TTF Medium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2ED7A11-6ADB-40B4-8AF0-39AE9719846F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7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21860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3045D6-262C-08BA-FF9D-7EAB51AC01D9}"/>
              </a:ext>
            </a:extLst>
          </p:cNvPr>
          <p:cNvGrpSpPr/>
          <p:nvPr/>
        </p:nvGrpSpPr>
        <p:grpSpPr>
          <a:xfrm>
            <a:off x="702759" y="2276949"/>
            <a:ext cx="1693019" cy="509547"/>
            <a:chOff x="5407024" y="1789153"/>
            <a:chExt cx="1466641" cy="50954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85AC216-24EB-86E2-8C99-6BF305771C66}"/>
                </a:ext>
              </a:extLst>
            </p:cNvPr>
            <p:cNvSpPr/>
            <p:nvPr/>
          </p:nvSpPr>
          <p:spPr>
            <a:xfrm>
              <a:off x="5407024" y="1789153"/>
              <a:ext cx="1466641" cy="509547"/>
            </a:xfrm>
            <a:prstGeom prst="roundRect">
              <a:avLst>
                <a:gd name="adj" fmla="val 16667"/>
              </a:avLst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D697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77566F-3B71-1EF9-0D38-3A7123246B90}"/>
                </a:ext>
              </a:extLst>
            </p:cNvPr>
            <p:cNvSpPr txBox="1"/>
            <p:nvPr/>
          </p:nvSpPr>
          <p:spPr>
            <a:xfrm>
              <a:off x="5466430" y="1828097"/>
              <a:ext cx="1373663" cy="43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>
                  <a:solidFill>
                    <a:prstClr val="white"/>
                  </a:solidFill>
                  <a:latin typeface="G마켓 산스 TTF Medium"/>
                  <a:ea typeface="G마켓 산스 TTF Medium"/>
                </a:rPr>
                <a:t>활동지 데이터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/>
                <a:ea typeface="G마켓 산스 TTF Medium"/>
                <a:cs typeface="+mn-cs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5395B83-25C5-11E7-1685-198AC99B0F67}"/>
              </a:ext>
            </a:extLst>
          </p:cNvPr>
          <p:cNvSpPr/>
          <p:nvPr/>
        </p:nvSpPr>
        <p:spPr>
          <a:xfrm>
            <a:off x="702759" y="2776796"/>
            <a:ext cx="4982936" cy="1018338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94EE6-D8FD-AB76-8B34-ECE65F70F0AD}"/>
              </a:ext>
            </a:extLst>
          </p:cNvPr>
          <p:cNvSpPr txBox="1"/>
          <p:nvPr/>
        </p:nvSpPr>
        <p:spPr>
          <a:xfrm>
            <a:off x="1296168" y="2904691"/>
            <a:ext cx="3796118" cy="79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사용자들이 </a:t>
            </a:r>
            <a:r>
              <a:rPr lang="ko-KR" altLang="en-US" dirty="0">
                <a:solidFill>
                  <a:prstClr val="black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거주지 외</a:t>
            </a:r>
            <a:r>
              <a:rPr lang="ko-KR" altLang="en-US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 어느 위치에서 충전소를 많이 이용할지 파악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/>
              <a:ea typeface="G마켓 산스 TTF Light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1586B34-0A63-A13D-EA42-1B69ECB1B980}"/>
              </a:ext>
            </a:extLst>
          </p:cNvPr>
          <p:cNvGrpSpPr/>
          <p:nvPr/>
        </p:nvGrpSpPr>
        <p:grpSpPr>
          <a:xfrm>
            <a:off x="6498424" y="2276949"/>
            <a:ext cx="2973566" cy="509547"/>
            <a:chOff x="5407024" y="1789153"/>
            <a:chExt cx="2575965" cy="509547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D000E38-E79B-3642-C5CA-2B162C0717A8}"/>
                </a:ext>
              </a:extLst>
            </p:cNvPr>
            <p:cNvSpPr/>
            <p:nvPr/>
          </p:nvSpPr>
          <p:spPr>
            <a:xfrm>
              <a:off x="5407024" y="1789153"/>
              <a:ext cx="2575965" cy="509547"/>
            </a:xfrm>
            <a:prstGeom prst="roundRect">
              <a:avLst>
                <a:gd name="adj" fmla="val 16667"/>
              </a:avLst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697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32701A-5F5E-9A60-F499-FFFB78F5ED2F}"/>
                </a:ext>
              </a:extLst>
            </p:cNvPr>
            <p:cNvSpPr txBox="1"/>
            <p:nvPr/>
          </p:nvSpPr>
          <p:spPr>
            <a:xfrm>
              <a:off x="5466430" y="1828097"/>
              <a:ext cx="2449877" cy="43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Medium"/>
                  <a:ea typeface="G마켓 산스 TTF Medium"/>
                  <a:cs typeface="+mn-cs"/>
                </a:rPr>
                <a:t>거주자 기준 활동지 데이터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/>
                <a:ea typeface="G마켓 산스 TTF Medium"/>
                <a:cs typeface="+mn-cs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D20C45D-E7E1-9A90-0B8C-0998E8483BB6}"/>
              </a:ext>
            </a:extLst>
          </p:cNvPr>
          <p:cNvSpPr/>
          <p:nvPr/>
        </p:nvSpPr>
        <p:spPr>
          <a:xfrm>
            <a:off x="6498425" y="2776796"/>
            <a:ext cx="4982936" cy="1018338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E1A96B-701D-41E9-B605-2D1F97E1DDCB}"/>
              </a:ext>
            </a:extLst>
          </p:cNvPr>
          <p:cNvSpPr txBox="1"/>
          <p:nvPr/>
        </p:nvSpPr>
        <p:spPr>
          <a:xfrm>
            <a:off x="7091834" y="2904691"/>
            <a:ext cx="3796118" cy="79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생산활동 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용인시 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/>
                <a:ea typeface="G마켓 산스 TTF Light"/>
                <a:cs typeface="+mn-cs"/>
              </a:rPr>
              <a:t>에서 얼마나 충전하는지에 대한 지표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3800B1-F6B2-087D-6503-DC0678F3BD90}"/>
              </a:ext>
            </a:extLst>
          </p:cNvPr>
          <p:cNvGrpSpPr/>
          <p:nvPr/>
        </p:nvGrpSpPr>
        <p:grpSpPr>
          <a:xfrm>
            <a:off x="4231981" y="4191170"/>
            <a:ext cx="3728038" cy="1278356"/>
            <a:chOff x="1238959" y="4717944"/>
            <a:chExt cx="3728038" cy="127835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B9B12C-77EB-6A83-DEAF-910E956A602C}"/>
                </a:ext>
              </a:extLst>
            </p:cNvPr>
            <p:cNvGrpSpPr/>
            <p:nvPr/>
          </p:nvGrpSpPr>
          <p:grpSpPr>
            <a:xfrm>
              <a:off x="1238959" y="5315857"/>
              <a:ext cx="3728038" cy="680443"/>
              <a:chOff x="2616200" y="2297851"/>
              <a:chExt cx="7200900" cy="2145948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5A5DB14E-B8B0-0057-6902-9F415E67A0F6}"/>
                  </a:ext>
                </a:extLst>
              </p:cNvPr>
              <p:cNvSpPr/>
              <p:nvPr/>
            </p:nvSpPr>
            <p:spPr>
              <a:xfrm>
                <a:off x="2616200" y="2297851"/>
                <a:ext cx="7200900" cy="2145948"/>
              </a:xfrm>
              <a:prstGeom prst="roundRect">
                <a:avLst>
                  <a:gd name="adj" fmla="val 11584"/>
                </a:avLst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C1BBA1-EE76-C4EE-EE81-DFF8D61A05D6}"/>
                  </a:ext>
                </a:extLst>
              </p:cNvPr>
              <p:cNvSpPr txBox="1"/>
              <p:nvPr/>
            </p:nvSpPr>
            <p:spPr>
              <a:xfrm>
                <a:off x="3253098" y="2690156"/>
                <a:ext cx="5927099" cy="1361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통합하여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수요점</a:t>
                </a:r>
                <a:r>
                  <a:rPr lang="ko-KR" altLang="en-US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파악에 활용</a:t>
                </a:r>
                <a:endParaRPr lang="en-US" altLang="ko-KR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643577-17D1-E97E-2A7B-420E46D966A7}"/>
                </a:ext>
              </a:extLst>
            </p:cNvPr>
            <p:cNvSpPr txBox="1"/>
            <p:nvPr/>
          </p:nvSpPr>
          <p:spPr>
            <a:xfrm rot="5400000">
              <a:off x="2867955" y="4737138"/>
              <a:ext cx="470046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pc="-1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&gt;&gt;</a:t>
              </a:r>
              <a:endParaRPr lang="ko-KR" altLang="en-US" spc="-1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467928D-F13E-4185-BFD4-153FB0688300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81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879" y="682409"/>
            <a:ext cx="1664238" cy="6201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추가 계수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777A3B-15A6-4F16-2145-317EF4C723F9}"/>
              </a:ext>
            </a:extLst>
          </p:cNvPr>
          <p:cNvGrpSpPr/>
          <p:nvPr/>
        </p:nvGrpSpPr>
        <p:grpSpPr>
          <a:xfrm>
            <a:off x="702129" y="1823727"/>
            <a:ext cx="1768758" cy="509547"/>
            <a:chOff x="5407025" y="1789153"/>
            <a:chExt cx="1768758" cy="50954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9E13BAC-7BD2-7A88-1409-99814641B2C5}"/>
                </a:ext>
              </a:extLst>
            </p:cNvPr>
            <p:cNvSpPr/>
            <p:nvPr/>
          </p:nvSpPr>
          <p:spPr>
            <a:xfrm>
              <a:off x="5407025" y="1789153"/>
              <a:ext cx="1768758" cy="509547"/>
            </a:xfrm>
            <a:prstGeom prst="roundRect">
              <a:avLst>
                <a:gd name="adj" fmla="val 16667"/>
              </a:avLst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697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02BC55-3036-D6F3-8381-E0999F99D23B}"/>
                </a:ext>
              </a:extLst>
            </p:cNvPr>
            <p:cNvSpPr txBox="1"/>
            <p:nvPr/>
          </p:nvSpPr>
          <p:spPr>
            <a:xfrm>
              <a:off x="5525971" y="1828097"/>
              <a:ext cx="1649811" cy="43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Medium"/>
                  <a:ea typeface="G마켓 산스 TTF Medium"/>
                  <a:cs typeface="+mn-cs"/>
                </a:rPr>
                <a:t>전기차 보급률 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/>
                <a:ea typeface="G마켓 산스 TTF Medium"/>
                <a:cs typeface="+mn-cs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E76BBA2-EB29-461C-AEB0-D0DC647257A3}"/>
              </a:ext>
            </a:extLst>
          </p:cNvPr>
          <p:cNvSpPr/>
          <p:nvPr/>
        </p:nvSpPr>
        <p:spPr>
          <a:xfrm>
            <a:off x="702129" y="2323574"/>
            <a:ext cx="10387902" cy="1018338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F189F-AC5F-6827-9DC9-A7B3BE89F52D}"/>
              </a:ext>
            </a:extLst>
          </p:cNvPr>
          <p:cNvSpPr txBox="1"/>
          <p:nvPr/>
        </p:nvSpPr>
        <p:spPr>
          <a:xfrm>
            <a:off x="1993420" y="2593556"/>
            <a:ext cx="7805342" cy="431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/>
                <a:ea typeface="G마켓 산스 TTF Light"/>
                <a:cs typeface="+mn-cs"/>
              </a:rPr>
              <a:t>“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/>
                <a:ea typeface="G마켓 산스 TTF Light"/>
                <a:cs typeface="+mn-cs"/>
              </a:rPr>
              <a:t>각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/>
                <a:ea typeface="G마켓 산스 TTF Light"/>
                <a:cs typeface="+mn-cs"/>
              </a:rPr>
              <a:t>법정읍면동별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/>
                <a:ea typeface="G마켓 산스 TTF Light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전기차 등록 대수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자동차 등록 대수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새로운 계수 활용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0776CFF-6B2C-9423-C89A-06816F0E32C0}"/>
              </a:ext>
            </a:extLst>
          </p:cNvPr>
          <p:cNvGrpSpPr/>
          <p:nvPr/>
        </p:nvGrpSpPr>
        <p:grpSpPr>
          <a:xfrm>
            <a:off x="3370500" y="4217466"/>
            <a:ext cx="5450999" cy="1527350"/>
            <a:chOff x="1083180" y="4187648"/>
            <a:chExt cx="5450999" cy="1527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39A4E9F-5490-98B7-D6C9-A9284057AB66}"/>
                </a:ext>
              </a:extLst>
            </p:cNvPr>
            <p:cNvGrpSpPr/>
            <p:nvPr/>
          </p:nvGrpSpPr>
          <p:grpSpPr>
            <a:xfrm>
              <a:off x="1083180" y="4187648"/>
              <a:ext cx="1527350" cy="1527350"/>
              <a:chOff x="2706720" y="3943111"/>
              <a:chExt cx="2278784" cy="2278784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008BAB0F-498F-591D-497C-E7245D5AC83F}"/>
                  </a:ext>
                </a:extLst>
              </p:cNvPr>
              <p:cNvSpPr/>
              <p:nvPr/>
            </p:nvSpPr>
            <p:spPr>
              <a:xfrm>
                <a:off x="2706720" y="3943111"/>
                <a:ext cx="2278784" cy="2278784"/>
              </a:xfrm>
              <a:prstGeom prst="ellipse">
                <a:avLst/>
              </a:prstGeom>
              <a:solidFill>
                <a:srgbClr val="AAD5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68BBDE90-F91E-1B4F-1960-BCFF22158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0767" y="4320517"/>
                <a:ext cx="538494" cy="538494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30582B9-681A-16B7-D1D7-919A49A2F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4749" y="5011705"/>
                <a:ext cx="538494" cy="538494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55A8E20-A3C4-0AA4-5CCD-1686D4BD3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2718" y="4870109"/>
                <a:ext cx="538494" cy="538494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8F76E35-AB9F-F9F4-AC75-D6A133C55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6112" y="4280008"/>
                <a:ext cx="538494" cy="538494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CB2FA17-04A9-4F7E-719A-1029EE7C1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3719" y="5419701"/>
                <a:ext cx="538494" cy="538494"/>
              </a:xfrm>
              <a:prstGeom prst="rect">
                <a:avLst/>
              </a:prstGeom>
            </p:spPr>
          </p:pic>
        </p:grp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1AC48557-FA47-0A75-497B-3EA8183CF07B}"/>
                </a:ext>
              </a:extLst>
            </p:cNvPr>
            <p:cNvSpPr/>
            <p:nvPr/>
          </p:nvSpPr>
          <p:spPr>
            <a:xfrm flipV="1">
              <a:off x="2863903" y="4593914"/>
              <a:ext cx="278295" cy="645565"/>
            </a:xfrm>
            <a:prstGeom prst="downArrow">
              <a:avLst/>
            </a:prstGeom>
            <a:solidFill>
              <a:srgbClr val="AAD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5411749-AF03-E5B5-FE33-8315818980CD}"/>
                </a:ext>
              </a:extLst>
            </p:cNvPr>
            <p:cNvCxnSpPr/>
            <p:nvPr/>
          </p:nvCxnSpPr>
          <p:spPr>
            <a:xfrm>
              <a:off x="3450658" y="4933688"/>
              <a:ext cx="720000" cy="0"/>
            </a:xfrm>
            <a:prstGeom prst="line">
              <a:avLst/>
            </a:prstGeom>
            <a:ln w="19050">
              <a:solidFill>
                <a:srgbClr val="2D6975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4A1510-602D-6497-3D7C-AFDAE4BF0E5C}"/>
                </a:ext>
              </a:extLst>
            </p:cNvPr>
            <p:cNvSpPr/>
            <p:nvPr/>
          </p:nvSpPr>
          <p:spPr>
            <a:xfrm>
              <a:off x="4508935" y="4187648"/>
              <a:ext cx="1527350" cy="1527350"/>
            </a:xfrm>
            <a:prstGeom prst="ellipse">
              <a:avLst/>
            </a:prstGeom>
            <a:solidFill>
              <a:srgbClr val="F0D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4AD52382-7323-08D7-984E-398717231DCF}"/>
                </a:ext>
              </a:extLst>
            </p:cNvPr>
            <p:cNvSpPr/>
            <p:nvPr/>
          </p:nvSpPr>
          <p:spPr>
            <a:xfrm flipV="1">
              <a:off x="6255884" y="4593914"/>
              <a:ext cx="278295" cy="645565"/>
            </a:xfrm>
            <a:prstGeom prst="downArrow">
              <a:avLst/>
            </a:prstGeom>
            <a:solidFill>
              <a:srgbClr val="F0D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래픽 32" descr="전기차 단색으로 채워진">
              <a:extLst>
                <a:ext uri="{FF2B5EF4-FFF2-40B4-BE49-F238E27FC236}">
                  <a16:creationId xmlns:a16="http://schemas.microsoft.com/office/drawing/2014/main" id="{1437E6A9-5683-30CC-1755-F5E6972D7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9526" y="4440604"/>
              <a:ext cx="563267" cy="563267"/>
            </a:xfrm>
            <a:prstGeom prst="rect">
              <a:avLst/>
            </a:prstGeom>
          </p:spPr>
        </p:pic>
        <p:pic>
          <p:nvPicPr>
            <p:cNvPr id="34" name="그래픽 33" descr="전기차 단색으로 채워진">
              <a:extLst>
                <a:ext uri="{FF2B5EF4-FFF2-40B4-BE49-F238E27FC236}">
                  <a16:creationId xmlns:a16="http://schemas.microsoft.com/office/drawing/2014/main" id="{638CBFF2-327A-7D58-1B24-91C9FDA87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9525" y="4833071"/>
              <a:ext cx="563267" cy="563267"/>
            </a:xfrm>
            <a:prstGeom prst="rect">
              <a:avLst/>
            </a:prstGeom>
          </p:spPr>
        </p:pic>
        <p:pic>
          <p:nvPicPr>
            <p:cNvPr id="35" name="그래픽 34" descr="전기차 단색으로 채워진">
              <a:extLst>
                <a:ext uri="{FF2B5EF4-FFF2-40B4-BE49-F238E27FC236}">
                  <a16:creationId xmlns:a16="http://schemas.microsoft.com/office/drawing/2014/main" id="{A0F35AA1-677F-9EB1-8D65-AA059434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6276" y="4444483"/>
              <a:ext cx="563267" cy="563267"/>
            </a:xfrm>
            <a:prstGeom prst="rect">
              <a:avLst/>
            </a:prstGeom>
          </p:spPr>
        </p:pic>
        <p:pic>
          <p:nvPicPr>
            <p:cNvPr id="36" name="그래픽 35" descr="전기차 단색으로 채워진">
              <a:extLst>
                <a:ext uri="{FF2B5EF4-FFF2-40B4-BE49-F238E27FC236}">
                  <a16:creationId xmlns:a16="http://schemas.microsoft.com/office/drawing/2014/main" id="{2F6A6AB9-942D-396C-1C0C-C8CD9DDD7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1146" y="4842995"/>
              <a:ext cx="563267" cy="563267"/>
            </a:xfrm>
            <a:prstGeom prst="rect">
              <a:avLst/>
            </a:prstGeom>
          </p:spPr>
        </p:pic>
      </p:grpSp>
      <p:sp>
        <p:nvSpPr>
          <p:cNvPr id="37" name="설명선: 선 36">
            <a:extLst>
              <a:ext uri="{FF2B5EF4-FFF2-40B4-BE49-F238E27FC236}">
                <a16:creationId xmlns:a16="http://schemas.microsoft.com/office/drawing/2014/main" id="{384CF844-72F6-BAD9-F80F-5744CF6102BD}"/>
              </a:ext>
            </a:extLst>
          </p:cNvPr>
          <p:cNvSpPr/>
          <p:nvPr/>
        </p:nvSpPr>
        <p:spPr>
          <a:xfrm>
            <a:off x="6255884" y="1221922"/>
            <a:ext cx="3976278" cy="793198"/>
          </a:xfrm>
          <a:prstGeom prst="borderCallout1">
            <a:avLst>
              <a:gd name="adj1" fmla="val 53311"/>
              <a:gd name="adj2" fmla="val -4539"/>
              <a:gd name="adj3" fmla="val 175172"/>
              <a:gd name="adj4" fmla="val -20454"/>
            </a:avLst>
          </a:prstGeom>
          <a:solidFill>
            <a:srgbClr val="F0D73E"/>
          </a:solidFill>
          <a:ln>
            <a:solidFill>
              <a:srgbClr val="F0D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정제된 데이터 </a:t>
            </a:r>
            <a:r>
              <a:rPr lang="en-US" altLang="ko-KR" sz="16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 </a:t>
            </a:r>
            <a:r>
              <a:rPr lang="en-US" altLang="ko-KR" sz="16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전기차 앱 거주자 </a:t>
            </a:r>
            <a:endParaRPr lang="en-US" altLang="ko-KR" sz="1600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데이터 활용 방안 모색</a:t>
            </a:r>
            <a:endParaRPr lang="ko-KR" altLang="en-US" sz="1600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FE3001-8C15-4D63-81DA-8EAB46927199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657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187F3337-5762-ED36-6DDC-969660D94118}"/>
              </a:ext>
            </a:extLst>
          </p:cNvPr>
          <p:cNvSpPr txBox="1"/>
          <p:nvPr/>
        </p:nvSpPr>
        <p:spPr>
          <a:xfrm>
            <a:off x="4539549" y="562623"/>
            <a:ext cx="3112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Contents</a:t>
            </a:r>
            <a:endParaRPr lang="ko-KR" altLang="en-US" sz="4800" b="1" dirty="0">
              <a:latin typeface="Y 너만을 비춤체OTF" panose="020B0600000101010101" pitchFamily="34" charset="-127"/>
              <a:ea typeface="Y 너만을 비춤체OTF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81D505-04FA-CED9-D499-CF18C4CD5530}"/>
              </a:ext>
            </a:extLst>
          </p:cNvPr>
          <p:cNvGrpSpPr/>
          <p:nvPr/>
        </p:nvGrpSpPr>
        <p:grpSpPr>
          <a:xfrm>
            <a:off x="2546862" y="2005781"/>
            <a:ext cx="6760351" cy="3433725"/>
            <a:chOff x="1360096" y="2005781"/>
            <a:chExt cx="6760351" cy="34337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7AEAD5-718C-F483-D401-F5B1B739BA05}"/>
                </a:ext>
              </a:extLst>
            </p:cNvPr>
            <p:cNvSpPr txBox="1"/>
            <p:nvPr/>
          </p:nvSpPr>
          <p:spPr>
            <a:xfrm>
              <a:off x="1939582" y="2005781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01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8E6978-268A-05DA-D850-01FD4217F7D3}"/>
                </a:ext>
              </a:extLst>
            </p:cNvPr>
            <p:cNvSpPr/>
            <p:nvPr/>
          </p:nvSpPr>
          <p:spPr>
            <a:xfrm>
              <a:off x="1703511" y="2654710"/>
              <a:ext cx="1080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5BFD5A3-353A-90A0-3635-079E65C3023A}"/>
                </a:ext>
              </a:extLst>
            </p:cNvPr>
            <p:cNvSpPr txBox="1"/>
            <p:nvPr/>
          </p:nvSpPr>
          <p:spPr>
            <a:xfrm>
              <a:off x="1360096" y="2908989"/>
              <a:ext cx="1766830" cy="86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About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the</a:t>
              </a:r>
              <a:r>
                <a:rPr lang="en-US" altLang="ko-KR" sz="2000" dirty="0">
                  <a:solidFill>
                    <a:srgbClr val="56ADB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Project</a:t>
              </a:r>
              <a:endParaRPr lang="ko-KR" altLang="en-US" sz="2000" dirty="0">
                <a:solidFill>
                  <a:srgbClr val="56ADB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F01BCBD-3370-65F1-690D-FC71DE2A5E99}"/>
                </a:ext>
              </a:extLst>
            </p:cNvPr>
            <p:cNvSpPr/>
            <p:nvPr/>
          </p:nvSpPr>
          <p:spPr>
            <a:xfrm>
              <a:off x="2199266" y="4122012"/>
              <a:ext cx="88490" cy="88490"/>
            </a:xfrm>
            <a:prstGeom prst="ellipse">
              <a:avLst/>
            </a:prstGeom>
            <a:solidFill>
              <a:srgbClr val="56A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6DC9F0-37D9-33C1-B064-7A90E9529A6C}"/>
                </a:ext>
              </a:extLst>
            </p:cNvPr>
            <p:cNvSpPr txBox="1"/>
            <p:nvPr/>
          </p:nvSpPr>
          <p:spPr>
            <a:xfrm>
              <a:off x="1578906" y="4640826"/>
              <a:ext cx="1329210" cy="55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목적 및 필요성</a:t>
              </a:r>
              <a:endPara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marL="171450" indent="-17145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프로젝트 개요</a:t>
              </a:r>
              <a:endPara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9F0783-86C1-13DE-7FF4-33C3C2F915F6}"/>
                </a:ext>
              </a:extLst>
            </p:cNvPr>
            <p:cNvSpPr txBox="1"/>
            <p:nvPr/>
          </p:nvSpPr>
          <p:spPr>
            <a:xfrm>
              <a:off x="4575794" y="2005781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02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74349C1-1CA6-709C-B336-54EAFAEE3325}"/>
                </a:ext>
              </a:extLst>
            </p:cNvPr>
            <p:cNvSpPr/>
            <p:nvPr/>
          </p:nvSpPr>
          <p:spPr>
            <a:xfrm>
              <a:off x="4379915" y="2654710"/>
              <a:ext cx="1080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CAED9C-CA60-9FEA-C9A9-CBEB86C36D53}"/>
                </a:ext>
              </a:extLst>
            </p:cNvPr>
            <p:cNvSpPr txBox="1"/>
            <p:nvPr/>
          </p:nvSpPr>
          <p:spPr>
            <a:xfrm>
              <a:off x="4174360" y="2908989"/>
              <a:ext cx="1491114" cy="86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최적 입지</a:t>
              </a:r>
              <a:endPara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56ADB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후보지 탐색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C8C03BF-522A-B534-0890-2E4CABA9F7E1}"/>
                </a:ext>
              </a:extLst>
            </p:cNvPr>
            <p:cNvSpPr/>
            <p:nvPr/>
          </p:nvSpPr>
          <p:spPr>
            <a:xfrm>
              <a:off x="4875670" y="4122012"/>
              <a:ext cx="88490" cy="88490"/>
            </a:xfrm>
            <a:prstGeom prst="ellipse">
              <a:avLst/>
            </a:prstGeom>
            <a:solidFill>
              <a:srgbClr val="56A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D941CD-A338-FA29-FA68-1783A2C767E0}"/>
                </a:ext>
              </a:extLst>
            </p:cNvPr>
            <p:cNvSpPr txBox="1"/>
            <p:nvPr/>
          </p:nvSpPr>
          <p:spPr>
            <a:xfrm>
              <a:off x="4181571" y="4640826"/>
              <a:ext cx="1476686" cy="55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후보지 범위 선택</a:t>
              </a:r>
              <a:endPara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marL="171450" indent="-17145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데이터 </a:t>
              </a:r>
              <a:r>
                <a:rPr lang="ko-KR" altLang="en-US" sz="12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전처리</a:t>
              </a:r>
              <a:endPara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C63A38-6EBA-0213-D3A6-83CF738C91FC}"/>
                </a:ext>
              </a:extLst>
            </p:cNvPr>
            <p:cNvSpPr txBox="1"/>
            <p:nvPr/>
          </p:nvSpPr>
          <p:spPr>
            <a:xfrm>
              <a:off x="7133363" y="2005781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FF32DC2-C009-4D52-CDBF-AE7FD1113BE1}"/>
                </a:ext>
              </a:extLst>
            </p:cNvPr>
            <p:cNvSpPr/>
            <p:nvPr/>
          </p:nvSpPr>
          <p:spPr>
            <a:xfrm>
              <a:off x="6937484" y="2654710"/>
              <a:ext cx="1080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363F0D-8BA0-69E1-4617-C947B88343C9}"/>
                </a:ext>
              </a:extLst>
            </p:cNvPr>
            <p:cNvSpPr txBox="1"/>
            <p:nvPr/>
          </p:nvSpPr>
          <p:spPr>
            <a:xfrm>
              <a:off x="6855362" y="2908989"/>
              <a:ext cx="1244251" cy="869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56ADB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최적 입지</a:t>
              </a:r>
              <a:endParaRPr lang="en-US" altLang="ko-KR" sz="2000" dirty="0">
                <a:solidFill>
                  <a:srgbClr val="56ADBE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56ADB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선정</a:t>
              </a:r>
              <a:endPara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CDE7D9D-8B88-C8CA-CCE0-DAC890B44644}"/>
                </a:ext>
              </a:extLst>
            </p:cNvPr>
            <p:cNvSpPr/>
            <p:nvPr/>
          </p:nvSpPr>
          <p:spPr>
            <a:xfrm>
              <a:off x="7433239" y="4122012"/>
              <a:ext cx="88490" cy="88490"/>
            </a:xfrm>
            <a:prstGeom prst="ellipse">
              <a:avLst/>
            </a:prstGeom>
            <a:solidFill>
              <a:srgbClr val="56AD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4CCD84-8B9B-0E84-62FC-3FD3442BC509}"/>
                </a:ext>
              </a:extLst>
            </p:cNvPr>
            <p:cNvSpPr txBox="1"/>
            <p:nvPr/>
          </p:nvSpPr>
          <p:spPr>
            <a:xfrm>
              <a:off x="6834519" y="4640826"/>
              <a:ext cx="1285928" cy="798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모델링</a:t>
              </a:r>
              <a:endPara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marL="171450" indent="-171450" algn="ct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데이터 </a:t>
              </a:r>
              <a:r>
                <a:rPr lang="ko-KR" altLang="en-US" sz="1200" dirty="0" err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전처리</a:t>
              </a:r>
              <a:endPara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 algn="ctr">
                <a:lnSpc>
                  <a:spcPct val="130000"/>
                </a:lnSpc>
              </a:pPr>
              <a:endPara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49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879" y="682409"/>
            <a:ext cx="1563248" cy="6201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black"/>
                </a:solidFill>
                <a:latin typeface="G마켓 산스 TTF Bold"/>
                <a:ea typeface="G마켓 산스 TTF Bold"/>
              </a:rPr>
              <a:t>수요예측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777A3B-15A6-4F16-2145-317EF4C723F9}"/>
              </a:ext>
            </a:extLst>
          </p:cNvPr>
          <p:cNvGrpSpPr/>
          <p:nvPr/>
        </p:nvGrpSpPr>
        <p:grpSpPr>
          <a:xfrm>
            <a:off x="702129" y="1823727"/>
            <a:ext cx="2309428" cy="509547"/>
            <a:chOff x="5407025" y="1789153"/>
            <a:chExt cx="2309428" cy="50954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9E13BAC-7BD2-7A88-1409-99814641B2C5}"/>
                </a:ext>
              </a:extLst>
            </p:cNvPr>
            <p:cNvSpPr/>
            <p:nvPr/>
          </p:nvSpPr>
          <p:spPr>
            <a:xfrm>
              <a:off x="5407025" y="1789153"/>
              <a:ext cx="2309428" cy="509547"/>
            </a:xfrm>
            <a:prstGeom prst="roundRect">
              <a:avLst>
                <a:gd name="adj" fmla="val 16667"/>
              </a:avLst>
            </a:prstGeom>
            <a:solidFill>
              <a:srgbClr val="83C2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D697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02BC55-3036-D6F3-8381-E0999F99D23B}"/>
                </a:ext>
              </a:extLst>
            </p:cNvPr>
            <p:cNvSpPr txBox="1"/>
            <p:nvPr/>
          </p:nvSpPr>
          <p:spPr>
            <a:xfrm>
              <a:off x="5525971" y="1828097"/>
              <a:ext cx="1649811" cy="43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Medium"/>
                  <a:ea typeface="G마켓 산스 TTF Medium"/>
                  <a:cs typeface="+mn-cs"/>
                </a:rPr>
                <a:t>수요 예측 모델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Medium"/>
                <a:ea typeface="G마켓 산스 TTF Medium"/>
                <a:cs typeface="+mn-cs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E76BBA2-EB29-461C-AEB0-D0DC647257A3}"/>
              </a:ext>
            </a:extLst>
          </p:cNvPr>
          <p:cNvSpPr/>
          <p:nvPr/>
        </p:nvSpPr>
        <p:spPr>
          <a:xfrm>
            <a:off x="702129" y="2323574"/>
            <a:ext cx="10387902" cy="1018338"/>
          </a:xfrm>
          <a:prstGeom prst="roundRect">
            <a:avLst>
              <a:gd name="adj" fmla="val 34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F189F-AC5F-6827-9DC9-A7B3BE89F52D}"/>
              </a:ext>
            </a:extLst>
          </p:cNvPr>
          <p:cNvSpPr txBox="1"/>
          <p:nvPr/>
        </p:nvSpPr>
        <p:spPr>
          <a:xfrm>
            <a:off x="3717450" y="2593556"/>
            <a:ext cx="4357282" cy="431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G마켓 산스 TTF Light"/>
                <a:ea typeface="G마켓 산스 TTF Light"/>
              </a:rPr>
              <a:t>충전소가 충족시킬 수 있는 충전 수요 예측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2CA4F0-081F-D8BF-053E-08B961CF7B22}"/>
              </a:ext>
            </a:extLst>
          </p:cNvPr>
          <p:cNvSpPr txBox="1"/>
          <p:nvPr/>
        </p:nvSpPr>
        <p:spPr>
          <a:xfrm>
            <a:off x="5467378" y="4073748"/>
            <a:ext cx="557143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충전소 좌표를 기준으로 주변의 수요점들을 파악 </a:t>
            </a:r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D50895C9-6D89-5F7C-3934-C13E2CF87033}"/>
              </a:ext>
            </a:extLst>
          </p:cNvPr>
          <p:cNvSpPr/>
          <p:nvPr/>
        </p:nvSpPr>
        <p:spPr>
          <a:xfrm>
            <a:off x="5297047" y="3897902"/>
            <a:ext cx="5912094" cy="795262"/>
          </a:xfrm>
          <a:prstGeom prst="bracketPair">
            <a:avLst/>
          </a:prstGeom>
          <a:ln w="38100">
            <a:solidFill>
              <a:srgbClr val="2D6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CAACA2-4484-FD4D-A479-CDE9632A15F3}"/>
              </a:ext>
            </a:extLst>
          </p:cNvPr>
          <p:cNvGrpSpPr/>
          <p:nvPr/>
        </p:nvGrpSpPr>
        <p:grpSpPr>
          <a:xfrm>
            <a:off x="1363865" y="3608902"/>
            <a:ext cx="2874587" cy="2872364"/>
            <a:chOff x="4328789" y="3553909"/>
            <a:chExt cx="2874587" cy="28723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EBEF13-C612-CC9E-7EA2-B4CEE1E81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0000"/>
            </a:blip>
            <a:srcRect l="42278" t="16816" r="12971" b="9335"/>
            <a:stretch/>
          </p:blipFill>
          <p:spPr>
            <a:xfrm>
              <a:off x="4328789" y="3553909"/>
              <a:ext cx="2872363" cy="2872363"/>
            </a:xfrm>
            <a:prstGeom prst="ellipse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C5FD151-1BF4-FDB9-03F6-2FA4FA2FA204}"/>
                </a:ext>
              </a:extLst>
            </p:cNvPr>
            <p:cNvSpPr/>
            <p:nvPr/>
          </p:nvSpPr>
          <p:spPr>
            <a:xfrm>
              <a:off x="6169485" y="5074756"/>
              <a:ext cx="505635" cy="2436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07F0A2-DBE8-7FD8-910F-2078B4E1E956}"/>
                </a:ext>
              </a:extLst>
            </p:cNvPr>
            <p:cNvSpPr/>
            <p:nvPr/>
          </p:nvSpPr>
          <p:spPr>
            <a:xfrm>
              <a:off x="4331013" y="3553910"/>
              <a:ext cx="2872363" cy="2872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F22BFD-C868-B487-15BA-43FD9CBEFE53}"/>
                </a:ext>
              </a:extLst>
            </p:cNvPr>
            <p:cNvSpPr txBox="1"/>
            <p:nvPr/>
          </p:nvSpPr>
          <p:spPr>
            <a:xfrm>
              <a:off x="4997943" y="4512056"/>
              <a:ext cx="1534886" cy="39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기존 충전소</a:t>
              </a:r>
              <a:endParaRPr kumimoji="0" lang="ko-KR" altLang="en-US" sz="16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940A696-3EF5-572E-8595-7E7DC4CAC806}"/>
                </a:ext>
              </a:extLst>
            </p:cNvPr>
            <p:cNvCxnSpPr>
              <a:endCxn id="7" idx="6"/>
            </p:cNvCxnSpPr>
            <p:nvPr/>
          </p:nvCxnSpPr>
          <p:spPr>
            <a:xfrm>
              <a:off x="5767194" y="4990091"/>
              <a:ext cx="14361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095D460-695D-7D90-D3D2-C205151B39F7}"/>
                </a:ext>
              </a:extLst>
            </p:cNvPr>
            <p:cNvSpPr/>
            <p:nvPr/>
          </p:nvSpPr>
          <p:spPr>
            <a:xfrm>
              <a:off x="5701147" y="4939289"/>
              <a:ext cx="135467" cy="135467"/>
            </a:xfrm>
            <a:prstGeom prst="ellipse">
              <a:avLst/>
            </a:prstGeom>
            <a:solidFill>
              <a:srgbClr val="2D69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56E6DF-CD8A-8D54-BBAB-93926163CC75}"/>
                </a:ext>
              </a:extLst>
            </p:cNvPr>
            <p:cNvSpPr txBox="1"/>
            <p:nvPr/>
          </p:nvSpPr>
          <p:spPr>
            <a:xfrm>
              <a:off x="6169485" y="5040894"/>
              <a:ext cx="807969" cy="318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1200" b="0" i="0" u="none" strike="noStrike" kern="1200" cap="none" spc="0" normalizeH="0" baseline="0" dirty="0">
                  <a:solidFill>
                    <a:prstClr val="black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???</a:t>
              </a:r>
              <a:endParaRPr kumimoji="0" lang="ko-KR" altLang="en-US" sz="12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18703BCB-330E-89D4-B38F-4694564CBED2}"/>
              </a:ext>
            </a:extLst>
          </p:cNvPr>
          <p:cNvSpPr/>
          <p:nvPr/>
        </p:nvSpPr>
        <p:spPr>
          <a:xfrm>
            <a:off x="1894029" y="5572047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9417BE7-AFCB-A121-D8CD-6780DE817459}"/>
              </a:ext>
            </a:extLst>
          </p:cNvPr>
          <p:cNvSpPr/>
          <p:nvPr/>
        </p:nvSpPr>
        <p:spPr>
          <a:xfrm>
            <a:off x="2106064" y="4712677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E5D395D-8011-FBF8-7BC0-227FACB1D570}"/>
              </a:ext>
            </a:extLst>
          </p:cNvPr>
          <p:cNvSpPr/>
          <p:nvPr/>
        </p:nvSpPr>
        <p:spPr>
          <a:xfrm>
            <a:off x="3357987" y="4349262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BA2272C-9D81-781C-B00D-3361ABDEED9F}"/>
              </a:ext>
            </a:extLst>
          </p:cNvPr>
          <p:cNvSpPr/>
          <p:nvPr/>
        </p:nvSpPr>
        <p:spPr>
          <a:xfrm>
            <a:off x="2866824" y="5965064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213D6A-1D47-1B67-DB59-2E378B290C6E}"/>
              </a:ext>
            </a:extLst>
          </p:cNvPr>
          <p:cNvSpPr/>
          <p:nvPr/>
        </p:nvSpPr>
        <p:spPr>
          <a:xfrm>
            <a:off x="2543386" y="4038281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1001D9-D5BD-8DEB-C022-A82EE634E289}"/>
              </a:ext>
            </a:extLst>
          </p:cNvPr>
          <p:cNvSpPr/>
          <p:nvPr/>
        </p:nvSpPr>
        <p:spPr>
          <a:xfrm>
            <a:off x="3705693" y="5839472"/>
            <a:ext cx="99391" cy="993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74385-E2DF-A230-5177-2F3FCFBE19D6}"/>
              </a:ext>
            </a:extLst>
          </p:cNvPr>
          <p:cNvSpPr txBox="1"/>
          <p:nvPr/>
        </p:nvSpPr>
        <p:spPr>
          <a:xfrm>
            <a:off x="5467378" y="5575937"/>
            <a:ext cx="557143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하나의 충전소가 만족시킬 수 있는 수요를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</a:t>
            </a:r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BBBD4B7B-4B8F-21D1-B43C-497D5A6725B1}"/>
              </a:ext>
            </a:extLst>
          </p:cNvPr>
          <p:cNvSpPr/>
          <p:nvPr/>
        </p:nvSpPr>
        <p:spPr>
          <a:xfrm>
            <a:off x="5297047" y="5403474"/>
            <a:ext cx="5912094" cy="795262"/>
          </a:xfrm>
          <a:prstGeom prst="bracketPair">
            <a:avLst/>
          </a:prstGeom>
          <a:ln w="38100">
            <a:solidFill>
              <a:srgbClr val="2D69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ADCFF87-C24A-3393-8706-6C6EF212C377}"/>
              </a:ext>
            </a:extLst>
          </p:cNvPr>
          <p:cNvSpPr/>
          <p:nvPr/>
        </p:nvSpPr>
        <p:spPr>
          <a:xfrm>
            <a:off x="8085936" y="4827368"/>
            <a:ext cx="334315" cy="41555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B348E0-A418-4DCB-AC68-F6634AA0655E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6090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879" y="682409"/>
            <a:ext cx="1877437" cy="6201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Problem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A5382BE-0E37-44E9-9D24-BDFAC0F3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51" y="1624053"/>
            <a:ext cx="8252559" cy="46629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679D040-B6AE-40E0-9D1F-9B7F7283F1C4}"/>
              </a:ext>
            </a:extLst>
          </p:cNvPr>
          <p:cNvSpPr txBox="1"/>
          <p:nvPr/>
        </p:nvSpPr>
        <p:spPr>
          <a:xfrm>
            <a:off x="8140725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        FIRST       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SECOND       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21859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C57A7-A516-4CF0-B8AA-42FE91B2F659}"/>
              </a:ext>
            </a:extLst>
          </p:cNvPr>
          <p:cNvGrpSpPr/>
          <p:nvPr/>
        </p:nvGrpSpPr>
        <p:grpSpPr>
          <a:xfrm>
            <a:off x="3144731" y="3084060"/>
            <a:ext cx="5902538" cy="689880"/>
            <a:chOff x="2927418" y="2903974"/>
            <a:chExt cx="5375869" cy="6898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5E0B56F-9019-0EFF-5FB4-6DB03AB5FD77}"/>
                </a:ext>
              </a:extLst>
            </p:cNvPr>
            <p:cNvSpPr/>
            <p:nvPr/>
          </p:nvSpPr>
          <p:spPr>
            <a:xfrm>
              <a:off x="2927418" y="2903974"/>
              <a:ext cx="5375869" cy="683288"/>
            </a:xfrm>
            <a:prstGeom prst="roundRect">
              <a:avLst/>
            </a:prstGeom>
            <a:solidFill>
              <a:srgbClr val="2D6975"/>
            </a:solidFill>
            <a:ln>
              <a:noFill/>
            </a:ln>
            <a:effectLst>
              <a:outerShdw blurRad="381000" dist="330200" dir="2700000" sx="95000" sy="95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D3D8F24C-4D83-B29A-EDE4-6B023E34A338}"/>
                </a:ext>
              </a:extLst>
            </p:cNvPr>
            <p:cNvSpPr/>
            <p:nvPr/>
          </p:nvSpPr>
          <p:spPr>
            <a:xfrm rot="5660125">
              <a:off x="4048272" y="3039218"/>
              <a:ext cx="544764" cy="564508"/>
            </a:xfrm>
            <a:prstGeom prst="teardrop">
              <a:avLst>
                <a:gd name="adj" fmla="val 142116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DE8F92-BCC9-E81C-FA21-BEF7993797BE}"/>
                </a:ext>
              </a:extLst>
            </p:cNvPr>
            <p:cNvSpPr txBox="1"/>
            <p:nvPr/>
          </p:nvSpPr>
          <p:spPr>
            <a:xfrm>
              <a:off x="3731850" y="2973236"/>
              <a:ext cx="3767018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rgbClr val="FDE23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FINAL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: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최적 입지 선정 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76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3244799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최적 입지 선정 모델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D5DB3-0A00-7FA0-EBA8-7B2CFACF05B6}"/>
              </a:ext>
            </a:extLst>
          </p:cNvPr>
          <p:cNvSpPr txBox="1"/>
          <p:nvPr/>
        </p:nvSpPr>
        <p:spPr>
          <a:xfrm>
            <a:off x="8065307" y="532561"/>
            <a:ext cx="3438762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	FIRST	SECOND	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A056C9-F306-1223-D958-12AB8110873B}"/>
              </a:ext>
            </a:extLst>
          </p:cNvPr>
          <p:cNvGrpSpPr/>
          <p:nvPr/>
        </p:nvGrpSpPr>
        <p:grpSpPr>
          <a:xfrm>
            <a:off x="1114897" y="1922950"/>
            <a:ext cx="3976163" cy="2825416"/>
            <a:chOff x="6926236" y="1494760"/>
            <a:chExt cx="3976163" cy="282541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E7B722-50FE-8B0A-C948-EB5303378B6F}"/>
                </a:ext>
              </a:extLst>
            </p:cNvPr>
            <p:cNvSpPr/>
            <p:nvPr/>
          </p:nvSpPr>
          <p:spPr>
            <a:xfrm>
              <a:off x="6926236" y="1494760"/>
              <a:ext cx="3976163" cy="2825416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스크랩] 용인시 지도">
              <a:extLst>
                <a:ext uri="{FF2B5EF4-FFF2-40B4-BE49-F238E27FC236}">
                  <a16:creationId xmlns:a16="http://schemas.microsoft.com/office/drawing/2014/main" id="{7C458D8F-4F06-7F5C-AA4C-C3838CC18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750" y="1714162"/>
              <a:ext cx="3160593" cy="2387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15135EC-BFB3-FC16-8E3A-7EDDAE7E67DB}"/>
              </a:ext>
            </a:extLst>
          </p:cNvPr>
          <p:cNvGrpSpPr/>
          <p:nvPr/>
        </p:nvGrpSpPr>
        <p:grpSpPr>
          <a:xfrm>
            <a:off x="1891673" y="2051661"/>
            <a:ext cx="327365" cy="327365"/>
            <a:chOff x="7707087" y="5347823"/>
            <a:chExt cx="751526" cy="751526"/>
          </a:xfrm>
        </p:grpSpPr>
        <p:sp>
          <p:nvSpPr>
            <p:cNvPr id="17" name="눈물 방울 16">
              <a:extLst>
                <a:ext uri="{FF2B5EF4-FFF2-40B4-BE49-F238E27FC236}">
                  <a16:creationId xmlns:a16="http://schemas.microsoft.com/office/drawing/2014/main" id="{16DC2974-D868-9C8A-FB9E-7F56FA1E7699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1AA17A4-32B7-FEA9-3659-834FA84416BF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FB4854F-94AA-CDEA-E5C3-168D9902A5BD}"/>
              </a:ext>
            </a:extLst>
          </p:cNvPr>
          <p:cNvGrpSpPr/>
          <p:nvPr/>
        </p:nvGrpSpPr>
        <p:grpSpPr>
          <a:xfrm>
            <a:off x="2922787" y="2197603"/>
            <a:ext cx="327365" cy="327365"/>
            <a:chOff x="7707087" y="5347823"/>
            <a:chExt cx="751526" cy="751526"/>
          </a:xfrm>
        </p:grpSpPr>
        <p:sp>
          <p:nvSpPr>
            <p:cNvPr id="24" name="눈물 방울 23">
              <a:extLst>
                <a:ext uri="{FF2B5EF4-FFF2-40B4-BE49-F238E27FC236}">
                  <a16:creationId xmlns:a16="http://schemas.microsoft.com/office/drawing/2014/main" id="{7A7D116F-CE04-B16D-CE1B-BF7D71BE7248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2A20DFB-51D6-9045-7780-08CD64785B30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FCF6A3D-C335-14FC-9D46-30FBAB72FB84}"/>
              </a:ext>
            </a:extLst>
          </p:cNvPr>
          <p:cNvGrpSpPr/>
          <p:nvPr/>
        </p:nvGrpSpPr>
        <p:grpSpPr>
          <a:xfrm>
            <a:off x="2243547" y="2469263"/>
            <a:ext cx="327365" cy="327365"/>
            <a:chOff x="7707087" y="5347823"/>
            <a:chExt cx="751526" cy="751526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id="{E8613871-EDFB-9716-2F2C-FFC328375199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5625AA3-1F80-420E-5782-F2189E9A4D0F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A8B15B-D362-EFA9-C676-0A6A883F2BF9}"/>
              </a:ext>
            </a:extLst>
          </p:cNvPr>
          <p:cNvGrpSpPr/>
          <p:nvPr/>
        </p:nvGrpSpPr>
        <p:grpSpPr>
          <a:xfrm>
            <a:off x="2711807" y="2669391"/>
            <a:ext cx="327365" cy="327365"/>
            <a:chOff x="7707087" y="5347823"/>
            <a:chExt cx="751526" cy="751526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4B60347A-7134-8713-DB4B-9B075B0567E5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BC103A0-0F4D-F619-3917-AD27A82DFD9B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EF5032-1052-B624-A942-058A9C036E89}"/>
              </a:ext>
            </a:extLst>
          </p:cNvPr>
          <p:cNvGrpSpPr/>
          <p:nvPr/>
        </p:nvGrpSpPr>
        <p:grpSpPr>
          <a:xfrm>
            <a:off x="3146502" y="2830998"/>
            <a:ext cx="327365" cy="327365"/>
            <a:chOff x="7707087" y="5347823"/>
            <a:chExt cx="751526" cy="751526"/>
          </a:xfrm>
        </p:grpSpPr>
        <p:sp>
          <p:nvSpPr>
            <p:cNvPr id="46" name="눈물 방울 45">
              <a:extLst>
                <a:ext uri="{FF2B5EF4-FFF2-40B4-BE49-F238E27FC236}">
                  <a16:creationId xmlns:a16="http://schemas.microsoft.com/office/drawing/2014/main" id="{E8D97F20-84E5-70CF-E237-5100AB72B924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9B1BAEE-F4BB-1391-C038-168FC7C430A7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EE74DDF-0B21-31EB-8960-23860D40E362}"/>
              </a:ext>
            </a:extLst>
          </p:cNvPr>
          <p:cNvGrpSpPr/>
          <p:nvPr/>
        </p:nvGrpSpPr>
        <p:grpSpPr>
          <a:xfrm>
            <a:off x="2480325" y="3216339"/>
            <a:ext cx="327365" cy="327365"/>
            <a:chOff x="7707087" y="5347823"/>
            <a:chExt cx="751526" cy="751526"/>
          </a:xfrm>
        </p:grpSpPr>
        <p:sp>
          <p:nvSpPr>
            <p:cNvPr id="90" name="눈물 방울 89">
              <a:extLst>
                <a:ext uri="{FF2B5EF4-FFF2-40B4-BE49-F238E27FC236}">
                  <a16:creationId xmlns:a16="http://schemas.microsoft.com/office/drawing/2014/main" id="{8EE28E0A-730A-9269-EB98-80891BA905CD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3D9EBA6-1DDF-11DA-5401-9D32ABA49F03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8FD945F-73E8-EF7E-8426-94D7CF97EB5A}"/>
              </a:ext>
            </a:extLst>
          </p:cNvPr>
          <p:cNvGrpSpPr/>
          <p:nvPr/>
        </p:nvGrpSpPr>
        <p:grpSpPr>
          <a:xfrm>
            <a:off x="2911892" y="3298479"/>
            <a:ext cx="327365" cy="327365"/>
            <a:chOff x="7707087" y="5347823"/>
            <a:chExt cx="751526" cy="751526"/>
          </a:xfrm>
        </p:grpSpPr>
        <p:sp>
          <p:nvSpPr>
            <p:cNvPr id="93" name="눈물 방울 92">
              <a:extLst>
                <a:ext uri="{FF2B5EF4-FFF2-40B4-BE49-F238E27FC236}">
                  <a16:creationId xmlns:a16="http://schemas.microsoft.com/office/drawing/2014/main" id="{6D548E20-0158-90F9-8180-159D481FBFB6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4A69BFB-E6EC-DC7E-6205-651F7D54E8F4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8BEFB10-5807-F794-6901-52DAE09074D2}"/>
              </a:ext>
            </a:extLst>
          </p:cNvPr>
          <p:cNvGrpSpPr/>
          <p:nvPr/>
        </p:nvGrpSpPr>
        <p:grpSpPr>
          <a:xfrm>
            <a:off x="2561700" y="3646034"/>
            <a:ext cx="327365" cy="327365"/>
            <a:chOff x="7707087" y="5347823"/>
            <a:chExt cx="751526" cy="751526"/>
          </a:xfrm>
        </p:grpSpPr>
        <p:sp>
          <p:nvSpPr>
            <p:cNvPr id="96" name="눈물 방울 95">
              <a:extLst>
                <a:ext uri="{FF2B5EF4-FFF2-40B4-BE49-F238E27FC236}">
                  <a16:creationId xmlns:a16="http://schemas.microsoft.com/office/drawing/2014/main" id="{2D035062-10DD-65FB-CD6D-F7322538EEB9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C6E5AEE-C06B-EEAD-D3D7-0D7D4869873F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92BB547-8608-C7F0-1674-DC5C18998A7E}"/>
              </a:ext>
            </a:extLst>
          </p:cNvPr>
          <p:cNvGrpSpPr/>
          <p:nvPr/>
        </p:nvGrpSpPr>
        <p:grpSpPr>
          <a:xfrm>
            <a:off x="3334733" y="3178212"/>
            <a:ext cx="327365" cy="327365"/>
            <a:chOff x="7707087" y="5347823"/>
            <a:chExt cx="751526" cy="751526"/>
          </a:xfrm>
        </p:grpSpPr>
        <p:sp>
          <p:nvSpPr>
            <p:cNvPr id="99" name="눈물 방울 98">
              <a:extLst>
                <a:ext uri="{FF2B5EF4-FFF2-40B4-BE49-F238E27FC236}">
                  <a16:creationId xmlns:a16="http://schemas.microsoft.com/office/drawing/2014/main" id="{A9FA4E92-3B01-041E-A4FA-FE090382C01A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7A49DB1-5AB1-9FFC-41F8-BB8916FAAC66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4F7AC6B-AA33-0EDF-A828-832B3AD2B512}"/>
              </a:ext>
            </a:extLst>
          </p:cNvPr>
          <p:cNvGrpSpPr/>
          <p:nvPr/>
        </p:nvGrpSpPr>
        <p:grpSpPr>
          <a:xfrm>
            <a:off x="3342123" y="3676289"/>
            <a:ext cx="327365" cy="327365"/>
            <a:chOff x="7707087" y="5347823"/>
            <a:chExt cx="751526" cy="751526"/>
          </a:xfrm>
        </p:grpSpPr>
        <p:sp>
          <p:nvSpPr>
            <p:cNvPr id="102" name="눈물 방울 101">
              <a:extLst>
                <a:ext uri="{FF2B5EF4-FFF2-40B4-BE49-F238E27FC236}">
                  <a16:creationId xmlns:a16="http://schemas.microsoft.com/office/drawing/2014/main" id="{B186CEFC-32B5-1D13-DE79-D82D218ADD91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BA617574-0C4B-A265-87AF-984540FDCDCB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C838F8C-BDA7-DDC3-19D3-B605ACC1D3D6}"/>
              </a:ext>
            </a:extLst>
          </p:cNvPr>
          <p:cNvGrpSpPr/>
          <p:nvPr/>
        </p:nvGrpSpPr>
        <p:grpSpPr>
          <a:xfrm>
            <a:off x="3782421" y="3901118"/>
            <a:ext cx="327365" cy="327365"/>
            <a:chOff x="7707087" y="5347823"/>
            <a:chExt cx="751526" cy="751526"/>
          </a:xfrm>
        </p:grpSpPr>
        <p:sp>
          <p:nvSpPr>
            <p:cNvPr id="105" name="눈물 방울 104">
              <a:extLst>
                <a:ext uri="{FF2B5EF4-FFF2-40B4-BE49-F238E27FC236}">
                  <a16:creationId xmlns:a16="http://schemas.microsoft.com/office/drawing/2014/main" id="{3B235549-9212-B17F-5E93-19340DDBECA7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5C99B913-EC4D-EA3B-23BE-0D52FEC3C8C8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BDB2595-6D22-8736-2D76-AB93306854D8}"/>
              </a:ext>
            </a:extLst>
          </p:cNvPr>
          <p:cNvGrpSpPr/>
          <p:nvPr/>
        </p:nvGrpSpPr>
        <p:grpSpPr>
          <a:xfrm>
            <a:off x="1238959" y="5315857"/>
            <a:ext cx="3728038" cy="680443"/>
            <a:chOff x="2616200" y="2297851"/>
            <a:chExt cx="7200900" cy="2145948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A8C1AFC-FD84-6E51-887A-EB859DB9AD3F}"/>
                </a:ext>
              </a:extLst>
            </p:cNvPr>
            <p:cNvSpPr/>
            <p:nvPr/>
          </p:nvSpPr>
          <p:spPr>
            <a:xfrm>
              <a:off x="2616200" y="2297851"/>
              <a:ext cx="7200900" cy="2145948"/>
            </a:xfrm>
            <a:prstGeom prst="roundRect">
              <a:avLst>
                <a:gd name="adj" fmla="val 11584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5120671-490B-E8D2-6E6E-4795FEDC0024}"/>
                </a:ext>
              </a:extLst>
            </p:cNvPr>
            <p:cNvSpPr txBox="1"/>
            <p:nvPr/>
          </p:nvSpPr>
          <p:spPr>
            <a:xfrm>
              <a:off x="3253098" y="2690156"/>
              <a:ext cx="5927099" cy="136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기존 충전소 데이터</a:t>
              </a:r>
              <a:endPara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E62B194-7608-26A9-CB29-FD71B393F281}"/>
              </a:ext>
            </a:extLst>
          </p:cNvPr>
          <p:cNvSpPr txBox="1"/>
          <p:nvPr/>
        </p:nvSpPr>
        <p:spPr>
          <a:xfrm rot="5400000">
            <a:off x="2867955" y="4816649"/>
            <a:ext cx="470046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&gt;&gt;</a:t>
            </a:r>
            <a:endParaRPr lang="ko-KR" altLang="en-US" spc="-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24CDB13-60CB-47BF-8A70-5FD20B4BE80E}"/>
              </a:ext>
            </a:extLst>
          </p:cNvPr>
          <p:cNvGrpSpPr/>
          <p:nvPr/>
        </p:nvGrpSpPr>
        <p:grpSpPr>
          <a:xfrm>
            <a:off x="7437998" y="1788997"/>
            <a:ext cx="3330682" cy="3280006"/>
            <a:chOff x="4328789" y="3553909"/>
            <a:chExt cx="2874587" cy="2872364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2331ABA-4939-4F72-8493-C1CFA2BA7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</a:blip>
            <a:srcRect l="42278" t="16816" r="12971" b="9335"/>
            <a:stretch/>
          </p:blipFill>
          <p:spPr>
            <a:xfrm>
              <a:off x="4328789" y="3553909"/>
              <a:ext cx="2872363" cy="2872363"/>
            </a:xfrm>
            <a:prstGeom prst="ellipse">
              <a:avLst/>
            </a:prstGeom>
          </p:spPr>
        </p:pic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570386C-A5F4-49BE-82D0-EA2E42CE904B}"/>
                </a:ext>
              </a:extLst>
            </p:cNvPr>
            <p:cNvSpPr/>
            <p:nvPr/>
          </p:nvSpPr>
          <p:spPr>
            <a:xfrm>
              <a:off x="4331013" y="3553910"/>
              <a:ext cx="2872363" cy="2872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EC7403D-3095-4B92-B508-161360C1B846}"/>
                </a:ext>
              </a:extLst>
            </p:cNvPr>
            <p:cNvSpPr txBox="1"/>
            <p:nvPr/>
          </p:nvSpPr>
          <p:spPr>
            <a:xfrm>
              <a:off x="4997943" y="4512056"/>
              <a:ext cx="1534886" cy="39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기존 충전소</a:t>
              </a:r>
              <a:endParaRPr kumimoji="0" lang="ko-KR" altLang="en-US" sz="16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AA2F74AD-E48D-4CB4-833F-C81AEF7E505E}"/>
                </a:ext>
              </a:extLst>
            </p:cNvPr>
            <p:cNvCxnSpPr>
              <a:endCxn id="57" idx="6"/>
            </p:cNvCxnSpPr>
            <p:nvPr/>
          </p:nvCxnSpPr>
          <p:spPr>
            <a:xfrm>
              <a:off x="5767194" y="4990091"/>
              <a:ext cx="14361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6888FD-9B73-4066-8F5D-C8236EEE76E7}"/>
                </a:ext>
              </a:extLst>
            </p:cNvPr>
            <p:cNvSpPr/>
            <p:nvPr/>
          </p:nvSpPr>
          <p:spPr>
            <a:xfrm>
              <a:off x="5701147" y="4939289"/>
              <a:ext cx="135467" cy="135467"/>
            </a:xfrm>
            <a:prstGeom prst="ellipse">
              <a:avLst/>
            </a:prstGeom>
            <a:solidFill>
              <a:srgbClr val="2D69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F270DD38-BF4E-48A8-AFFA-C982E1B2D879}"/>
              </a:ext>
            </a:extLst>
          </p:cNvPr>
          <p:cNvSpPr/>
          <p:nvPr/>
        </p:nvSpPr>
        <p:spPr>
          <a:xfrm>
            <a:off x="8680235" y="4519050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FA87ACD-395D-41F3-B9F0-D58F15F68DDA}"/>
              </a:ext>
            </a:extLst>
          </p:cNvPr>
          <p:cNvSpPr/>
          <p:nvPr/>
        </p:nvSpPr>
        <p:spPr>
          <a:xfrm>
            <a:off x="9266268" y="4473486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A7C67F4-C255-49EC-847A-BA58D1166BEE}"/>
              </a:ext>
            </a:extLst>
          </p:cNvPr>
          <p:cNvSpPr/>
          <p:nvPr/>
        </p:nvSpPr>
        <p:spPr>
          <a:xfrm>
            <a:off x="9965423" y="3626644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31E381-0633-4766-8A62-F45940472D24}"/>
              </a:ext>
            </a:extLst>
          </p:cNvPr>
          <p:cNvSpPr/>
          <p:nvPr/>
        </p:nvSpPr>
        <p:spPr>
          <a:xfrm>
            <a:off x="9486227" y="2336741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68F115-F927-465B-A153-394A8AD7D5B3}"/>
              </a:ext>
            </a:extLst>
          </p:cNvPr>
          <p:cNvSpPr/>
          <p:nvPr/>
        </p:nvSpPr>
        <p:spPr>
          <a:xfrm>
            <a:off x="10117823" y="3779044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F1B2E4A-FFFA-4F2E-B643-4272C45B539D}"/>
              </a:ext>
            </a:extLst>
          </p:cNvPr>
          <p:cNvSpPr/>
          <p:nvPr/>
        </p:nvSpPr>
        <p:spPr>
          <a:xfrm>
            <a:off x="7951230" y="2517423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03ABF86-DDF0-4CB8-933B-EA99A9F63F8C}"/>
              </a:ext>
            </a:extLst>
          </p:cNvPr>
          <p:cNvSpPr/>
          <p:nvPr/>
        </p:nvSpPr>
        <p:spPr>
          <a:xfrm>
            <a:off x="7762694" y="3460104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E5E9243-6CA7-4793-A98D-EED4D4558A5F}"/>
              </a:ext>
            </a:extLst>
          </p:cNvPr>
          <p:cNvSpPr/>
          <p:nvPr/>
        </p:nvSpPr>
        <p:spPr>
          <a:xfrm>
            <a:off x="8988178" y="3629785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1C79716-69E1-468F-8F45-1C7660B522F9}"/>
              </a:ext>
            </a:extLst>
          </p:cNvPr>
          <p:cNvSpPr/>
          <p:nvPr/>
        </p:nvSpPr>
        <p:spPr>
          <a:xfrm>
            <a:off x="8471274" y="3499380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06716B3-20B4-44EC-B589-18139B7BB0CD}"/>
              </a:ext>
            </a:extLst>
          </p:cNvPr>
          <p:cNvSpPr/>
          <p:nvPr/>
        </p:nvSpPr>
        <p:spPr>
          <a:xfrm>
            <a:off x="9140578" y="3178869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11CAAD-C636-4302-8E60-7C17AEB54FF3}"/>
              </a:ext>
            </a:extLst>
          </p:cNvPr>
          <p:cNvSpPr/>
          <p:nvPr/>
        </p:nvSpPr>
        <p:spPr>
          <a:xfrm>
            <a:off x="8650384" y="3791612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2DE92F4-30E5-4012-B441-FF6A390C2381}"/>
              </a:ext>
            </a:extLst>
          </p:cNvPr>
          <p:cNvSpPr/>
          <p:nvPr/>
        </p:nvSpPr>
        <p:spPr>
          <a:xfrm>
            <a:off x="8772933" y="2754663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7714818-388B-45CC-A6ED-EC09A2649245}"/>
              </a:ext>
            </a:extLst>
          </p:cNvPr>
          <p:cNvSpPr/>
          <p:nvPr/>
        </p:nvSpPr>
        <p:spPr>
          <a:xfrm>
            <a:off x="9357396" y="3565367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14B4B19-3CB3-47B3-99B3-135A1A95D69E}"/>
              </a:ext>
            </a:extLst>
          </p:cNvPr>
          <p:cNvSpPr/>
          <p:nvPr/>
        </p:nvSpPr>
        <p:spPr>
          <a:xfrm>
            <a:off x="9140578" y="3933015"/>
            <a:ext cx="115161" cy="1134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1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7690D0B-09CB-75B1-CFFD-F91CAA1A796F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EE8D1-D284-E36E-663D-4B444D4771A7}"/>
              </a:ext>
            </a:extLst>
          </p:cNvPr>
          <p:cNvSpPr txBox="1"/>
          <p:nvPr/>
        </p:nvSpPr>
        <p:spPr>
          <a:xfrm>
            <a:off x="473879" y="682409"/>
            <a:ext cx="1218603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모델링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219E19D-DA5C-329A-2D4B-6D561D13ED3E}"/>
              </a:ext>
            </a:extLst>
          </p:cNvPr>
          <p:cNvSpPr/>
          <p:nvPr/>
        </p:nvSpPr>
        <p:spPr>
          <a:xfrm>
            <a:off x="7174057" y="1946902"/>
            <a:ext cx="4345809" cy="1597273"/>
          </a:xfrm>
          <a:custGeom>
            <a:avLst/>
            <a:gdLst>
              <a:gd name="connsiteX0" fmla="*/ 1105613 w 6016232"/>
              <a:gd name="connsiteY0" fmla="*/ 0 h 2211226"/>
              <a:gd name="connsiteX1" fmla="*/ 2022404 w 6016232"/>
              <a:gd name="connsiteY1" fmla="*/ 487454 h 2211226"/>
              <a:gd name="connsiteX2" fmla="*/ 2056864 w 6016232"/>
              <a:gd name="connsiteY2" fmla="*/ 550942 h 2211226"/>
              <a:gd name="connsiteX3" fmla="*/ 2091324 w 6016232"/>
              <a:gd name="connsiteY3" fmla="*/ 487454 h 2211226"/>
              <a:gd name="connsiteX4" fmla="*/ 3008116 w 6016232"/>
              <a:gd name="connsiteY4" fmla="*/ 0 h 2211226"/>
              <a:gd name="connsiteX5" fmla="*/ 3924908 w 6016232"/>
              <a:gd name="connsiteY5" fmla="*/ 487454 h 2211226"/>
              <a:gd name="connsiteX6" fmla="*/ 3959368 w 6016232"/>
              <a:gd name="connsiteY6" fmla="*/ 550942 h 2211226"/>
              <a:gd name="connsiteX7" fmla="*/ 3993828 w 6016232"/>
              <a:gd name="connsiteY7" fmla="*/ 487454 h 2211226"/>
              <a:gd name="connsiteX8" fmla="*/ 4910619 w 6016232"/>
              <a:gd name="connsiteY8" fmla="*/ 0 h 2211226"/>
              <a:gd name="connsiteX9" fmla="*/ 6016232 w 6016232"/>
              <a:gd name="connsiteY9" fmla="*/ 1105613 h 2211226"/>
              <a:gd name="connsiteX10" fmla="*/ 4910619 w 6016232"/>
              <a:gd name="connsiteY10" fmla="*/ 2211226 h 2211226"/>
              <a:gd name="connsiteX11" fmla="*/ 3993828 w 6016232"/>
              <a:gd name="connsiteY11" fmla="*/ 1723772 h 2211226"/>
              <a:gd name="connsiteX12" fmla="*/ 3959368 w 6016232"/>
              <a:gd name="connsiteY12" fmla="*/ 1660284 h 2211226"/>
              <a:gd name="connsiteX13" fmla="*/ 3924908 w 6016232"/>
              <a:gd name="connsiteY13" fmla="*/ 1723772 h 2211226"/>
              <a:gd name="connsiteX14" fmla="*/ 3008116 w 6016232"/>
              <a:gd name="connsiteY14" fmla="*/ 2211226 h 2211226"/>
              <a:gd name="connsiteX15" fmla="*/ 2091324 w 6016232"/>
              <a:gd name="connsiteY15" fmla="*/ 1723772 h 2211226"/>
              <a:gd name="connsiteX16" fmla="*/ 2056864 w 6016232"/>
              <a:gd name="connsiteY16" fmla="*/ 1660284 h 2211226"/>
              <a:gd name="connsiteX17" fmla="*/ 2022404 w 6016232"/>
              <a:gd name="connsiteY17" fmla="*/ 1723772 h 2211226"/>
              <a:gd name="connsiteX18" fmla="*/ 1105613 w 6016232"/>
              <a:gd name="connsiteY18" fmla="*/ 2211226 h 2211226"/>
              <a:gd name="connsiteX19" fmla="*/ 0 w 6016232"/>
              <a:gd name="connsiteY19" fmla="*/ 1105613 h 2211226"/>
              <a:gd name="connsiteX20" fmla="*/ 1105613 w 6016232"/>
              <a:gd name="connsiteY20" fmla="*/ 0 h 221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16232" h="2211226">
                <a:moveTo>
                  <a:pt x="1105613" y="0"/>
                </a:moveTo>
                <a:cubicBezTo>
                  <a:pt x="1487246" y="0"/>
                  <a:pt x="1823718" y="193359"/>
                  <a:pt x="2022404" y="487454"/>
                </a:cubicBezTo>
                <a:lnTo>
                  <a:pt x="2056864" y="550942"/>
                </a:lnTo>
                <a:lnTo>
                  <a:pt x="2091324" y="487454"/>
                </a:lnTo>
                <a:cubicBezTo>
                  <a:pt x="2290011" y="193359"/>
                  <a:pt x="2626483" y="0"/>
                  <a:pt x="3008116" y="0"/>
                </a:cubicBezTo>
                <a:cubicBezTo>
                  <a:pt x="3389749" y="0"/>
                  <a:pt x="3726221" y="193359"/>
                  <a:pt x="3924908" y="487454"/>
                </a:cubicBezTo>
                <a:lnTo>
                  <a:pt x="3959368" y="550942"/>
                </a:lnTo>
                <a:lnTo>
                  <a:pt x="3993828" y="487454"/>
                </a:lnTo>
                <a:cubicBezTo>
                  <a:pt x="4192514" y="193359"/>
                  <a:pt x="4528986" y="0"/>
                  <a:pt x="4910619" y="0"/>
                </a:cubicBezTo>
                <a:cubicBezTo>
                  <a:pt x="5521232" y="0"/>
                  <a:pt x="6016232" y="495000"/>
                  <a:pt x="6016232" y="1105613"/>
                </a:cubicBezTo>
                <a:cubicBezTo>
                  <a:pt x="6016232" y="1716226"/>
                  <a:pt x="5521232" y="2211226"/>
                  <a:pt x="4910619" y="2211226"/>
                </a:cubicBezTo>
                <a:cubicBezTo>
                  <a:pt x="4528986" y="2211226"/>
                  <a:pt x="4192514" y="2017867"/>
                  <a:pt x="3993828" y="1723772"/>
                </a:cubicBezTo>
                <a:lnTo>
                  <a:pt x="3959368" y="1660284"/>
                </a:lnTo>
                <a:lnTo>
                  <a:pt x="3924908" y="1723772"/>
                </a:lnTo>
                <a:cubicBezTo>
                  <a:pt x="3726221" y="2017867"/>
                  <a:pt x="3389749" y="2211226"/>
                  <a:pt x="3008116" y="2211226"/>
                </a:cubicBezTo>
                <a:cubicBezTo>
                  <a:pt x="2626483" y="2211226"/>
                  <a:pt x="2290011" y="2017867"/>
                  <a:pt x="2091324" y="1723772"/>
                </a:cubicBezTo>
                <a:lnTo>
                  <a:pt x="2056864" y="1660284"/>
                </a:lnTo>
                <a:lnTo>
                  <a:pt x="2022404" y="1723772"/>
                </a:lnTo>
                <a:cubicBezTo>
                  <a:pt x="1823718" y="2017867"/>
                  <a:pt x="1487246" y="2211226"/>
                  <a:pt x="1105613" y="2211226"/>
                </a:cubicBezTo>
                <a:cubicBezTo>
                  <a:pt x="495000" y="2211226"/>
                  <a:pt x="0" y="1716226"/>
                  <a:pt x="0" y="1105613"/>
                </a:cubicBezTo>
                <a:cubicBezTo>
                  <a:pt x="0" y="495000"/>
                  <a:pt x="495000" y="0"/>
                  <a:pt x="1105613" y="0"/>
                </a:cubicBezTo>
                <a:close/>
              </a:path>
            </a:pathLst>
          </a:custGeom>
          <a:noFill/>
          <a:ln w="31750" cap="rnd">
            <a:solidFill>
              <a:srgbClr val="AAA4CA"/>
            </a:solidFill>
            <a:round/>
          </a:ln>
          <a:effectLst>
            <a:outerShdw blurRad="152400" dist="38100" dir="2700000" algn="tl" rotWithShape="0">
              <a:srgbClr val="F3F3F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F2E2824-3F06-7EC8-4030-DF253932562D}"/>
              </a:ext>
            </a:extLst>
          </p:cNvPr>
          <p:cNvSpPr/>
          <p:nvPr/>
        </p:nvSpPr>
        <p:spPr>
          <a:xfrm>
            <a:off x="7174057" y="4339319"/>
            <a:ext cx="4345809" cy="1597273"/>
          </a:xfrm>
          <a:custGeom>
            <a:avLst/>
            <a:gdLst>
              <a:gd name="connsiteX0" fmla="*/ 1105613 w 6016232"/>
              <a:gd name="connsiteY0" fmla="*/ 0 h 2211226"/>
              <a:gd name="connsiteX1" fmla="*/ 2022404 w 6016232"/>
              <a:gd name="connsiteY1" fmla="*/ 487455 h 2211226"/>
              <a:gd name="connsiteX2" fmla="*/ 2056864 w 6016232"/>
              <a:gd name="connsiteY2" fmla="*/ 550942 h 2211226"/>
              <a:gd name="connsiteX3" fmla="*/ 2091324 w 6016232"/>
              <a:gd name="connsiteY3" fmla="*/ 487455 h 2211226"/>
              <a:gd name="connsiteX4" fmla="*/ 3008116 w 6016232"/>
              <a:gd name="connsiteY4" fmla="*/ 0 h 2211226"/>
              <a:gd name="connsiteX5" fmla="*/ 3924908 w 6016232"/>
              <a:gd name="connsiteY5" fmla="*/ 487455 h 2211226"/>
              <a:gd name="connsiteX6" fmla="*/ 3959368 w 6016232"/>
              <a:gd name="connsiteY6" fmla="*/ 550942 h 2211226"/>
              <a:gd name="connsiteX7" fmla="*/ 3993828 w 6016232"/>
              <a:gd name="connsiteY7" fmla="*/ 487455 h 2211226"/>
              <a:gd name="connsiteX8" fmla="*/ 4910619 w 6016232"/>
              <a:gd name="connsiteY8" fmla="*/ 0 h 2211226"/>
              <a:gd name="connsiteX9" fmla="*/ 6016232 w 6016232"/>
              <a:gd name="connsiteY9" fmla="*/ 1105613 h 2211226"/>
              <a:gd name="connsiteX10" fmla="*/ 4910619 w 6016232"/>
              <a:gd name="connsiteY10" fmla="*/ 2211226 h 2211226"/>
              <a:gd name="connsiteX11" fmla="*/ 3993828 w 6016232"/>
              <a:gd name="connsiteY11" fmla="*/ 1723772 h 2211226"/>
              <a:gd name="connsiteX12" fmla="*/ 3959368 w 6016232"/>
              <a:gd name="connsiteY12" fmla="*/ 1660284 h 2211226"/>
              <a:gd name="connsiteX13" fmla="*/ 3924908 w 6016232"/>
              <a:gd name="connsiteY13" fmla="*/ 1723772 h 2211226"/>
              <a:gd name="connsiteX14" fmla="*/ 3008116 w 6016232"/>
              <a:gd name="connsiteY14" fmla="*/ 2211226 h 2211226"/>
              <a:gd name="connsiteX15" fmla="*/ 2091324 w 6016232"/>
              <a:gd name="connsiteY15" fmla="*/ 1723772 h 2211226"/>
              <a:gd name="connsiteX16" fmla="*/ 2056864 w 6016232"/>
              <a:gd name="connsiteY16" fmla="*/ 1660284 h 2211226"/>
              <a:gd name="connsiteX17" fmla="*/ 2022404 w 6016232"/>
              <a:gd name="connsiteY17" fmla="*/ 1723772 h 2211226"/>
              <a:gd name="connsiteX18" fmla="*/ 1105613 w 6016232"/>
              <a:gd name="connsiteY18" fmla="*/ 2211226 h 2211226"/>
              <a:gd name="connsiteX19" fmla="*/ 0 w 6016232"/>
              <a:gd name="connsiteY19" fmla="*/ 1105613 h 2211226"/>
              <a:gd name="connsiteX20" fmla="*/ 1105613 w 6016232"/>
              <a:gd name="connsiteY20" fmla="*/ 0 h 221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16232" h="2211226">
                <a:moveTo>
                  <a:pt x="1105613" y="0"/>
                </a:moveTo>
                <a:cubicBezTo>
                  <a:pt x="1487246" y="0"/>
                  <a:pt x="1823718" y="193360"/>
                  <a:pt x="2022404" y="487455"/>
                </a:cubicBezTo>
                <a:lnTo>
                  <a:pt x="2056864" y="550942"/>
                </a:lnTo>
                <a:lnTo>
                  <a:pt x="2091324" y="487455"/>
                </a:lnTo>
                <a:cubicBezTo>
                  <a:pt x="2290011" y="193360"/>
                  <a:pt x="2626483" y="0"/>
                  <a:pt x="3008116" y="0"/>
                </a:cubicBezTo>
                <a:cubicBezTo>
                  <a:pt x="3389749" y="0"/>
                  <a:pt x="3726221" y="193360"/>
                  <a:pt x="3924908" y="487455"/>
                </a:cubicBezTo>
                <a:lnTo>
                  <a:pt x="3959368" y="550942"/>
                </a:lnTo>
                <a:lnTo>
                  <a:pt x="3993828" y="487455"/>
                </a:lnTo>
                <a:cubicBezTo>
                  <a:pt x="4192514" y="193360"/>
                  <a:pt x="4528986" y="0"/>
                  <a:pt x="4910619" y="0"/>
                </a:cubicBezTo>
                <a:cubicBezTo>
                  <a:pt x="5521232" y="0"/>
                  <a:pt x="6016232" y="495000"/>
                  <a:pt x="6016232" y="1105613"/>
                </a:cubicBezTo>
                <a:cubicBezTo>
                  <a:pt x="6016232" y="1716226"/>
                  <a:pt x="5521232" y="2211226"/>
                  <a:pt x="4910619" y="2211226"/>
                </a:cubicBezTo>
                <a:cubicBezTo>
                  <a:pt x="4528986" y="2211226"/>
                  <a:pt x="4192514" y="2017867"/>
                  <a:pt x="3993828" y="1723772"/>
                </a:cubicBezTo>
                <a:lnTo>
                  <a:pt x="3959368" y="1660284"/>
                </a:lnTo>
                <a:lnTo>
                  <a:pt x="3924908" y="1723772"/>
                </a:lnTo>
                <a:cubicBezTo>
                  <a:pt x="3726221" y="2017867"/>
                  <a:pt x="3389749" y="2211226"/>
                  <a:pt x="3008116" y="2211226"/>
                </a:cubicBezTo>
                <a:cubicBezTo>
                  <a:pt x="2626483" y="2211226"/>
                  <a:pt x="2290011" y="2017867"/>
                  <a:pt x="2091324" y="1723772"/>
                </a:cubicBezTo>
                <a:lnTo>
                  <a:pt x="2056864" y="1660284"/>
                </a:lnTo>
                <a:lnTo>
                  <a:pt x="2022404" y="1723772"/>
                </a:lnTo>
                <a:cubicBezTo>
                  <a:pt x="1823718" y="2017867"/>
                  <a:pt x="1487246" y="2211226"/>
                  <a:pt x="1105613" y="2211226"/>
                </a:cubicBezTo>
                <a:cubicBezTo>
                  <a:pt x="495000" y="2211226"/>
                  <a:pt x="0" y="1716226"/>
                  <a:pt x="0" y="1105613"/>
                </a:cubicBezTo>
                <a:cubicBezTo>
                  <a:pt x="0" y="495000"/>
                  <a:pt x="495000" y="0"/>
                  <a:pt x="1105613" y="0"/>
                </a:cubicBezTo>
                <a:close/>
              </a:path>
            </a:pathLst>
          </a:custGeom>
          <a:solidFill>
            <a:srgbClr val="AAA4CA"/>
          </a:solidFill>
          <a:ln>
            <a:noFill/>
          </a:ln>
          <a:effectLst>
            <a:outerShdw blurRad="139700" sx="102000" sy="102000" algn="ctr" rotWithShape="0">
              <a:srgbClr val="F2DD68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5C397E3-15F7-1CE5-83FB-0EE5175706AB}"/>
              </a:ext>
            </a:extLst>
          </p:cNvPr>
          <p:cNvSpPr/>
          <p:nvPr/>
        </p:nvSpPr>
        <p:spPr>
          <a:xfrm>
            <a:off x="5804866" y="1946902"/>
            <a:ext cx="1597273" cy="1597273"/>
          </a:xfrm>
          <a:prstGeom prst="ellipse">
            <a:avLst/>
          </a:prstGeom>
          <a:solidFill>
            <a:srgbClr val="8FACC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AFCC5B-3942-6425-A798-F2C767EC9689}"/>
              </a:ext>
            </a:extLst>
          </p:cNvPr>
          <p:cNvSpPr/>
          <p:nvPr/>
        </p:nvSpPr>
        <p:spPr>
          <a:xfrm>
            <a:off x="5804866" y="4339319"/>
            <a:ext cx="1597273" cy="1597273"/>
          </a:xfrm>
          <a:prstGeom prst="ellipse">
            <a:avLst/>
          </a:prstGeom>
          <a:solidFill>
            <a:srgbClr val="8FACC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4">
            <a:extLst>
              <a:ext uri="{FF2B5EF4-FFF2-40B4-BE49-F238E27FC236}">
                <a16:creationId xmlns:a16="http://schemas.microsoft.com/office/drawing/2014/main" id="{F8A983C7-C0CC-C636-827E-139D96B140DD}"/>
              </a:ext>
            </a:extLst>
          </p:cNvPr>
          <p:cNvSpPr/>
          <p:nvPr/>
        </p:nvSpPr>
        <p:spPr>
          <a:xfrm>
            <a:off x="7780094" y="3760055"/>
            <a:ext cx="295378" cy="363381"/>
          </a:xfrm>
          <a:custGeom>
            <a:avLst/>
            <a:gdLst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194260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208547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208547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300140"/>
              <a:gd name="connsiteY0" fmla="*/ 194260 h 363381"/>
              <a:gd name="connsiteX1" fmla="*/ 73844 w 300140"/>
              <a:gd name="connsiteY1" fmla="*/ 194260 h 363381"/>
              <a:gd name="connsiteX2" fmla="*/ 73844 w 300140"/>
              <a:gd name="connsiteY2" fmla="*/ 0 h 363381"/>
              <a:gd name="connsiteX3" fmla="*/ 221533 w 300140"/>
              <a:gd name="connsiteY3" fmla="*/ 0 h 363381"/>
              <a:gd name="connsiteX4" fmla="*/ 221533 w 300140"/>
              <a:gd name="connsiteY4" fmla="*/ 194260 h 363381"/>
              <a:gd name="connsiteX5" fmla="*/ 300140 w 300140"/>
              <a:gd name="connsiteY5" fmla="*/ 184734 h 363381"/>
              <a:gd name="connsiteX6" fmla="*/ 147689 w 300140"/>
              <a:gd name="connsiteY6" fmla="*/ 363381 h 363381"/>
              <a:gd name="connsiteX7" fmla="*/ 0 w 300140"/>
              <a:gd name="connsiteY7" fmla="*/ 194260 h 363381"/>
              <a:gd name="connsiteX0" fmla="*/ 0 w 302522"/>
              <a:gd name="connsiteY0" fmla="*/ 194260 h 363381"/>
              <a:gd name="connsiteX1" fmla="*/ 73844 w 302522"/>
              <a:gd name="connsiteY1" fmla="*/ 194260 h 363381"/>
              <a:gd name="connsiteX2" fmla="*/ 73844 w 302522"/>
              <a:gd name="connsiteY2" fmla="*/ 0 h 363381"/>
              <a:gd name="connsiteX3" fmla="*/ 221533 w 302522"/>
              <a:gd name="connsiteY3" fmla="*/ 0 h 363381"/>
              <a:gd name="connsiteX4" fmla="*/ 221533 w 302522"/>
              <a:gd name="connsiteY4" fmla="*/ 194260 h 363381"/>
              <a:gd name="connsiteX5" fmla="*/ 302522 w 302522"/>
              <a:gd name="connsiteY5" fmla="*/ 194259 h 363381"/>
              <a:gd name="connsiteX6" fmla="*/ 147689 w 302522"/>
              <a:gd name="connsiteY6" fmla="*/ 363381 h 363381"/>
              <a:gd name="connsiteX7" fmla="*/ 0 w 302522"/>
              <a:gd name="connsiteY7" fmla="*/ 194260 h 363381"/>
              <a:gd name="connsiteX0" fmla="*/ 0 w 295378"/>
              <a:gd name="connsiteY0" fmla="*/ 191879 h 363381"/>
              <a:gd name="connsiteX1" fmla="*/ 66700 w 295378"/>
              <a:gd name="connsiteY1" fmla="*/ 194260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14389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  <a:gd name="connsiteX0" fmla="*/ 0 w 295378"/>
              <a:gd name="connsiteY0" fmla="*/ 191879 h 363381"/>
              <a:gd name="connsiteX1" fmla="*/ 66700 w 295378"/>
              <a:gd name="connsiteY1" fmla="*/ 194260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09626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  <a:gd name="connsiteX0" fmla="*/ 0 w 295378"/>
              <a:gd name="connsiteY0" fmla="*/ 191879 h 363381"/>
              <a:gd name="connsiteX1" fmla="*/ 76225 w 295378"/>
              <a:gd name="connsiteY1" fmla="*/ 191879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09626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378" h="363381">
                <a:moveTo>
                  <a:pt x="0" y="191879"/>
                </a:moveTo>
                <a:lnTo>
                  <a:pt x="76225" y="191879"/>
                </a:lnTo>
                <a:lnTo>
                  <a:pt x="66700" y="0"/>
                </a:lnTo>
                <a:lnTo>
                  <a:pt x="214389" y="0"/>
                </a:lnTo>
                <a:lnTo>
                  <a:pt x="209626" y="194260"/>
                </a:lnTo>
                <a:lnTo>
                  <a:pt x="295378" y="194259"/>
                </a:lnTo>
                <a:lnTo>
                  <a:pt x="140545" y="363381"/>
                </a:lnTo>
                <a:lnTo>
                  <a:pt x="0" y="191879"/>
                </a:lnTo>
                <a:close/>
              </a:path>
            </a:pathLst>
          </a:custGeom>
          <a:solidFill>
            <a:srgbClr val="AAA4CA"/>
          </a:solidFill>
          <a:ln w="2222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화살표: 아래쪽 4">
            <a:extLst>
              <a:ext uri="{FF2B5EF4-FFF2-40B4-BE49-F238E27FC236}">
                <a16:creationId xmlns:a16="http://schemas.microsoft.com/office/drawing/2014/main" id="{518F72E1-835A-7750-EF5F-AA89965617B4}"/>
              </a:ext>
            </a:extLst>
          </p:cNvPr>
          <p:cNvSpPr/>
          <p:nvPr/>
        </p:nvSpPr>
        <p:spPr>
          <a:xfrm>
            <a:off x="9199272" y="3760055"/>
            <a:ext cx="295378" cy="363381"/>
          </a:xfrm>
          <a:custGeom>
            <a:avLst/>
            <a:gdLst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194260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208547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208547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300140"/>
              <a:gd name="connsiteY0" fmla="*/ 194260 h 363381"/>
              <a:gd name="connsiteX1" fmla="*/ 73844 w 300140"/>
              <a:gd name="connsiteY1" fmla="*/ 194260 h 363381"/>
              <a:gd name="connsiteX2" fmla="*/ 73844 w 300140"/>
              <a:gd name="connsiteY2" fmla="*/ 0 h 363381"/>
              <a:gd name="connsiteX3" fmla="*/ 221533 w 300140"/>
              <a:gd name="connsiteY3" fmla="*/ 0 h 363381"/>
              <a:gd name="connsiteX4" fmla="*/ 221533 w 300140"/>
              <a:gd name="connsiteY4" fmla="*/ 194260 h 363381"/>
              <a:gd name="connsiteX5" fmla="*/ 300140 w 300140"/>
              <a:gd name="connsiteY5" fmla="*/ 184734 h 363381"/>
              <a:gd name="connsiteX6" fmla="*/ 147689 w 300140"/>
              <a:gd name="connsiteY6" fmla="*/ 363381 h 363381"/>
              <a:gd name="connsiteX7" fmla="*/ 0 w 300140"/>
              <a:gd name="connsiteY7" fmla="*/ 194260 h 363381"/>
              <a:gd name="connsiteX0" fmla="*/ 0 w 302522"/>
              <a:gd name="connsiteY0" fmla="*/ 194260 h 363381"/>
              <a:gd name="connsiteX1" fmla="*/ 73844 w 302522"/>
              <a:gd name="connsiteY1" fmla="*/ 194260 h 363381"/>
              <a:gd name="connsiteX2" fmla="*/ 73844 w 302522"/>
              <a:gd name="connsiteY2" fmla="*/ 0 h 363381"/>
              <a:gd name="connsiteX3" fmla="*/ 221533 w 302522"/>
              <a:gd name="connsiteY3" fmla="*/ 0 h 363381"/>
              <a:gd name="connsiteX4" fmla="*/ 221533 w 302522"/>
              <a:gd name="connsiteY4" fmla="*/ 194260 h 363381"/>
              <a:gd name="connsiteX5" fmla="*/ 302522 w 302522"/>
              <a:gd name="connsiteY5" fmla="*/ 194259 h 363381"/>
              <a:gd name="connsiteX6" fmla="*/ 147689 w 302522"/>
              <a:gd name="connsiteY6" fmla="*/ 363381 h 363381"/>
              <a:gd name="connsiteX7" fmla="*/ 0 w 302522"/>
              <a:gd name="connsiteY7" fmla="*/ 194260 h 363381"/>
              <a:gd name="connsiteX0" fmla="*/ 0 w 295378"/>
              <a:gd name="connsiteY0" fmla="*/ 191879 h 363381"/>
              <a:gd name="connsiteX1" fmla="*/ 66700 w 295378"/>
              <a:gd name="connsiteY1" fmla="*/ 194260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14389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  <a:gd name="connsiteX0" fmla="*/ 0 w 295378"/>
              <a:gd name="connsiteY0" fmla="*/ 191879 h 363381"/>
              <a:gd name="connsiteX1" fmla="*/ 66700 w 295378"/>
              <a:gd name="connsiteY1" fmla="*/ 194260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09626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  <a:gd name="connsiteX0" fmla="*/ 0 w 295378"/>
              <a:gd name="connsiteY0" fmla="*/ 191879 h 363381"/>
              <a:gd name="connsiteX1" fmla="*/ 76225 w 295378"/>
              <a:gd name="connsiteY1" fmla="*/ 191879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09626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378" h="363381">
                <a:moveTo>
                  <a:pt x="0" y="191879"/>
                </a:moveTo>
                <a:lnTo>
                  <a:pt x="76225" y="191879"/>
                </a:lnTo>
                <a:lnTo>
                  <a:pt x="66700" y="0"/>
                </a:lnTo>
                <a:lnTo>
                  <a:pt x="214389" y="0"/>
                </a:lnTo>
                <a:lnTo>
                  <a:pt x="209626" y="194260"/>
                </a:lnTo>
                <a:lnTo>
                  <a:pt x="295378" y="194259"/>
                </a:lnTo>
                <a:lnTo>
                  <a:pt x="140545" y="363381"/>
                </a:lnTo>
                <a:lnTo>
                  <a:pt x="0" y="191879"/>
                </a:lnTo>
                <a:close/>
              </a:path>
            </a:pathLst>
          </a:custGeom>
          <a:solidFill>
            <a:srgbClr val="AAA4CA"/>
          </a:solidFill>
          <a:ln w="2222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화살표: 아래쪽 4">
            <a:extLst>
              <a:ext uri="{FF2B5EF4-FFF2-40B4-BE49-F238E27FC236}">
                <a16:creationId xmlns:a16="http://schemas.microsoft.com/office/drawing/2014/main" id="{BC079C7A-8A30-217F-C364-41C026EEFBDC}"/>
              </a:ext>
            </a:extLst>
          </p:cNvPr>
          <p:cNvSpPr/>
          <p:nvPr/>
        </p:nvSpPr>
        <p:spPr>
          <a:xfrm>
            <a:off x="10602927" y="3760056"/>
            <a:ext cx="295378" cy="363381"/>
          </a:xfrm>
          <a:custGeom>
            <a:avLst/>
            <a:gdLst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194260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208547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295377"/>
              <a:gd name="connsiteY0" fmla="*/ 194260 h 363381"/>
              <a:gd name="connsiteX1" fmla="*/ 73844 w 295377"/>
              <a:gd name="connsiteY1" fmla="*/ 194260 h 363381"/>
              <a:gd name="connsiteX2" fmla="*/ 73844 w 295377"/>
              <a:gd name="connsiteY2" fmla="*/ 0 h 363381"/>
              <a:gd name="connsiteX3" fmla="*/ 221533 w 295377"/>
              <a:gd name="connsiteY3" fmla="*/ 0 h 363381"/>
              <a:gd name="connsiteX4" fmla="*/ 221533 w 295377"/>
              <a:gd name="connsiteY4" fmla="*/ 194260 h 363381"/>
              <a:gd name="connsiteX5" fmla="*/ 295377 w 295377"/>
              <a:gd name="connsiteY5" fmla="*/ 208547 h 363381"/>
              <a:gd name="connsiteX6" fmla="*/ 147689 w 295377"/>
              <a:gd name="connsiteY6" fmla="*/ 363381 h 363381"/>
              <a:gd name="connsiteX7" fmla="*/ 0 w 295377"/>
              <a:gd name="connsiteY7" fmla="*/ 194260 h 363381"/>
              <a:gd name="connsiteX0" fmla="*/ 0 w 300140"/>
              <a:gd name="connsiteY0" fmla="*/ 194260 h 363381"/>
              <a:gd name="connsiteX1" fmla="*/ 73844 w 300140"/>
              <a:gd name="connsiteY1" fmla="*/ 194260 h 363381"/>
              <a:gd name="connsiteX2" fmla="*/ 73844 w 300140"/>
              <a:gd name="connsiteY2" fmla="*/ 0 h 363381"/>
              <a:gd name="connsiteX3" fmla="*/ 221533 w 300140"/>
              <a:gd name="connsiteY3" fmla="*/ 0 h 363381"/>
              <a:gd name="connsiteX4" fmla="*/ 221533 w 300140"/>
              <a:gd name="connsiteY4" fmla="*/ 194260 h 363381"/>
              <a:gd name="connsiteX5" fmla="*/ 300140 w 300140"/>
              <a:gd name="connsiteY5" fmla="*/ 184734 h 363381"/>
              <a:gd name="connsiteX6" fmla="*/ 147689 w 300140"/>
              <a:gd name="connsiteY6" fmla="*/ 363381 h 363381"/>
              <a:gd name="connsiteX7" fmla="*/ 0 w 300140"/>
              <a:gd name="connsiteY7" fmla="*/ 194260 h 363381"/>
              <a:gd name="connsiteX0" fmla="*/ 0 w 302522"/>
              <a:gd name="connsiteY0" fmla="*/ 194260 h 363381"/>
              <a:gd name="connsiteX1" fmla="*/ 73844 w 302522"/>
              <a:gd name="connsiteY1" fmla="*/ 194260 h 363381"/>
              <a:gd name="connsiteX2" fmla="*/ 73844 w 302522"/>
              <a:gd name="connsiteY2" fmla="*/ 0 h 363381"/>
              <a:gd name="connsiteX3" fmla="*/ 221533 w 302522"/>
              <a:gd name="connsiteY3" fmla="*/ 0 h 363381"/>
              <a:gd name="connsiteX4" fmla="*/ 221533 w 302522"/>
              <a:gd name="connsiteY4" fmla="*/ 194260 h 363381"/>
              <a:gd name="connsiteX5" fmla="*/ 302522 w 302522"/>
              <a:gd name="connsiteY5" fmla="*/ 194259 h 363381"/>
              <a:gd name="connsiteX6" fmla="*/ 147689 w 302522"/>
              <a:gd name="connsiteY6" fmla="*/ 363381 h 363381"/>
              <a:gd name="connsiteX7" fmla="*/ 0 w 302522"/>
              <a:gd name="connsiteY7" fmla="*/ 194260 h 363381"/>
              <a:gd name="connsiteX0" fmla="*/ 0 w 295378"/>
              <a:gd name="connsiteY0" fmla="*/ 191879 h 363381"/>
              <a:gd name="connsiteX1" fmla="*/ 66700 w 295378"/>
              <a:gd name="connsiteY1" fmla="*/ 194260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14389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  <a:gd name="connsiteX0" fmla="*/ 0 w 295378"/>
              <a:gd name="connsiteY0" fmla="*/ 191879 h 363381"/>
              <a:gd name="connsiteX1" fmla="*/ 66700 w 295378"/>
              <a:gd name="connsiteY1" fmla="*/ 194260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09626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  <a:gd name="connsiteX0" fmla="*/ 0 w 295378"/>
              <a:gd name="connsiteY0" fmla="*/ 191879 h 363381"/>
              <a:gd name="connsiteX1" fmla="*/ 76225 w 295378"/>
              <a:gd name="connsiteY1" fmla="*/ 191879 h 363381"/>
              <a:gd name="connsiteX2" fmla="*/ 66700 w 295378"/>
              <a:gd name="connsiteY2" fmla="*/ 0 h 363381"/>
              <a:gd name="connsiteX3" fmla="*/ 214389 w 295378"/>
              <a:gd name="connsiteY3" fmla="*/ 0 h 363381"/>
              <a:gd name="connsiteX4" fmla="*/ 209626 w 295378"/>
              <a:gd name="connsiteY4" fmla="*/ 194260 h 363381"/>
              <a:gd name="connsiteX5" fmla="*/ 295378 w 295378"/>
              <a:gd name="connsiteY5" fmla="*/ 194259 h 363381"/>
              <a:gd name="connsiteX6" fmla="*/ 140545 w 295378"/>
              <a:gd name="connsiteY6" fmla="*/ 363381 h 363381"/>
              <a:gd name="connsiteX7" fmla="*/ 0 w 295378"/>
              <a:gd name="connsiteY7" fmla="*/ 191879 h 36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378" h="363381">
                <a:moveTo>
                  <a:pt x="0" y="191879"/>
                </a:moveTo>
                <a:lnTo>
                  <a:pt x="76225" y="191879"/>
                </a:lnTo>
                <a:lnTo>
                  <a:pt x="66700" y="0"/>
                </a:lnTo>
                <a:lnTo>
                  <a:pt x="214389" y="0"/>
                </a:lnTo>
                <a:lnTo>
                  <a:pt x="209626" y="194260"/>
                </a:lnTo>
                <a:lnTo>
                  <a:pt x="295378" y="194259"/>
                </a:lnTo>
                <a:lnTo>
                  <a:pt x="140545" y="363381"/>
                </a:lnTo>
                <a:lnTo>
                  <a:pt x="0" y="191879"/>
                </a:lnTo>
                <a:close/>
              </a:path>
            </a:pathLst>
          </a:custGeom>
          <a:solidFill>
            <a:srgbClr val="AAA4CA"/>
          </a:solidFill>
          <a:ln w="2222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86994-8116-26E5-D982-480972C99791}"/>
              </a:ext>
            </a:extLst>
          </p:cNvPr>
          <p:cNvSpPr txBox="1"/>
          <p:nvPr/>
        </p:nvSpPr>
        <p:spPr>
          <a:xfrm>
            <a:off x="7330127" y="4797454"/>
            <a:ext cx="111137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3420"/>
                </a:solidFill>
                <a:latin typeface="김남윤체" panose="03030502000000000000" pitchFamily="66" charset="-127"/>
                <a:ea typeface="김남윤체" panose="03030502000000000000" pitchFamily="66" charset="-127"/>
              </a:defRPr>
            </a:lvl1pPr>
          </a:lstStyle>
          <a:p>
            <a:pPr marL="285750" marR="0" lvl="0" indent="-28575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0ECE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이용자 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0ECE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R="0" lvl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0ECE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0ECE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수요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0ECE9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520DCE-6A67-A001-A1AA-3664D30F947D}"/>
              </a:ext>
            </a:extLst>
          </p:cNvPr>
          <p:cNvSpPr txBox="1"/>
          <p:nvPr/>
        </p:nvSpPr>
        <p:spPr>
          <a:xfrm>
            <a:off x="8734102" y="4641698"/>
            <a:ext cx="120908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3420"/>
                </a:solidFill>
                <a:latin typeface="김남윤체" panose="03030502000000000000" pitchFamily="66" charset="-127"/>
                <a:ea typeface="김남윤체" panose="03030502000000000000" pitchFamily="66" charset="-127"/>
              </a:defRPr>
            </a:lvl1pPr>
          </a:lstStyle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0ECE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전기차 보급률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0ECE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0ECE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인구수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0ECE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6C179-89BF-17DB-90D7-6B19034E7F3A}"/>
              </a:ext>
            </a:extLst>
          </p:cNvPr>
          <p:cNvSpPr txBox="1"/>
          <p:nvPr/>
        </p:nvSpPr>
        <p:spPr>
          <a:xfrm>
            <a:off x="10008686" y="4641698"/>
            <a:ext cx="133523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3420"/>
                </a:solidFill>
                <a:latin typeface="김남윤체" panose="03030502000000000000" pitchFamily="66" charset="-127"/>
                <a:ea typeface="김남윤체" panose="03030502000000000000" pitchFamily="66" charset="-127"/>
              </a:defRPr>
            </a:lvl1pPr>
          </a:lstStyle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0ECE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주차면수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0ECE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0ECE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개방 시간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0ECE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0ECE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인프라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0ECE9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89CD62-6682-FC26-892E-4A9C20C23116}"/>
              </a:ext>
            </a:extLst>
          </p:cNvPr>
          <p:cNvSpPr txBox="1"/>
          <p:nvPr/>
        </p:nvSpPr>
        <p:spPr>
          <a:xfrm>
            <a:off x="7402139" y="2695784"/>
            <a:ext cx="111137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3420"/>
                </a:solidFill>
                <a:latin typeface="김남윤체" panose="03030502000000000000" pitchFamily="66" charset="-127"/>
                <a:ea typeface="김남윤체" panose="03030502000000000000" pitchFamily="66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충전수요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발생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9C2DF0-42BA-286E-336D-24A487DE76A2}"/>
              </a:ext>
            </a:extLst>
          </p:cNvPr>
          <p:cNvSpPr txBox="1"/>
          <p:nvPr/>
        </p:nvSpPr>
        <p:spPr>
          <a:xfrm>
            <a:off x="8782120" y="2695784"/>
            <a:ext cx="111137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3420"/>
                </a:solidFill>
                <a:latin typeface="김남윤체" panose="03030502000000000000" pitchFamily="66" charset="-127"/>
                <a:ea typeface="김남윤체" panose="03030502000000000000" pitchFamily="66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설치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필요성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0606B1-E45D-0836-ECAA-68D2293A1A40}"/>
              </a:ext>
            </a:extLst>
          </p:cNvPr>
          <p:cNvSpPr txBox="1"/>
          <p:nvPr/>
        </p:nvSpPr>
        <p:spPr>
          <a:xfrm>
            <a:off x="10160467" y="2695784"/>
            <a:ext cx="111137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3420"/>
                </a:solidFill>
                <a:latin typeface="김남윤체" panose="03030502000000000000" pitchFamily="66" charset="-127"/>
                <a:ea typeface="김남윤체" panose="03030502000000000000" pitchFamily="66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이용자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편의성</a:t>
            </a:r>
            <a:endParaRPr kumimoji="0" lang="en-US" altLang="ko-KR" sz="16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62216C-CCFA-E4A3-C1C7-A198A9FB5961}"/>
              </a:ext>
            </a:extLst>
          </p:cNvPr>
          <p:cNvSpPr txBox="1"/>
          <p:nvPr/>
        </p:nvSpPr>
        <p:spPr>
          <a:xfrm>
            <a:off x="5963296" y="2367145"/>
            <a:ext cx="12307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3420"/>
                </a:solidFill>
                <a:latin typeface="김남윤체" panose="03030502000000000000" pitchFamily="66" charset="-127"/>
                <a:ea typeface="김남윤체" panose="03030502000000000000" pitchFamily="66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입지 선정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F0F886-5A77-F1FE-4CFC-F519AD57AE2F}"/>
              </a:ext>
            </a:extLst>
          </p:cNvPr>
          <p:cNvSpPr txBox="1"/>
          <p:nvPr/>
        </p:nvSpPr>
        <p:spPr>
          <a:xfrm>
            <a:off x="5891146" y="4923091"/>
            <a:ext cx="12833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3420"/>
                </a:solidFill>
                <a:latin typeface="김남윤체" panose="03030502000000000000" pitchFamily="66" charset="-127"/>
                <a:ea typeface="김남윤체" panose="03030502000000000000" pitchFamily="66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Fea</a:t>
            </a:r>
            <a:r>
              <a:rPr lang="en-US" altLang="ko-KR" sz="18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C3A44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ture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3C3A44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AD386291-6C85-09A1-0D85-0BF6F35F2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5805" y="2157019"/>
            <a:ext cx="504000" cy="504000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EB78B557-04BE-83FD-473F-69C45467D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68673" y="2157019"/>
            <a:ext cx="504000" cy="504000"/>
          </a:xfrm>
          <a:prstGeom prst="rect">
            <a:avLst/>
          </a:prstGeom>
        </p:spPr>
      </p:pic>
      <p:pic>
        <p:nvPicPr>
          <p:cNvPr id="11" name="그래픽 10" descr="수요와 공급 단색으로 채워진">
            <a:extLst>
              <a:ext uri="{FF2B5EF4-FFF2-40B4-BE49-F238E27FC236}">
                <a16:creationId xmlns:a16="http://schemas.microsoft.com/office/drawing/2014/main" id="{E5690F09-ED42-E44E-D347-9E51DFC9F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0854" y="2166958"/>
            <a:ext cx="504000" cy="50400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9577AA92-D9EF-D38A-F825-6273FCE7E841}"/>
              </a:ext>
            </a:extLst>
          </p:cNvPr>
          <p:cNvGrpSpPr/>
          <p:nvPr/>
        </p:nvGrpSpPr>
        <p:grpSpPr>
          <a:xfrm>
            <a:off x="1238959" y="5315857"/>
            <a:ext cx="3728038" cy="680443"/>
            <a:chOff x="2616200" y="2297851"/>
            <a:chExt cx="7200900" cy="214594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B4F3AAD3-0575-FF39-B895-6C4F2D09A748}"/>
                </a:ext>
              </a:extLst>
            </p:cNvPr>
            <p:cNvSpPr/>
            <p:nvPr/>
          </p:nvSpPr>
          <p:spPr>
            <a:xfrm>
              <a:off x="2616200" y="2297851"/>
              <a:ext cx="7200900" cy="2145948"/>
            </a:xfrm>
            <a:prstGeom prst="roundRect">
              <a:avLst>
                <a:gd name="adj" fmla="val 11584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FD84A2B-2A27-303D-17E6-6225C1F96B23}"/>
                </a:ext>
              </a:extLst>
            </p:cNvPr>
            <p:cNvSpPr txBox="1"/>
            <p:nvPr/>
          </p:nvSpPr>
          <p:spPr>
            <a:xfrm>
              <a:off x="3253098" y="2690156"/>
              <a:ext cx="5927099" cy="136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Clustering </a:t>
              </a:r>
              <a:r>
                <a:rPr lang="ko-KR" altLang="en-US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시행</a:t>
              </a:r>
              <a:endPara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B33CAAD-7BC9-69E3-AFDE-1B5957B18849}"/>
              </a:ext>
            </a:extLst>
          </p:cNvPr>
          <p:cNvSpPr txBox="1"/>
          <p:nvPr/>
        </p:nvSpPr>
        <p:spPr>
          <a:xfrm rot="5400000">
            <a:off x="2867955" y="4816649"/>
            <a:ext cx="470046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pc="-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&gt;&gt;</a:t>
            </a:r>
            <a:endParaRPr lang="ko-KR" altLang="en-US" spc="-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08D769-1850-43C7-9104-E8E19F9247E5}"/>
              </a:ext>
            </a:extLst>
          </p:cNvPr>
          <p:cNvSpPr txBox="1"/>
          <p:nvPr/>
        </p:nvSpPr>
        <p:spPr>
          <a:xfrm>
            <a:off x="8065307" y="532561"/>
            <a:ext cx="3438762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	FIRST	SECOND	</a:t>
            </a:r>
            <a:r>
              <a:rPr lang="en-US" altLang="ko-KR" sz="1100" dirty="0">
                <a:solidFill>
                  <a:srgbClr val="2D6975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A1C4EFE-3C82-45F6-B613-121F4426467D}"/>
              </a:ext>
            </a:extLst>
          </p:cNvPr>
          <p:cNvGrpSpPr/>
          <p:nvPr/>
        </p:nvGrpSpPr>
        <p:grpSpPr>
          <a:xfrm>
            <a:off x="1320004" y="1562752"/>
            <a:ext cx="3330682" cy="3280006"/>
            <a:chOff x="4328789" y="3553909"/>
            <a:chExt cx="2874587" cy="2872364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07B796D-0A6A-4832-8639-87B9EB00F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alphaModFix amt="50000"/>
            </a:blip>
            <a:srcRect l="42278" t="16816" r="12971" b="9335"/>
            <a:stretch/>
          </p:blipFill>
          <p:spPr>
            <a:xfrm>
              <a:off x="4328789" y="3553909"/>
              <a:ext cx="2872363" cy="2872363"/>
            </a:xfrm>
            <a:prstGeom prst="ellipse">
              <a:avLst/>
            </a:prstGeom>
          </p:spPr>
        </p:pic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F72D8FF1-782A-4E53-BB22-E404DF759E4F}"/>
                </a:ext>
              </a:extLst>
            </p:cNvPr>
            <p:cNvSpPr/>
            <p:nvPr/>
          </p:nvSpPr>
          <p:spPr>
            <a:xfrm>
              <a:off x="4331013" y="3553910"/>
              <a:ext cx="2872363" cy="2872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5EDAB29-4EEF-441D-A2C5-C7ECE1E7350C}"/>
                </a:ext>
              </a:extLst>
            </p:cNvPr>
            <p:cNvSpPr txBox="1"/>
            <p:nvPr/>
          </p:nvSpPr>
          <p:spPr>
            <a:xfrm>
              <a:off x="4997943" y="4512056"/>
              <a:ext cx="1534886" cy="39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600" b="0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기존 충전소</a:t>
              </a:r>
              <a:endParaRPr kumimoji="0" lang="ko-KR" altLang="en-US" sz="16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D86B7A9-D8F5-47A4-AB0A-18AD5B1BB85E}"/>
                </a:ext>
              </a:extLst>
            </p:cNvPr>
            <p:cNvCxnSpPr>
              <a:endCxn id="83" idx="6"/>
            </p:cNvCxnSpPr>
            <p:nvPr/>
          </p:nvCxnSpPr>
          <p:spPr>
            <a:xfrm>
              <a:off x="5767194" y="4990091"/>
              <a:ext cx="14361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B0D2738-D04B-4E9A-9E4A-46DE9F73AA45}"/>
                </a:ext>
              </a:extLst>
            </p:cNvPr>
            <p:cNvSpPr/>
            <p:nvPr/>
          </p:nvSpPr>
          <p:spPr>
            <a:xfrm>
              <a:off x="5701147" y="4939289"/>
              <a:ext cx="135467" cy="135467"/>
            </a:xfrm>
            <a:prstGeom prst="ellipse">
              <a:avLst/>
            </a:prstGeom>
            <a:solidFill>
              <a:srgbClr val="2D69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8CFE311C-DDAC-4222-AFCF-9026DC779359}"/>
              </a:ext>
            </a:extLst>
          </p:cNvPr>
          <p:cNvSpPr/>
          <p:nvPr/>
        </p:nvSpPr>
        <p:spPr>
          <a:xfrm>
            <a:off x="2562241" y="4292805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358FDE6-1ACE-4BB7-A6EE-E928021D28D3}"/>
              </a:ext>
            </a:extLst>
          </p:cNvPr>
          <p:cNvSpPr/>
          <p:nvPr/>
        </p:nvSpPr>
        <p:spPr>
          <a:xfrm>
            <a:off x="3148274" y="4247241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6422EC3-AF39-4BAC-96C5-8FB9DE9C8F22}"/>
              </a:ext>
            </a:extLst>
          </p:cNvPr>
          <p:cNvSpPr/>
          <p:nvPr/>
        </p:nvSpPr>
        <p:spPr>
          <a:xfrm>
            <a:off x="3847429" y="3400399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268407C-1E85-428D-B81E-F599AD83F804}"/>
              </a:ext>
            </a:extLst>
          </p:cNvPr>
          <p:cNvSpPr/>
          <p:nvPr/>
        </p:nvSpPr>
        <p:spPr>
          <a:xfrm>
            <a:off x="3368233" y="2110496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F51667F-FE57-4A71-A955-40E3A3D794E5}"/>
              </a:ext>
            </a:extLst>
          </p:cNvPr>
          <p:cNvSpPr/>
          <p:nvPr/>
        </p:nvSpPr>
        <p:spPr>
          <a:xfrm>
            <a:off x="3999829" y="3552799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0287C40-AE43-4303-B0C0-28168D8B9470}"/>
              </a:ext>
            </a:extLst>
          </p:cNvPr>
          <p:cNvSpPr/>
          <p:nvPr/>
        </p:nvSpPr>
        <p:spPr>
          <a:xfrm>
            <a:off x="1833236" y="2291178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2B414C0-99E0-4C98-A203-85E71322527A}"/>
              </a:ext>
            </a:extLst>
          </p:cNvPr>
          <p:cNvSpPr/>
          <p:nvPr/>
        </p:nvSpPr>
        <p:spPr>
          <a:xfrm>
            <a:off x="1644700" y="3233859"/>
            <a:ext cx="115161" cy="1134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8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  <p:bldP spid="35" grpId="0"/>
      <p:bldP spid="36" grpId="0"/>
      <p:bldP spid="37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CE0FD-3C0B-C491-EAD0-1D7F4255F7BC}"/>
              </a:ext>
            </a:extLst>
          </p:cNvPr>
          <p:cNvSpPr txBox="1"/>
          <p:nvPr/>
        </p:nvSpPr>
        <p:spPr>
          <a:xfrm>
            <a:off x="5114803" y="316739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solidFill>
                    <a:srgbClr val="F2DD68">
                      <a:alpha val="0"/>
                    </a:srgbClr>
                  </a:solidFill>
                </a:ln>
                <a:solidFill>
                  <a:srgbClr val="F3F3F1"/>
                </a:solidFill>
                <a:uLnTx/>
                <a:uFillTx/>
                <a:latin typeface="Sandoll 네모니2 03 Basic Rg" panose="020B0600000101010101" pitchFamily="34" charset="-127"/>
                <a:ea typeface="Sandoll 네모니2 03 Basic Rg" panose="020B0600000101010101" pitchFamily="34" charset="-127"/>
              </a:defRPr>
            </a:lvl1pPr>
          </a:lstStyle>
          <a:p>
            <a:r>
              <a:rPr lang="ko-KR" altLang="en-US" dirty="0">
                <a:solidFill>
                  <a:srgbClr val="3C3A44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감사합니다</a:t>
            </a:r>
            <a:r>
              <a:rPr lang="en-US" altLang="ko-KR" dirty="0">
                <a:solidFill>
                  <a:srgbClr val="3C3A44"/>
                </a:solidFill>
                <a:latin typeface="Y 너만을 비춤체OTF" panose="020B0600000101010101" pitchFamily="34" charset="-127"/>
                <a:ea typeface="Y 너만을 비춤체OTF" panose="020B0600000101010101" pitchFamily="34" charset="-127"/>
              </a:rPr>
              <a:t>!</a:t>
            </a:r>
            <a:endParaRPr lang="ko-KR" altLang="en-US" dirty="0">
              <a:solidFill>
                <a:srgbClr val="3C3A44"/>
              </a:solidFill>
              <a:latin typeface="Y 너만을 비춤체OTF" panose="020B0600000101010101" pitchFamily="34" charset="-127"/>
              <a:ea typeface="Y 너만을 비춤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5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C57A7-A516-4CF0-B8AA-42FE91B2F659}"/>
              </a:ext>
            </a:extLst>
          </p:cNvPr>
          <p:cNvGrpSpPr/>
          <p:nvPr/>
        </p:nvGrpSpPr>
        <p:grpSpPr>
          <a:xfrm>
            <a:off x="3985847" y="2903974"/>
            <a:ext cx="4220307" cy="689880"/>
            <a:chOff x="3557116" y="2903974"/>
            <a:chExt cx="4220307" cy="6898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5E0B56F-9019-0EFF-5FB4-6DB03AB5FD77}"/>
                </a:ext>
              </a:extLst>
            </p:cNvPr>
            <p:cNvSpPr/>
            <p:nvPr/>
          </p:nvSpPr>
          <p:spPr>
            <a:xfrm>
              <a:off x="3557116" y="2903974"/>
              <a:ext cx="4220307" cy="683288"/>
            </a:xfrm>
            <a:prstGeom prst="roundRect">
              <a:avLst/>
            </a:prstGeom>
            <a:solidFill>
              <a:srgbClr val="2D6975"/>
            </a:solidFill>
            <a:ln>
              <a:noFill/>
            </a:ln>
            <a:effectLst>
              <a:outerShdw blurRad="381000" dist="330200" dir="2700000" sx="95000" sy="95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D3D8F24C-4D83-B29A-EDE4-6B023E34A338}"/>
                </a:ext>
              </a:extLst>
            </p:cNvPr>
            <p:cNvSpPr/>
            <p:nvPr/>
          </p:nvSpPr>
          <p:spPr>
            <a:xfrm rot="5660125">
              <a:off x="4048272" y="3039218"/>
              <a:ext cx="544764" cy="564508"/>
            </a:xfrm>
            <a:prstGeom prst="teardrop">
              <a:avLst>
                <a:gd name="adj" fmla="val 142116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DE8F92-BCC9-E81C-FA21-BEF7993797BE}"/>
                </a:ext>
              </a:extLst>
            </p:cNvPr>
            <p:cNvSpPr txBox="1"/>
            <p:nvPr/>
          </p:nvSpPr>
          <p:spPr>
            <a:xfrm>
              <a:off x="4058496" y="2973236"/>
              <a:ext cx="321754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About the Project</a:t>
              </a:r>
              <a:endPara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16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841CE0B-B538-D914-81C9-F5EF3F1F1424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148A5-D0CE-3415-2D62-D75B2EA37A08}"/>
              </a:ext>
            </a:extLst>
          </p:cNvPr>
          <p:cNvSpPr txBox="1"/>
          <p:nvPr/>
        </p:nvSpPr>
        <p:spPr>
          <a:xfrm>
            <a:off x="473879" y="682409"/>
            <a:ext cx="2454518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목적 및 필요성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49732-2E90-AEAB-A3E4-0AB1553569EF}"/>
              </a:ext>
            </a:extLst>
          </p:cNvPr>
          <p:cNvSpPr txBox="1"/>
          <p:nvPr/>
        </p:nvSpPr>
        <p:spPr>
          <a:xfrm>
            <a:off x="8272696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449CA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INTRO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       FIRST        SECOND        </a:t>
            </a:r>
            <a:r>
              <a:rPr lang="en-US" altLang="ko-KR" sz="1100" dirty="0">
                <a:solidFill>
                  <a:srgbClr val="E7E6E6">
                    <a:lumMod val="75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655BCB6-CD8D-F1AA-B09A-8615BB42C2C7}"/>
              </a:ext>
            </a:extLst>
          </p:cNvPr>
          <p:cNvGrpSpPr/>
          <p:nvPr/>
        </p:nvGrpSpPr>
        <p:grpSpPr>
          <a:xfrm>
            <a:off x="2353289" y="1781720"/>
            <a:ext cx="2635128" cy="4691096"/>
            <a:chOff x="1926572" y="1641042"/>
            <a:chExt cx="2816584" cy="501412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98951CB-2C6A-4BB6-A4C1-11674F75E30B}"/>
                </a:ext>
              </a:extLst>
            </p:cNvPr>
            <p:cNvSpPr/>
            <p:nvPr/>
          </p:nvSpPr>
          <p:spPr>
            <a:xfrm>
              <a:off x="1926572" y="1641042"/>
              <a:ext cx="2816584" cy="5014127"/>
            </a:xfrm>
            <a:prstGeom prst="roundRect">
              <a:avLst>
                <a:gd name="adj" fmla="val 109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래픽 35" descr="자동차 단색으로 채워진">
              <a:extLst>
                <a:ext uri="{FF2B5EF4-FFF2-40B4-BE49-F238E27FC236}">
                  <a16:creationId xmlns:a16="http://schemas.microsoft.com/office/drawing/2014/main" id="{3752D722-227B-5CEF-C9C3-247218725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9613" y="1721429"/>
              <a:ext cx="1690502" cy="169050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5943AED-642A-C84B-0395-A8A8404A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568" y="4283096"/>
              <a:ext cx="1952783" cy="1952783"/>
            </a:xfrm>
            <a:prstGeom prst="rect">
              <a:avLst/>
            </a:prstGeom>
          </p:spPr>
        </p:pic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916D49C-5013-8488-BC04-19A95A3B3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223" y="3236993"/>
              <a:ext cx="1" cy="6995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D85666A-54A4-FC4D-C37A-323E261F68AD}"/>
              </a:ext>
            </a:extLst>
          </p:cNvPr>
          <p:cNvGrpSpPr/>
          <p:nvPr/>
        </p:nvGrpSpPr>
        <p:grpSpPr>
          <a:xfrm>
            <a:off x="7242039" y="1684450"/>
            <a:ext cx="2635128" cy="4788366"/>
            <a:chOff x="6298795" y="1537073"/>
            <a:chExt cx="2816584" cy="5118095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3EEF110-2E66-9C00-8687-DC35ABD4090F}"/>
                </a:ext>
              </a:extLst>
            </p:cNvPr>
            <p:cNvSpPr/>
            <p:nvPr/>
          </p:nvSpPr>
          <p:spPr>
            <a:xfrm>
              <a:off x="6298795" y="1641041"/>
              <a:ext cx="2816584" cy="5014127"/>
            </a:xfrm>
            <a:prstGeom prst="roundRect">
              <a:avLst>
                <a:gd name="adj" fmla="val 109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래픽 50" descr="전기차 단색으로 채워진">
              <a:extLst>
                <a:ext uri="{FF2B5EF4-FFF2-40B4-BE49-F238E27FC236}">
                  <a16:creationId xmlns:a16="http://schemas.microsoft.com/office/drawing/2014/main" id="{E835B100-4392-0146-5A43-C55A1599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98916" y="1537073"/>
              <a:ext cx="1915050" cy="1915050"/>
            </a:xfrm>
            <a:prstGeom prst="rect">
              <a:avLst/>
            </a:prstGeom>
          </p:spPr>
        </p:pic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036BC1B-31F1-2DC3-708B-B8023CD278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086" y="3236993"/>
              <a:ext cx="1" cy="6995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6733729-51A2-04C6-892F-318B25BB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772" y="4481566"/>
              <a:ext cx="1754314" cy="1754314"/>
            </a:xfrm>
            <a:prstGeom prst="rect">
              <a:avLst/>
            </a:prstGeom>
          </p:spPr>
        </p:pic>
      </p:grpSp>
      <p:sp>
        <p:nvSpPr>
          <p:cNvPr id="58" name="화살표: 왼쪽/오른쪽 57">
            <a:extLst>
              <a:ext uri="{FF2B5EF4-FFF2-40B4-BE49-F238E27FC236}">
                <a16:creationId xmlns:a16="http://schemas.microsoft.com/office/drawing/2014/main" id="{69C9D863-B611-8A87-570F-69A86C7BA662}"/>
              </a:ext>
            </a:extLst>
          </p:cNvPr>
          <p:cNvSpPr/>
          <p:nvPr/>
        </p:nvSpPr>
        <p:spPr>
          <a:xfrm>
            <a:off x="5547496" y="3828422"/>
            <a:ext cx="1135464" cy="610824"/>
          </a:xfrm>
          <a:prstGeom prst="leftRightArrow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8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841CE0B-B538-D914-81C9-F5EF3F1F1424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148A5-D0CE-3415-2D62-D75B2EA37A08}"/>
              </a:ext>
            </a:extLst>
          </p:cNvPr>
          <p:cNvSpPr txBox="1"/>
          <p:nvPr/>
        </p:nvSpPr>
        <p:spPr>
          <a:xfrm>
            <a:off x="473879" y="682409"/>
            <a:ext cx="2454518" cy="620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목적 및 필요성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6227410-B613-4A66-4810-3B2644128684}"/>
              </a:ext>
            </a:extLst>
          </p:cNvPr>
          <p:cNvSpPr/>
          <p:nvPr/>
        </p:nvSpPr>
        <p:spPr>
          <a:xfrm>
            <a:off x="1409700" y="1624053"/>
            <a:ext cx="9372600" cy="4888525"/>
          </a:xfrm>
          <a:prstGeom prst="roundRect">
            <a:avLst>
              <a:gd name="adj" fmla="val 89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EF61C9-9FCE-8F74-94F7-DB94BE7ABAB1}"/>
              </a:ext>
            </a:extLst>
          </p:cNvPr>
          <p:cNvGrpSpPr/>
          <p:nvPr/>
        </p:nvGrpSpPr>
        <p:grpSpPr>
          <a:xfrm>
            <a:off x="2459946" y="2094374"/>
            <a:ext cx="7040439" cy="4232624"/>
            <a:chOff x="2459946" y="1878534"/>
            <a:chExt cx="7040439" cy="423262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7096713-B39D-EB81-F1D6-1BAFA04A55E4}"/>
                </a:ext>
              </a:extLst>
            </p:cNvPr>
            <p:cNvGrpSpPr/>
            <p:nvPr/>
          </p:nvGrpSpPr>
          <p:grpSpPr>
            <a:xfrm>
              <a:off x="2459946" y="1878534"/>
              <a:ext cx="7036522" cy="4232624"/>
              <a:chOff x="1416643" y="1320979"/>
              <a:chExt cx="8461192" cy="508958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4082AE9-DD18-6185-C4CC-E6B2C46EE71F}"/>
                  </a:ext>
                </a:extLst>
              </p:cNvPr>
              <p:cNvCxnSpPr/>
              <p:nvPr/>
            </p:nvCxnSpPr>
            <p:spPr>
              <a:xfrm>
                <a:off x="2314165" y="5863787"/>
                <a:ext cx="7563670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313DA99-73C5-A90E-28DE-056034B1CB0B}"/>
                  </a:ext>
                </a:extLst>
              </p:cNvPr>
              <p:cNvCxnSpPr/>
              <p:nvPr/>
            </p:nvCxnSpPr>
            <p:spPr>
              <a:xfrm>
                <a:off x="2314165" y="5071950"/>
                <a:ext cx="7563670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59ACBE8-76EC-ED63-39BD-662CF84E1458}"/>
                  </a:ext>
                </a:extLst>
              </p:cNvPr>
              <p:cNvCxnSpPr/>
              <p:nvPr/>
            </p:nvCxnSpPr>
            <p:spPr>
              <a:xfrm>
                <a:off x="2314165" y="4291589"/>
                <a:ext cx="7563670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9EE51D5-2D1F-2B9E-A09C-3368E3B0A995}"/>
                  </a:ext>
                </a:extLst>
              </p:cNvPr>
              <p:cNvCxnSpPr/>
              <p:nvPr/>
            </p:nvCxnSpPr>
            <p:spPr>
              <a:xfrm>
                <a:off x="2314165" y="3509046"/>
                <a:ext cx="7563670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93775864-551B-6C13-FCF2-70F0966FEE0D}"/>
                  </a:ext>
                </a:extLst>
              </p:cNvPr>
              <p:cNvCxnSpPr/>
              <p:nvPr/>
            </p:nvCxnSpPr>
            <p:spPr>
              <a:xfrm>
                <a:off x="2314165" y="2705733"/>
                <a:ext cx="7563670" cy="0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C299F0-A3DA-E5C4-154A-13A40D42D476}"/>
                  </a:ext>
                </a:extLst>
              </p:cNvPr>
              <p:cNvSpPr txBox="1"/>
              <p:nvPr/>
            </p:nvSpPr>
            <p:spPr>
              <a:xfrm>
                <a:off x="1775361" y="5695321"/>
                <a:ext cx="504939" cy="428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400" dirty="0">
                    <a:latin typeface="G마켓 산스 TTF Light"/>
                    <a:ea typeface="G마켓 산스 TTF Light"/>
                  </a:rPr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5CCAFE-4ECA-8CB5-16B8-E1CA66374C0E}"/>
                  </a:ext>
                </a:extLst>
              </p:cNvPr>
              <p:cNvSpPr txBox="1"/>
              <p:nvPr/>
            </p:nvSpPr>
            <p:spPr>
              <a:xfrm>
                <a:off x="1775361" y="4846105"/>
                <a:ext cx="504939" cy="428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400" dirty="0">
                    <a:latin typeface="G마켓 산스 TTF Light"/>
                    <a:ea typeface="G마켓 산스 TTF Light"/>
                  </a:rPr>
                  <a:t>5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0271FE-AC0E-1942-37BF-BE275FBE3FFE}"/>
                  </a:ext>
                </a:extLst>
              </p:cNvPr>
              <p:cNvSpPr txBox="1"/>
              <p:nvPr/>
            </p:nvSpPr>
            <p:spPr>
              <a:xfrm>
                <a:off x="1775361" y="4100170"/>
                <a:ext cx="504939" cy="365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400" dirty="0">
                    <a:latin typeface="G마켓 산스 TTF Light"/>
                    <a:ea typeface="G마켓 산스 TTF Light"/>
                  </a:rPr>
                  <a:t>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BFD6A8-3BA9-E752-D921-73A7EC9D24C9}"/>
                  </a:ext>
                </a:extLst>
              </p:cNvPr>
              <p:cNvSpPr txBox="1"/>
              <p:nvPr/>
            </p:nvSpPr>
            <p:spPr>
              <a:xfrm>
                <a:off x="1775361" y="3306152"/>
                <a:ext cx="504939" cy="365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400">
                    <a:latin typeface="G마켓 산스 TTF Light"/>
                    <a:ea typeface="G마켓 산스 TTF Light"/>
                  </a:rPr>
                  <a:t>15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9DC607-256A-AF8E-5116-27366D2F1EFA}"/>
                  </a:ext>
                </a:extLst>
              </p:cNvPr>
              <p:cNvSpPr txBox="1"/>
              <p:nvPr/>
            </p:nvSpPr>
            <p:spPr>
              <a:xfrm>
                <a:off x="1775361" y="2502839"/>
                <a:ext cx="504939" cy="365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400" dirty="0">
                    <a:latin typeface="G마켓 산스 TTF Light"/>
                    <a:ea typeface="G마켓 산스 TTF Light"/>
                  </a:rPr>
                  <a:t>20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D29FC8-86E0-5977-2A7B-9DD32A2EE843}"/>
                  </a:ext>
                </a:extLst>
              </p:cNvPr>
              <p:cNvSpPr txBox="1"/>
              <p:nvPr/>
            </p:nvSpPr>
            <p:spPr>
              <a:xfrm>
                <a:off x="1416643" y="1320979"/>
                <a:ext cx="1629576" cy="428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400" dirty="0">
                    <a:latin typeface="G마켓 산스 TTF Light"/>
                    <a:ea typeface="G마켓 산스 TTF Light"/>
                  </a:rPr>
                  <a:t>[</a:t>
                </a:r>
                <a:r>
                  <a:rPr lang="ko-KR" altLang="en-US" sz="1400" dirty="0">
                    <a:latin typeface="G마켓 산스 TTF Light"/>
                    <a:ea typeface="G마켓 산스 TTF Light"/>
                  </a:rPr>
                  <a:t>단위</a:t>
                </a:r>
                <a:r>
                  <a:rPr lang="en-US" altLang="ko-KR" sz="1400" dirty="0">
                    <a:latin typeface="G마켓 산스 TTF Light"/>
                    <a:ea typeface="G마켓 산스 TTF Light"/>
                  </a:rPr>
                  <a:t>:</a:t>
                </a:r>
                <a:r>
                  <a:rPr lang="ko-KR" altLang="en-US" sz="1400" dirty="0">
                    <a:latin typeface="G마켓 산스 TTF Light"/>
                    <a:ea typeface="G마켓 산스 TTF Light"/>
                  </a:rPr>
                  <a:t>만</a:t>
                </a:r>
                <a:r>
                  <a:rPr lang="en-US" altLang="ko-KR" sz="1400" dirty="0">
                    <a:latin typeface="G마켓 산스 TTF Light"/>
                    <a:ea typeface="G마켓 산스 TTF Light"/>
                  </a:rPr>
                  <a:t>]</a:t>
                </a:r>
              </a:p>
            </p:txBody>
          </p:sp>
          <p:sp>
            <p:nvSpPr>
              <p:cNvPr id="18" name="사각형: 둥근 위쪽 모서리 17">
                <a:extLst>
                  <a:ext uri="{FF2B5EF4-FFF2-40B4-BE49-F238E27FC236}">
                    <a16:creationId xmlns:a16="http://schemas.microsoft.com/office/drawing/2014/main" id="{8FC7DDFC-8838-4698-EB55-24AD9FD2D6C0}"/>
                  </a:ext>
                </a:extLst>
              </p:cNvPr>
              <p:cNvSpPr/>
              <p:nvPr/>
            </p:nvSpPr>
            <p:spPr>
              <a:xfrm>
                <a:off x="2921076" y="5695320"/>
                <a:ext cx="409540" cy="17548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AAD5DE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dirty="0"/>
              </a:p>
            </p:txBody>
          </p:sp>
          <p:sp>
            <p:nvSpPr>
              <p:cNvPr id="19" name="사각형: 둥근 위쪽 모서리 18">
                <a:extLst>
                  <a:ext uri="{FF2B5EF4-FFF2-40B4-BE49-F238E27FC236}">
                    <a16:creationId xmlns:a16="http://schemas.microsoft.com/office/drawing/2014/main" id="{5D3BDB87-94A9-099A-A9D4-F1D14164D386}"/>
                  </a:ext>
                </a:extLst>
              </p:cNvPr>
              <p:cNvSpPr/>
              <p:nvPr/>
            </p:nvSpPr>
            <p:spPr>
              <a:xfrm>
                <a:off x="4114872" y="5399354"/>
                <a:ext cx="410769" cy="4672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AAD5DE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20" name="사각형: 둥근 위쪽 모서리 19">
                <a:extLst>
                  <a:ext uri="{FF2B5EF4-FFF2-40B4-BE49-F238E27FC236}">
                    <a16:creationId xmlns:a16="http://schemas.microsoft.com/office/drawing/2014/main" id="{94AF85FA-9215-7F26-A0EC-336045A3B791}"/>
                  </a:ext>
                </a:extLst>
              </p:cNvPr>
              <p:cNvSpPr/>
              <p:nvPr/>
            </p:nvSpPr>
            <p:spPr>
              <a:xfrm>
                <a:off x="5339655" y="4936250"/>
                <a:ext cx="468058" cy="93455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AAD5DE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21" name="사각형: 둥근 위쪽 모서리 20">
                <a:extLst>
                  <a:ext uri="{FF2B5EF4-FFF2-40B4-BE49-F238E27FC236}">
                    <a16:creationId xmlns:a16="http://schemas.microsoft.com/office/drawing/2014/main" id="{899F4FEB-8278-D790-3136-754949B7B07C}"/>
                  </a:ext>
                </a:extLst>
              </p:cNvPr>
              <p:cNvSpPr/>
              <p:nvPr/>
            </p:nvSpPr>
            <p:spPr>
              <a:xfrm>
                <a:off x="6489509" y="4468730"/>
                <a:ext cx="468058" cy="140207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AAD5DE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dirty="0"/>
              </a:p>
            </p:txBody>
          </p:sp>
          <p:sp>
            <p:nvSpPr>
              <p:cNvPr id="22" name="사각형: 둥근 위쪽 모서리 21">
                <a:extLst>
                  <a:ext uri="{FF2B5EF4-FFF2-40B4-BE49-F238E27FC236}">
                    <a16:creationId xmlns:a16="http://schemas.microsoft.com/office/drawing/2014/main" id="{45D08FFE-2ABB-E211-CADA-F937C7E67D3E}"/>
                  </a:ext>
                </a:extLst>
              </p:cNvPr>
              <p:cNvSpPr/>
              <p:nvPr/>
            </p:nvSpPr>
            <p:spPr>
              <a:xfrm>
                <a:off x="7579735" y="3803197"/>
                <a:ext cx="456676" cy="207876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AAD5DE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dirty="0"/>
              </a:p>
            </p:txBody>
          </p:sp>
          <p:sp>
            <p:nvSpPr>
              <p:cNvPr id="23" name="사각형: 둥근 위쪽 모서리 22">
                <a:extLst>
                  <a:ext uri="{FF2B5EF4-FFF2-40B4-BE49-F238E27FC236}">
                    <a16:creationId xmlns:a16="http://schemas.microsoft.com/office/drawing/2014/main" id="{59BAEAFB-76BC-D279-335A-95230F1D711F}"/>
                  </a:ext>
                </a:extLst>
              </p:cNvPr>
              <p:cNvSpPr/>
              <p:nvPr/>
            </p:nvSpPr>
            <p:spPr>
              <a:xfrm>
                <a:off x="8625521" y="2163587"/>
                <a:ext cx="468058" cy="37072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2D6975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C5E275-1D18-6AF7-230E-D4A82263182B}"/>
                  </a:ext>
                </a:extLst>
              </p:cNvPr>
              <p:cNvSpPr txBox="1"/>
              <p:nvPr/>
            </p:nvSpPr>
            <p:spPr>
              <a:xfrm>
                <a:off x="2836276" y="6027523"/>
                <a:ext cx="1132704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latin typeface="G마켓 산스 TTF Light"/>
                    <a:ea typeface="G마켓 산스 TTF Light"/>
                  </a:rPr>
                  <a:t>2016</a:t>
                </a:r>
                <a:endParaRPr lang="ko-KR" altLang="en-US" sz="1200" dirty="0">
                  <a:latin typeface="G마켓 산스 TTF Light"/>
                  <a:ea typeface="G마켓 산스 TTF Ligh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ADEAE0-D971-B0F3-CE9F-61E2A914FEC1}"/>
                  </a:ext>
                </a:extLst>
              </p:cNvPr>
              <p:cNvSpPr txBox="1"/>
              <p:nvPr/>
            </p:nvSpPr>
            <p:spPr>
              <a:xfrm>
                <a:off x="3997396" y="6027523"/>
                <a:ext cx="1338650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2017</a:t>
                </a:r>
                <a:endParaRPr lang="ko-KR" altLang="en-US" sz="12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18FE23-A9A0-A448-43C2-1510ACE8CD64}"/>
                  </a:ext>
                </a:extLst>
              </p:cNvPr>
              <p:cNvSpPr txBox="1"/>
              <p:nvPr/>
            </p:nvSpPr>
            <p:spPr>
              <a:xfrm>
                <a:off x="5208428" y="6027523"/>
                <a:ext cx="1377264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latin typeface="G마켓 산스 TTF Light"/>
                    <a:ea typeface="G마켓 산스 TTF Light"/>
                  </a:rPr>
                  <a:t>2018</a:t>
                </a:r>
                <a:endParaRPr lang="ko-KR" altLang="en-US" sz="1200" dirty="0">
                  <a:latin typeface="G마켓 산스 TTF Light"/>
                  <a:ea typeface="G마켓 산스 TTF Ligh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A7CA73-9B43-1C86-FE25-B386AD8CA6DB}"/>
                  </a:ext>
                </a:extLst>
              </p:cNvPr>
              <p:cNvSpPr txBox="1"/>
              <p:nvPr/>
            </p:nvSpPr>
            <p:spPr>
              <a:xfrm>
                <a:off x="6402466" y="6027523"/>
                <a:ext cx="1132704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latin typeface="G마켓 산스 TTF Light"/>
                    <a:ea typeface="G마켓 산스 TTF Light"/>
                  </a:rPr>
                  <a:t>2019</a:t>
                </a:r>
                <a:endParaRPr lang="ko-KR" altLang="en-US" sz="1200" dirty="0">
                  <a:latin typeface="G마켓 산스 TTF Light"/>
                  <a:ea typeface="G마켓 산스 TTF Light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F482FE-3DDA-F629-28F1-8E21C17C05C2}"/>
                  </a:ext>
                </a:extLst>
              </p:cNvPr>
              <p:cNvSpPr txBox="1"/>
              <p:nvPr/>
            </p:nvSpPr>
            <p:spPr>
              <a:xfrm>
                <a:off x="7476073" y="6027523"/>
                <a:ext cx="1132704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2020</a:t>
                </a:r>
                <a:endParaRPr lang="ko-KR" altLang="en-US" sz="12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D2A308-85DF-10EC-3DC2-BA0A4B78D362}"/>
                  </a:ext>
                </a:extLst>
              </p:cNvPr>
              <p:cNvSpPr txBox="1"/>
              <p:nvPr/>
            </p:nvSpPr>
            <p:spPr>
              <a:xfrm>
                <a:off x="8522537" y="6027523"/>
                <a:ext cx="1132704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latin typeface="G마켓 산스 TTF Light"/>
                    <a:ea typeface="G마켓 산스 TTF Light"/>
                  </a:rPr>
                  <a:t>2021</a:t>
                </a:r>
                <a:endParaRPr lang="ko-KR" altLang="en-US" sz="1200" dirty="0">
                  <a:latin typeface="G마켓 산스 TTF Light"/>
                  <a:ea typeface="G마켓 산스 TTF Ligh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36A176-96B2-AC53-987F-EE950B6559DA}"/>
                  </a:ext>
                </a:extLst>
              </p:cNvPr>
              <p:cNvSpPr txBox="1"/>
              <p:nvPr/>
            </p:nvSpPr>
            <p:spPr>
              <a:xfrm>
                <a:off x="2906727" y="5351135"/>
                <a:ext cx="1055473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solidFill>
                      <a:schemeClr val="dk1"/>
                    </a:solidFill>
                    <a:latin typeface="G마켓 산스 TTF Light" panose="02000000000000000000" pitchFamily="2" charset="-127"/>
                    <a:ea typeface="G마켓 산스 TTF Light" panose="02000000000000000000" pitchFamily="2" charset="-127"/>
                  </a:rPr>
                  <a:t>1.0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749525-0A22-13F0-EAB4-42A6A00E9A52}"/>
                  </a:ext>
                </a:extLst>
              </p:cNvPr>
              <p:cNvSpPr txBox="1"/>
              <p:nvPr/>
            </p:nvSpPr>
            <p:spPr>
              <a:xfrm>
                <a:off x="4078933" y="5427087"/>
                <a:ext cx="1055473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solidFill>
                      <a:sysClr val="windowText" lastClr="000000"/>
                    </a:solidFill>
                    <a:latin typeface="G마켓 산스 TTF Light"/>
                    <a:ea typeface="G마켓 산스 TTF Light"/>
                  </a:rPr>
                  <a:t>2.5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CBE817-5C96-1F0C-91E7-D5968F4B6A73}"/>
                  </a:ext>
                </a:extLst>
              </p:cNvPr>
              <p:cNvSpPr txBox="1"/>
              <p:nvPr/>
            </p:nvSpPr>
            <p:spPr>
              <a:xfrm>
                <a:off x="5333497" y="5016309"/>
                <a:ext cx="1055473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latin typeface="G마켓 산스 TTF Light"/>
                    <a:ea typeface="G마켓 산스 TTF Light"/>
                  </a:rPr>
                  <a:t>5.5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91377B-A443-7CCC-C68F-A09A11CB418F}"/>
                  </a:ext>
                </a:extLst>
              </p:cNvPr>
              <p:cNvSpPr txBox="1"/>
              <p:nvPr/>
            </p:nvSpPr>
            <p:spPr>
              <a:xfrm>
                <a:off x="6491204" y="4553207"/>
                <a:ext cx="1055473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latin typeface="G마켓 산스 TTF Light"/>
                    <a:ea typeface="G마켓 산스 TTF Light"/>
                  </a:rPr>
                  <a:t>8.9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D952BB-6C54-A5D0-83D3-E2D2093A9EC7}"/>
                  </a:ext>
                </a:extLst>
              </p:cNvPr>
              <p:cNvSpPr txBox="1"/>
              <p:nvPr/>
            </p:nvSpPr>
            <p:spPr>
              <a:xfrm>
                <a:off x="7525519" y="3962454"/>
                <a:ext cx="1055473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solidFill>
                      <a:sysClr val="windowText" lastClr="000000"/>
                    </a:solidFill>
                    <a:latin typeface="G마켓 산스 TTF Light"/>
                    <a:ea typeface="G마켓 산스 TTF Light"/>
                  </a:rPr>
                  <a:t>13.4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276BA4-657D-BFFC-1156-8EA220A8E345}"/>
                  </a:ext>
                </a:extLst>
              </p:cNvPr>
              <p:cNvSpPr txBox="1"/>
              <p:nvPr/>
            </p:nvSpPr>
            <p:spPr>
              <a:xfrm>
                <a:off x="8568474" y="2258260"/>
                <a:ext cx="1055473" cy="38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30000"/>
                  </a:lnSpc>
                  <a:defRPr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23.1</a:t>
                </a:r>
              </a:p>
            </p:txBody>
          </p: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21B7F15-E6DD-1957-BDB1-AAA9B3AA633C}"/>
                </a:ext>
              </a:extLst>
            </p:cNvPr>
            <p:cNvCxnSpPr/>
            <p:nvPr/>
          </p:nvCxnSpPr>
          <p:spPr>
            <a:xfrm>
              <a:off x="3210263" y="2390052"/>
              <a:ext cx="6290122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A52ABD-A74B-F6D6-F3E9-EF1513736C6E}"/>
                </a:ext>
              </a:extLst>
            </p:cNvPr>
            <p:cNvSpPr txBox="1"/>
            <p:nvPr/>
          </p:nvSpPr>
          <p:spPr>
            <a:xfrm>
              <a:off x="2766107" y="2223016"/>
              <a:ext cx="419919" cy="356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defRPr/>
              </a:pPr>
              <a:r>
                <a:rPr lang="en-US" altLang="ko-KR" sz="1400" dirty="0">
                  <a:latin typeface="G마켓 산스 TTF Light"/>
                  <a:ea typeface="G마켓 산스 TTF Light"/>
                </a:rPr>
                <a:t>25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E1D832-8021-DC3C-5FFF-727217AF121A}"/>
              </a:ext>
            </a:extLst>
          </p:cNvPr>
          <p:cNvSpPr/>
          <p:nvPr/>
        </p:nvSpPr>
        <p:spPr>
          <a:xfrm>
            <a:off x="4936869" y="1834370"/>
            <a:ext cx="2318263" cy="431657"/>
          </a:xfrm>
          <a:prstGeom prst="rect">
            <a:avLst/>
          </a:prstGeom>
          <a:solidFill>
            <a:srgbClr val="2D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8E1524-7FF7-17FF-37FB-B08AB5B1942E}"/>
              </a:ext>
            </a:extLst>
          </p:cNvPr>
          <p:cNvSpPr txBox="1"/>
          <p:nvPr/>
        </p:nvSpPr>
        <p:spPr>
          <a:xfrm>
            <a:off x="4942481" y="1834370"/>
            <a:ext cx="2318263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전기차 등록대수 추이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D95FCE3-C878-E207-F6D4-E9776D331016}"/>
              </a:ext>
            </a:extLst>
          </p:cNvPr>
          <p:cNvSpPr/>
          <p:nvPr/>
        </p:nvSpPr>
        <p:spPr>
          <a:xfrm rot="19774333">
            <a:off x="3482480" y="3677439"/>
            <a:ext cx="5347378" cy="409025"/>
          </a:xfrm>
          <a:prstGeom prst="rightArrow">
            <a:avLst/>
          </a:prstGeom>
          <a:solidFill>
            <a:srgbClr val="F0D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066A6E-670F-46DC-9BD8-864669D6178E}"/>
              </a:ext>
            </a:extLst>
          </p:cNvPr>
          <p:cNvSpPr txBox="1"/>
          <p:nvPr/>
        </p:nvSpPr>
        <p:spPr>
          <a:xfrm>
            <a:off x="8272696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449CA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INTRO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       FIRST        SECOND        </a:t>
            </a:r>
            <a:r>
              <a:rPr lang="en-US" altLang="ko-KR" sz="1100" dirty="0">
                <a:solidFill>
                  <a:srgbClr val="E7E6E6">
                    <a:lumMod val="75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34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841CE0B-B538-D914-81C9-F5EF3F1F1424}"/>
              </a:ext>
            </a:extLst>
          </p:cNvPr>
          <p:cNvSpPr/>
          <p:nvPr/>
        </p:nvSpPr>
        <p:spPr>
          <a:xfrm>
            <a:off x="-954193" y="-284332"/>
            <a:ext cx="1908385" cy="1908385"/>
          </a:xfrm>
          <a:prstGeom prst="ellipse">
            <a:avLst/>
          </a:prstGeom>
          <a:solidFill>
            <a:srgbClr val="AAD5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A785CA-CFD6-FDDA-CCB8-E78488197FE2}"/>
              </a:ext>
            </a:extLst>
          </p:cNvPr>
          <p:cNvSpPr/>
          <p:nvPr/>
        </p:nvSpPr>
        <p:spPr>
          <a:xfrm>
            <a:off x="1838848" y="2903974"/>
            <a:ext cx="2893926" cy="391885"/>
          </a:xfrm>
          <a:prstGeom prst="rect">
            <a:avLst/>
          </a:prstGeom>
          <a:solidFill>
            <a:srgbClr val="2D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F6BE36-B8FD-030D-1873-46A4D7A5A018}"/>
              </a:ext>
            </a:extLst>
          </p:cNvPr>
          <p:cNvSpPr/>
          <p:nvPr/>
        </p:nvSpPr>
        <p:spPr>
          <a:xfrm>
            <a:off x="7214716" y="2903974"/>
            <a:ext cx="1366577" cy="391885"/>
          </a:xfrm>
          <a:prstGeom prst="rect">
            <a:avLst/>
          </a:prstGeom>
          <a:solidFill>
            <a:srgbClr val="2D6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93972CBC-3F1C-31F4-EB1D-80E371047D4A}"/>
              </a:ext>
            </a:extLst>
          </p:cNvPr>
          <p:cNvSpPr/>
          <p:nvPr/>
        </p:nvSpPr>
        <p:spPr>
          <a:xfrm>
            <a:off x="5998479" y="4899889"/>
            <a:ext cx="5337805" cy="879972"/>
          </a:xfrm>
          <a:prstGeom prst="borderCallout1">
            <a:avLst>
              <a:gd name="adj1" fmla="val 53311"/>
              <a:gd name="adj2" fmla="val -4539"/>
              <a:gd name="adj3" fmla="val -66537"/>
              <a:gd name="adj4" fmla="val -22502"/>
            </a:avLst>
          </a:prstGeom>
          <a:solidFill>
            <a:srgbClr val="F0D73E"/>
          </a:solidFill>
          <a:ln>
            <a:solidFill>
              <a:srgbClr val="F0D7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충전전력</a:t>
            </a:r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7kW / </a:t>
            </a:r>
            <a:r>
              <a:rPr lang="ko-KR" altLang="en-US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충전시간</a:t>
            </a:r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4~5</a:t>
            </a:r>
            <a:r>
              <a:rPr lang="ko-KR" altLang="en-US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</a:t>
            </a:r>
            <a:endParaRPr lang="en-US" altLang="ko-KR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급속 충전소의 입지 조건과 다르게 고려해야 함</a:t>
            </a:r>
            <a:r>
              <a:rPr lang="en-US" altLang="ko-KR" dirty="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52BF94-0A88-E4F1-4E54-8EA40B0CBBAA}"/>
              </a:ext>
            </a:extLst>
          </p:cNvPr>
          <p:cNvSpPr/>
          <p:nvPr/>
        </p:nvSpPr>
        <p:spPr>
          <a:xfrm>
            <a:off x="4391130" y="3848518"/>
            <a:ext cx="713433" cy="391885"/>
          </a:xfrm>
          <a:prstGeom prst="rect">
            <a:avLst/>
          </a:prstGeom>
          <a:solidFill>
            <a:srgbClr val="F0D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D97B1-00EE-D17C-49A5-509B29EAA1B5}"/>
              </a:ext>
            </a:extLst>
          </p:cNvPr>
          <p:cNvSpPr txBox="1"/>
          <p:nvPr/>
        </p:nvSpPr>
        <p:spPr>
          <a:xfrm>
            <a:off x="1612360" y="2818116"/>
            <a:ext cx="8967281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불필요한 비용은 절감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하고 이용자들에게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더 큰 효용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줄 수 있는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전기차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완속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충전소의 최적 입지를 선정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5C74D-9508-4922-A395-0EB1F02CF8B7}"/>
              </a:ext>
            </a:extLst>
          </p:cNvPr>
          <p:cNvSpPr txBox="1"/>
          <p:nvPr/>
        </p:nvSpPr>
        <p:spPr>
          <a:xfrm>
            <a:off x="8272696" y="532561"/>
            <a:ext cx="3344185" cy="299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449CA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INTRO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       FIRST        SECOND        </a:t>
            </a:r>
            <a:r>
              <a:rPr lang="en-US" altLang="ko-KR" sz="1100" dirty="0">
                <a:solidFill>
                  <a:srgbClr val="E7E6E6">
                    <a:lumMod val="75000"/>
                  </a:srgb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81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3C52FF-FFED-9553-FD3C-32CB481B34B8}"/>
              </a:ext>
            </a:extLst>
          </p:cNvPr>
          <p:cNvSpPr/>
          <p:nvPr/>
        </p:nvSpPr>
        <p:spPr>
          <a:xfrm>
            <a:off x="4251162" y="-80388"/>
            <a:ext cx="8309278" cy="7315201"/>
          </a:xfrm>
          <a:prstGeom prst="roundRect">
            <a:avLst>
              <a:gd name="adj" fmla="val 0"/>
            </a:avLst>
          </a:prstGeom>
          <a:solidFill>
            <a:srgbClr val="FDE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12A6A93-6DA2-CAF3-58C8-43547F3DEE70}"/>
              </a:ext>
            </a:extLst>
          </p:cNvPr>
          <p:cNvSpPr/>
          <p:nvPr/>
        </p:nvSpPr>
        <p:spPr>
          <a:xfrm>
            <a:off x="-187010" y="-80387"/>
            <a:ext cx="6638609" cy="6938388"/>
          </a:xfrm>
          <a:prstGeom prst="roundRect">
            <a:avLst>
              <a:gd name="adj" fmla="val 0"/>
            </a:avLst>
          </a:prstGeom>
          <a:solidFill>
            <a:srgbClr val="F8E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8850832-2BE5-8A6D-7C34-85A5AFDD260D}"/>
              </a:ext>
            </a:extLst>
          </p:cNvPr>
          <p:cNvSpPr/>
          <p:nvPr/>
        </p:nvSpPr>
        <p:spPr>
          <a:xfrm rot="5400000">
            <a:off x="5777687" y="2911510"/>
            <a:ext cx="1858945" cy="1034980"/>
          </a:xfrm>
          <a:prstGeom prst="triangle">
            <a:avLst/>
          </a:prstGeom>
          <a:solidFill>
            <a:srgbClr val="F8E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0C936-AD3B-D60B-E775-8A5532B8DC14}"/>
              </a:ext>
            </a:extLst>
          </p:cNvPr>
          <p:cNvSpPr txBox="1"/>
          <p:nvPr/>
        </p:nvSpPr>
        <p:spPr>
          <a:xfrm>
            <a:off x="2605547" y="436351"/>
            <a:ext cx="1053495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rgbClr val="2D69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 lang="ko-KR" altLang="en-US" sz="6000" spc="-150" dirty="0">
              <a:solidFill>
                <a:srgbClr val="2D69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3495F-8D1C-B21C-4F25-783DB79A5346}"/>
              </a:ext>
            </a:extLst>
          </p:cNvPr>
          <p:cNvSpPr txBox="1"/>
          <p:nvPr/>
        </p:nvSpPr>
        <p:spPr>
          <a:xfrm>
            <a:off x="1239910" y="1876703"/>
            <a:ext cx="3847528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전기차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완속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충전소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입지 후보지 탐색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4B1ECF-FE46-2C61-204F-01481E5796C2}"/>
              </a:ext>
            </a:extLst>
          </p:cNvPr>
          <p:cNvSpPr/>
          <p:nvPr/>
        </p:nvSpPr>
        <p:spPr>
          <a:xfrm>
            <a:off x="2592294" y="1387644"/>
            <a:ext cx="1080000" cy="72000"/>
          </a:xfrm>
          <a:prstGeom prst="rect">
            <a:avLst/>
          </a:prstGeom>
          <a:solidFill>
            <a:srgbClr val="2D69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0BDD4-9CB9-53B0-1EB4-34A7709E68F5}"/>
              </a:ext>
            </a:extLst>
          </p:cNvPr>
          <p:cNvSpPr txBox="1"/>
          <p:nvPr/>
        </p:nvSpPr>
        <p:spPr>
          <a:xfrm>
            <a:off x="1193055" y="5708154"/>
            <a:ext cx="3929281" cy="469359"/>
          </a:xfrm>
          <a:prstGeom prst="rect">
            <a:avLst/>
          </a:prstGeom>
          <a:solidFill>
            <a:srgbClr val="449CA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FDE23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선호도가 높은 설치지점 파악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DB7664A-459B-D16B-83AF-F4C219D6AA0B}"/>
              </a:ext>
            </a:extLst>
          </p:cNvPr>
          <p:cNvSpPr/>
          <p:nvPr/>
        </p:nvSpPr>
        <p:spPr>
          <a:xfrm>
            <a:off x="7741958" y="2733992"/>
            <a:ext cx="3528122" cy="2507043"/>
          </a:xfrm>
          <a:prstGeom prst="roundRect">
            <a:avLst>
              <a:gd name="adj" fmla="val 56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B06BA-957E-AC46-44F0-530005323E77}"/>
              </a:ext>
            </a:extLst>
          </p:cNvPr>
          <p:cNvSpPr txBox="1"/>
          <p:nvPr/>
        </p:nvSpPr>
        <p:spPr>
          <a:xfrm>
            <a:off x="8905534" y="436351"/>
            <a:ext cx="1200970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-150" dirty="0">
                <a:solidFill>
                  <a:srgbClr val="2D69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 lang="ko-KR" altLang="en-US" sz="6000" spc="-150" dirty="0">
              <a:solidFill>
                <a:srgbClr val="2D69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381FC0-8B00-77BB-9A84-4B19F20AA180}"/>
              </a:ext>
            </a:extLst>
          </p:cNvPr>
          <p:cNvSpPr txBox="1"/>
          <p:nvPr/>
        </p:nvSpPr>
        <p:spPr>
          <a:xfrm>
            <a:off x="8171362" y="1876703"/>
            <a:ext cx="2669320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충전 수요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 모델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F5B897-4049-80B7-70E4-35D35363C958}"/>
              </a:ext>
            </a:extLst>
          </p:cNvPr>
          <p:cNvSpPr/>
          <p:nvPr/>
        </p:nvSpPr>
        <p:spPr>
          <a:xfrm>
            <a:off x="8966019" y="1387644"/>
            <a:ext cx="1080000" cy="72000"/>
          </a:xfrm>
          <a:prstGeom prst="rect">
            <a:avLst/>
          </a:prstGeom>
          <a:solidFill>
            <a:srgbClr val="2D697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DCA9861-317E-179C-3ADC-48FB50C639E2}"/>
              </a:ext>
            </a:extLst>
          </p:cNvPr>
          <p:cNvGrpSpPr/>
          <p:nvPr/>
        </p:nvGrpSpPr>
        <p:grpSpPr>
          <a:xfrm>
            <a:off x="1368233" y="2733992"/>
            <a:ext cx="3528122" cy="2507043"/>
            <a:chOff x="1368233" y="2824425"/>
            <a:chExt cx="3528122" cy="250704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FDCC9E2-2256-1CCF-DD22-EB94A0072018}"/>
                </a:ext>
              </a:extLst>
            </p:cNvPr>
            <p:cNvSpPr/>
            <p:nvPr/>
          </p:nvSpPr>
          <p:spPr>
            <a:xfrm>
              <a:off x="1368233" y="2824425"/>
              <a:ext cx="3528122" cy="2507043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E6C635-47C7-9282-453A-F9567F00A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409" y="3275709"/>
              <a:ext cx="593257" cy="59325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4A3A34E-837A-1D25-017B-DA8C6337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985" y="4175322"/>
              <a:ext cx="632942" cy="63294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085E13F-C90A-6887-E410-FF2AF6CC5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335" y="4175322"/>
              <a:ext cx="632942" cy="63294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551E225-6150-DFEB-904A-0A5CE90E2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636" y="3275709"/>
              <a:ext cx="593257" cy="59325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0FBCB6D-0BC0-B013-5184-4B89B6080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899" y="4167793"/>
              <a:ext cx="648000" cy="648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15E8A98-4D72-BDFB-777A-4036673C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761" y="4182851"/>
              <a:ext cx="632942" cy="632942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4578A4E-D286-D795-67F0-23A1C82A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11" y="4182851"/>
              <a:ext cx="632942" cy="632942"/>
            </a:xfrm>
            <a:prstGeom prst="rect">
              <a:avLst/>
            </a:prstGeom>
          </p:spPr>
        </p:pic>
      </p:grpSp>
      <p:pic>
        <p:nvPicPr>
          <p:cNvPr id="30" name="Picture 2" descr="스크랩] 용인시 지도">
            <a:extLst>
              <a:ext uri="{FF2B5EF4-FFF2-40B4-BE49-F238E27FC236}">
                <a16:creationId xmlns:a16="http://schemas.microsoft.com/office/drawing/2014/main" id="{D3E5FC76-0462-52C0-2AD4-1B460C3D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655" y="2953452"/>
            <a:ext cx="2735228" cy="20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60CFBF3-8CD4-46AA-A34A-52FA5E42228E}"/>
              </a:ext>
            </a:extLst>
          </p:cNvPr>
          <p:cNvSpPr txBox="1"/>
          <p:nvPr/>
        </p:nvSpPr>
        <p:spPr>
          <a:xfrm>
            <a:off x="7013170" y="5736257"/>
            <a:ext cx="4639412" cy="469359"/>
          </a:xfrm>
          <a:prstGeom prst="rect">
            <a:avLst/>
          </a:prstGeom>
          <a:solidFill>
            <a:srgbClr val="449CA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FDE23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 사용자 수 데이터 기반 충전 수요 예측</a:t>
            </a:r>
          </a:p>
        </p:txBody>
      </p:sp>
    </p:spTree>
    <p:extLst>
      <p:ext uri="{BB962C8B-B14F-4D97-AF65-F5344CB8AC3E}">
        <p14:creationId xmlns:p14="http://schemas.microsoft.com/office/powerpoint/2010/main" val="33095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63C52FF-FFED-9553-FD3C-32CB481B34B8}"/>
              </a:ext>
            </a:extLst>
          </p:cNvPr>
          <p:cNvSpPr/>
          <p:nvPr/>
        </p:nvSpPr>
        <p:spPr>
          <a:xfrm>
            <a:off x="4251162" y="-80388"/>
            <a:ext cx="8309278" cy="7315201"/>
          </a:xfrm>
          <a:prstGeom prst="roundRect">
            <a:avLst>
              <a:gd name="adj" fmla="val 0"/>
            </a:avLst>
          </a:prstGeom>
          <a:solidFill>
            <a:srgbClr val="FDE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6097DD6-6DC0-2B71-3E11-EC78ECF2440B}"/>
              </a:ext>
            </a:extLst>
          </p:cNvPr>
          <p:cNvGrpSpPr/>
          <p:nvPr/>
        </p:nvGrpSpPr>
        <p:grpSpPr>
          <a:xfrm>
            <a:off x="-187010" y="-80387"/>
            <a:ext cx="7411660" cy="6938388"/>
            <a:chOff x="-187010" y="-80387"/>
            <a:chExt cx="7411660" cy="693838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12A6A93-6DA2-CAF3-58C8-43547F3DEE70}"/>
                </a:ext>
              </a:extLst>
            </p:cNvPr>
            <p:cNvSpPr/>
            <p:nvPr/>
          </p:nvSpPr>
          <p:spPr>
            <a:xfrm>
              <a:off x="-187010" y="-80387"/>
              <a:ext cx="6638609" cy="6938388"/>
            </a:xfrm>
            <a:prstGeom prst="roundRect">
              <a:avLst>
                <a:gd name="adj" fmla="val 0"/>
              </a:avLst>
            </a:prstGeom>
            <a:solidFill>
              <a:srgbClr val="F8E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8850832-2BE5-8A6D-7C34-85A5AFDD260D}"/>
                </a:ext>
              </a:extLst>
            </p:cNvPr>
            <p:cNvSpPr/>
            <p:nvPr/>
          </p:nvSpPr>
          <p:spPr>
            <a:xfrm rot="5400000">
              <a:off x="5777687" y="2911510"/>
              <a:ext cx="1858945" cy="1034980"/>
            </a:xfrm>
            <a:prstGeom prst="triangle">
              <a:avLst/>
            </a:prstGeom>
            <a:solidFill>
              <a:srgbClr val="F8E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349B65F-502A-E317-5C8E-6D91495C4724}"/>
              </a:ext>
            </a:extLst>
          </p:cNvPr>
          <p:cNvSpPr txBox="1"/>
          <p:nvPr/>
        </p:nvSpPr>
        <p:spPr>
          <a:xfrm>
            <a:off x="7841332" y="5745684"/>
            <a:ext cx="3435556" cy="469359"/>
          </a:xfrm>
          <a:prstGeom prst="rect">
            <a:avLst/>
          </a:prstGeom>
          <a:solidFill>
            <a:srgbClr val="449CA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FDE23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전기차 충전소 최적 입지 선정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80C936-AD3B-D60B-E775-8A5532B8DC14}"/>
              </a:ext>
            </a:extLst>
          </p:cNvPr>
          <p:cNvSpPr txBox="1"/>
          <p:nvPr/>
        </p:nvSpPr>
        <p:spPr>
          <a:xfrm>
            <a:off x="3039929" y="436351"/>
            <a:ext cx="184731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endParaRPr lang="ko-KR" altLang="en-US" sz="6000" spc="-150" dirty="0">
              <a:solidFill>
                <a:srgbClr val="2D697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D8CE8D-5B5C-5702-3329-190DE757EAC1}"/>
              </a:ext>
            </a:extLst>
          </p:cNvPr>
          <p:cNvGrpSpPr/>
          <p:nvPr/>
        </p:nvGrpSpPr>
        <p:grpSpPr>
          <a:xfrm>
            <a:off x="7916487" y="436351"/>
            <a:ext cx="3179075" cy="1872009"/>
            <a:chOff x="7916487" y="436351"/>
            <a:chExt cx="3179075" cy="18720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B06BA-957E-AC46-44F0-530005323E77}"/>
                </a:ext>
              </a:extLst>
            </p:cNvPr>
            <p:cNvSpPr txBox="1"/>
            <p:nvPr/>
          </p:nvSpPr>
          <p:spPr>
            <a:xfrm>
              <a:off x="8903129" y="436351"/>
              <a:ext cx="1205779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spc="-150" dirty="0">
                  <a:solidFill>
                    <a:srgbClr val="2D697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endParaRPr lang="ko-KR" altLang="en-US" sz="6000" spc="-150" dirty="0">
                <a:solidFill>
                  <a:srgbClr val="2D69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F5B897-4049-80B7-70E4-35D35363C958}"/>
                </a:ext>
              </a:extLst>
            </p:cNvPr>
            <p:cNvSpPr/>
            <p:nvPr/>
          </p:nvSpPr>
          <p:spPr>
            <a:xfrm>
              <a:off x="8966019" y="1387644"/>
              <a:ext cx="1080000" cy="72000"/>
            </a:xfrm>
            <a:prstGeom prst="rect">
              <a:avLst/>
            </a:prstGeom>
            <a:solidFill>
              <a:srgbClr val="2D697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1362C5-6063-091C-4545-E1DF7EF6D273}"/>
                </a:ext>
              </a:extLst>
            </p:cNvPr>
            <p:cNvSpPr txBox="1"/>
            <p:nvPr/>
          </p:nvSpPr>
          <p:spPr>
            <a:xfrm>
              <a:off x="7916487" y="1876703"/>
              <a:ext cx="3179075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충전 수요 기반 최적 입지 선정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D73CC35-45A5-4D09-B769-A560451A3758}"/>
              </a:ext>
            </a:extLst>
          </p:cNvPr>
          <p:cNvGrpSpPr/>
          <p:nvPr/>
        </p:nvGrpSpPr>
        <p:grpSpPr>
          <a:xfrm>
            <a:off x="1418137" y="400211"/>
            <a:ext cx="3528122" cy="4804684"/>
            <a:chOff x="7741958" y="436351"/>
            <a:chExt cx="3528122" cy="48046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12F699-AA23-4D25-BEB9-51A190EACC44}"/>
                </a:ext>
              </a:extLst>
            </p:cNvPr>
            <p:cNvSpPr txBox="1"/>
            <p:nvPr/>
          </p:nvSpPr>
          <p:spPr>
            <a:xfrm>
              <a:off x="8905534" y="436351"/>
              <a:ext cx="1200970" cy="101566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spc="-150" dirty="0">
                  <a:solidFill>
                    <a:srgbClr val="2D697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02</a:t>
              </a:r>
              <a:endParaRPr lang="ko-KR" altLang="en-US" sz="6000" spc="-150" dirty="0">
                <a:solidFill>
                  <a:srgbClr val="2D697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3393A2F-5599-4589-8DBB-5064172D787D}"/>
                </a:ext>
              </a:extLst>
            </p:cNvPr>
            <p:cNvSpPr/>
            <p:nvPr/>
          </p:nvSpPr>
          <p:spPr>
            <a:xfrm>
              <a:off x="8966019" y="1387644"/>
              <a:ext cx="1080000" cy="72000"/>
            </a:xfrm>
            <a:prstGeom prst="rect">
              <a:avLst/>
            </a:prstGeom>
            <a:solidFill>
              <a:srgbClr val="2D697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9B61B4-25C2-488B-89C0-C62D35C25C73}"/>
                </a:ext>
              </a:extLst>
            </p:cNvPr>
            <p:cNvSpPr txBox="1"/>
            <p:nvPr/>
          </p:nvSpPr>
          <p:spPr>
            <a:xfrm>
              <a:off x="8171362" y="1876703"/>
              <a:ext cx="2669320" cy="431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충전 수요 </a:t>
              </a:r>
              <a:r>
                <a: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예측 모델 구축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9FC7F99-63E8-4670-8028-4960C78EA796}"/>
                </a:ext>
              </a:extLst>
            </p:cNvPr>
            <p:cNvSpPr/>
            <p:nvPr/>
          </p:nvSpPr>
          <p:spPr>
            <a:xfrm>
              <a:off x="7741958" y="2733992"/>
              <a:ext cx="3528122" cy="2507043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Picture 2" descr="스크랩] 용인시 지도">
              <a:extLst>
                <a:ext uri="{FF2B5EF4-FFF2-40B4-BE49-F238E27FC236}">
                  <a16:creationId xmlns:a16="http://schemas.microsoft.com/office/drawing/2014/main" id="{4F09ADF5-7C7E-4D03-B400-CE6383BC0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655" y="2953452"/>
              <a:ext cx="2735228" cy="206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AA97C4C-E2FC-4D11-86B3-2C036CBE889C}"/>
              </a:ext>
            </a:extLst>
          </p:cNvPr>
          <p:cNvSpPr txBox="1"/>
          <p:nvPr/>
        </p:nvSpPr>
        <p:spPr>
          <a:xfrm>
            <a:off x="895171" y="5736257"/>
            <a:ext cx="4639412" cy="469359"/>
          </a:xfrm>
          <a:prstGeom prst="rect">
            <a:avLst/>
          </a:prstGeom>
          <a:solidFill>
            <a:srgbClr val="449CAF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solidFill>
                  <a:srgbClr val="FDE23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 사용자 수 데이터 기반 충전 수요 예측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E4387F-CDFF-42A0-B56E-04B36C215C80}"/>
              </a:ext>
            </a:extLst>
          </p:cNvPr>
          <p:cNvGrpSpPr/>
          <p:nvPr/>
        </p:nvGrpSpPr>
        <p:grpSpPr>
          <a:xfrm>
            <a:off x="7616757" y="2499527"/>
            <a:ext cx="3914036" cy="2803316"/>
            <a:chOff x="6926236" y="1494760"/>
            <a:chExt cx="3976163" cy="28254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A3C4C76-328F-4F54-BC47-33C56D452CA4}"/>
                </a:ext>
              </a:extLst>
            </p:cNvPr>
            <p:cNvSpPr/>
            <p:nvPr/>
          </p:nvSpPr>
          <p:spPr>
            <a:xfrm>
              <a:off x="6926236" y="1494760"/>
              <a:ext cx="3976163" cy="2825416"/>
            </a:xfrm>
            <a:prstGeom prst="roundRect">
              <a:avLst>
                <a:gd name="adj" fmla="val 56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스크랩] 용인시 지도">
              <a:extLst>
                <a:ext uri="{FF2B5EF4-FFF2-40B4-BE49-F238E27FC236}">
                  <a16:creationId xmlns:a16="http://schemas.microsoft.com/office/drawing/2014/main" id="{9B30BB69-F893-4508-908C-3E57D0E96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4750" y="1714162"/>
              <a:ext cx="3160593" cy="2387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A4B1-6DDC-4894-B1F6-7DA316874390}"/>
              </a:ext>
            </a:extLst>
          </p:cNvPr>
          <p:cNvGrpSpPr/>
          <p:nvPr/>
        </p:nvGrpSpPr>
        <p:grpSpPr>
          <a:xfrm>
            <a:off x="8336521" y="2608699"/>
            <a:ext cx="322250" cy="324804"/>
            <a:chOff x="7707087" y="5347823"/>
            <a:chExt cx="751526" cy="751526"/>
          </a:xfrm>
        </p:grpSpPr>
        <p:sp>
          <p:nvSpPr>
            <p:cNvPr id="47" name="눈물 방울 46">
              <a:extLst>
                <a:ext uri="{FF2B5EF4-FFF2-40B4-BE49-F238E27FC236}">
                  <a16:creationId xmlns:a16="http://schemas.microsoft.com/office/drawing/2014/main" id="{5677D32A-1DDD-48EE-8C92-336738CF1AFF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28C1CD4-A5A0-42A1-8ABF-6F2C17AFCDAC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5754F34-0C27-4732-901E-D46489ED736F}"/>
              </a:ext>
            </a:extLst>
          </p:cNvPr>
          <p:cNvGrpSpPr/>
          <p:nvPr/>
        </p:nvGrpSpPr>
        <p:grpSpPr>
          <a:xfrm>
            <a:off x="9367635" y="2754641"/>
            <a:ext cx="322250" cy="324804"/>
            <a:chOff x="7707087" y="5347823"/>
            <a:chExt cx="751526" cy="75152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A017ECA0-4687-4ADD-8A92-1EF88FEBDC03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7C8686C-23AF-4497-A2F9-DB7667E8584D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12DDB77-BFB7-49CB-AD9A-96C50325A342}"/>
              </a:ext>
            </a:extLst>
          </p:cNvPr>
          <p:cNvGrpSpPr/>
          <p:nvPr/>
        </p:nvGrpSpPr>
        <p:grpSpPr>
          <a:xfrm>
            <a:off x="8688395" y="3026301"/>
            <a:ext cx="322250" cy="324804"/>
            <a:chOff x="7707087" y="5347823"/>
            <a:chExt cx="751526" cy="75152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F87268EA-F9E2-4F51-A710-8242E243287D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D5196771-05C7-411B-B910-4B897E47C83B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E7CF981-D52C-4867-BE9A-8156D0E384AF}"/>
              </a:ext>
            </a:extLst>
          </p:cNvPr>
          <p:cNvGrpSpPr/>
          <p:nvPr/>
        </p:nvGrpSpPr>
        <p:grpSpPr>
          <a:xfrm>
            <a:off x="9156655" y="3226429"/>
            <a:ext cx="322250" cy="324804"/>
            <a:chOff x="7707087" y="5347823"/>
            <a:chExt cx="751526" cy="75152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E5CDBCC5-6921-4325-8CCD-7E6D8000194F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37A220A-E2B1-4111-9219-19E0C32955FC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1BBC267-EB92-4283-99BC-38A6C2E5433B}"/>
              </a:ext>
            </a:extLst>
          </p:cNvPr>
          <p:cNvGrpSpPr/>
          <p:nvPr/>
        </p:nvGrpSpPr>
        <p:grpSpPr>
          <a:xfrm>
            <a:off x="9591350" y="3388036"/>
            <a:ext cx="322250" cy="324804"/>
            <a:chOff x="7707087" y="5347823"/>
            <a:chExt cx="751526" cy="751526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C22A7B50-BC88-4A86-96E3-F6E36839B214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17F1BB2-1445-4705-8F76-A8DBE46A2AF8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E0205E8-7F8A-4492-8EB3-F1C29B13F7D9}"/>
              </a:ext>
            </a:extLst>
          </p:cNvPr>
          <p:cNvGrpSpPr/>
          <p:nvPr/>
        </p:nvGrpSpPr>
        <p:grpSpPr>
          <a:xfrm>
            <a:off x="8925173" y="3773377"/>
            <a:ext cx="322250" cy="324804"/>
            <a:chOff x="7707087" y="5347823"/>
            <a:chExt cx="751526" cy="751526"/>
          </a:xfrm>
        </p:grpSpPr>
        <p:sp>
          <p:nvSpPr>
            <p:cNvPr id="62" name="눈물 방울 61">
              <a:extLst>
                <a:ext uri="{FF2B5EF4-FFF2-40B4-BE49-F238E27FC236}">
                  <a16:creationId xmlns:a16="http://schemas.microsoft.com/office/drawing/2014/main" id="{C3B5A917-3A91-496D-87C6-C8B0BAC9A17E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22E5939-6120-44C5-805E-75ACCC66CC31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D8C519D-D9B3-4F53-9951-22298A855341}"/>
              </a:ext>
            </a:extLst>
          </p:cNvPr>
          <p:cNvGrpSpPr/>
          <p:nvPr/>
        </p:nvGrpSpPr>
        <p:grpSpPr>
          <a:xfrm>
            <a:off x="9356740" y="3855517"/>
            <a:ext cx="322250" cy="324804"/>
            <a:chOff x="7707087" y="5347823"/>
            <a:chExt cx="751526" cy="751526"/>
          </a:xfrm>
        </p:grpSpPr>
        <p:sp>
          <p:nvSpPr>
            <p:cNvPr id="65" name="눈물 방울 64">
              <a:extLst>
                <a:ext uri="{FF2B5EF4-FFF2-40B4-BE49-F238E27FC236}">
                  <a16:creationId xmlns:a16="http://schemas.microsoft.com/office/drawing/2014/main" id="{A4A7DAA7-55B9-4F16-BC64-36530D4F594D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918A503-FFA3-454F-951F-5D0D63251267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D85C108-F9DA-4084-B745-3E2878407523}"/>
              </a:ext>
            </a:extLst>
          </p:cNvPr>
          <p:cNvGrpSpPr/>
          <p:nvPr/>
        </p:nvGrpSpPr>
        <p:grpSpPr>
          <a:xfrm>
            <a:off x="9006548" y="4203072"/>
            <a:ext cx="322250" cy="324804"/>
            <a:chOff x="7707087" y="5347823"/>
            <a:chExt cx="751526" cy="751526"/>
          </a:xfrm>
        </p:grpSpPr>
        <p:sp>
          <p:nvSpPr>
            <p:cNvPr id="68" name="눈물 방울 67">
              <a:extLst>
                <a:ext uri="{FF2B5EF4-FFF2-40B4-BE49-F238E27FC236}">
                  <a16:creationId xmlns:a16="http://schemas.microsoft.com/office/drawing/2014/main" id="{3DFB8B31-9794-45C6-8B71-E1D9E0F34AFF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CFC5E43-D695-4339-A78C-A88ACE3A33D0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E882314-54EA-4761-88B5-4797A3F2691D}"/>
              </a:ext>
            </a:extLst>
          </p:cNvPr>
          <p:cNvGrpSpPr/>
          <p:nvPr/>
        </p:nvGrpSpPr>
        <p:grpSpPr>
          <a:xfrm>
            <a:off x="9779581" y="3735250"/>
            <a:ext cx="322250" cy="324804"/>
            <a:chOff x="7707087" y="5347823"/>
            <a:chExt cx="751526" cy="751526"/>
          </a:xfrm>
        </p:grpSpPr>
        <p:sp>
          <p:nvSpPr>
            <p:cNvPr id="71" name="눈물 방울 70">
              <a:extLst>
                <a:ext uri="{FF2B5EF4-FFF2-40B4-BE49-F238E27FC236}">
                  <a16:creationId xmlns:a16="http://schemas.microsoft.com/office/drawing/2014/main" id="{AC7B1F58-1BE3-4B6A-A916-ECD144B7C09C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C01BC77-B6F8-47EA-B459-BA02528A8A73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FDF3BE6-E4F2-4D4D-86CB-C222E6C44186}"/>
              </a:ext>
            </a:extLst>
          </p:cNvPr>
          <p:cNvGrpSpPr/>
          <p:nvPr/>
        </p:nvGrpSpPr>
        <p:grpSpPr>
          <a:xfrm>
            <a:off x="9786971" y="4233327"/>
            <a:ext cx="322250" cy="324804"/>
            <a:chOff x="7707087" y="5347823"/>
            <a:chExt cx="751526" cy="751526"/>
          </a:xfrm>
        </p:grpSpPr>
        <p:sp>
          <p:nvSpPr>
            <p:cNvPr id="74" name="눈물 방울 73">
              <a:extLst>
                <a:ext uri="{FF2B5EF4-FFF2-40B4-BE49-F238E27FC236}">
                  <a16:creationId xmlns:a16="http://schemas.microsoft.com/office/drawing/2014/main" id="{C6E24C41-1E7A-4A92-9689-A25412B079AC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2C9ECB8-C789-46DE-A2FB-D8091415F9C9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5133A09-AA70-44B4-B539-8450482E42BB}"/>
              </a:ext>
            </a:extLst>
          </p:cNvPr>
          <p:cNvGrpSpPr/>
          <p:nvPr/>
        </p:nvGrpSpPr>
        <p:grpSpPr>
          <a:xfrm>
            <a:off x="10227269" y="4458156"/>
            <a:ext cx="322250" cy="324804"/>
            <a:chOff x="7707087" y="5347823"/>
            <a:chExt cx="751526" cy="751526"/>
          </a:xfrm>
        </p:grpSpPr>
        <p:sp>
          <p:nvSpPr>
            <p:cNvPr id="77" name="눈물 방울 76">
              <a:extLst>
                <a:ext uri="{FF2B5EF4-FFF2-40B4-BE49-F238E27FC236}">
                  <a16:creationId xmlns:a16="http://schemas.microsoft.com/office/drawing/2014/main" id="{5FE531B8-CD91-4D81-8B07-6E05FB49AF0C}"/>
                </a:ext>
              </a:extLst>
            </p:cNvPr>
            <p:cNvSpPr/>
            <p:nvPr/>
          </p:nvSpPr>
          <p:spPr>
            <a:xfrm rot="8100000">
              <a:off x="7707087" y="5347823"/>
              <a:ext cx="751526" cy="751526"/>
            </a:xfrm>
            <a:prstGeom prst="teardrop">
              <a:avLst/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74A828C-35A9-491B-8DC1-17072D134AF7}"/>
                </a:ext>
              </a:extLst>
            </p:cNvPr>
            <p:cNvSpPr/>
            <p:nvPr/>
          </p:nvSpPr>
          <p:spPr>
            <a:xfrm>
              <a:off x="7810986" y="5434551"/>
              <a:ext cx="543729" cy="543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66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C1C57A7-A516-4CF0-B8AA-42FE91B2F659}"/>
              </a:ext>
            </a:extLst>
          </p:cNvPr>
          <p:cNvGrpSpPr/>
          <p:nvPr/>
        </p:nvGrpSpPr>
        <p:grpSpPr>
          <a:xfrm>
            <a:off x="3985847" y="2903974"/>
            <a:ext cx="4220307" cy="689880"/>
            <a:chOff x="3557116" y="2903974"/>
            <a:chExt cx="4220307" cy="68988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5E0B56F-9019-0EFF-5FB4-6DB03AB5FD77}"/>
                </a:ext>
              </a:extLst>
            </p:cNvPr>
            <p:cNvSpPr/>
            <p:nvPr/>
          </p:nvSpPr>
          <p:spPr>
            <a:xfrm>
              <a:off x="3557116" y="2903974"/>
              <a:ext cx="4220307" cy="683288"/>
            </a:xfrm>
            <a:prstGeom prst="roundRect">
              <a:avLst/>
            </a:prstGeom>
            <a:solidFill>
              <a:srgbClr val="2D6975"/>
            </a:solidFill>
            <a:ln>
              <a:noFill/>
            </a:ln>
            <a:effectLst>
              <a:outerShdw blurRad="381000" dist="330200" dir="2700000" sx="95000" sy="95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D3D8F24C-4D83-B29A-EDE4-6B023E34A338}"/>
                </a:ext>
              </a:extLst>
            </p:cNvPr>
            <p:cNvSpPr/>
            <p:nvPr/>
          </p:nvSpPr>
          <p:spPr>
            <a:xfrm rot="5660125">
              <a:off x="4048272" y="3039218"/>
              <a:ext cx="544764" cy="564508"/>
            </a:xfrm>
            <a:prstGeom prst="teardrop">
              <a:avLst>
                <a:gd name="adj" fmla="val 142116"/>
              </a:avLst>
            </a:prstGeom>
            <a:solidFill>
              <a:srgbClr val="2D69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DE8F92-BCC9-E81C-FA21-BEF7993797BE}"/>
                </a:ext>
              </a:extLst>
            </p:cNvPr>
            <p:cNvSpPr txBox="1"/>
            <p:nvPr/>
          </p:nvSpPr>
          <p:spPr>
            <a:xfrm>
              <a:off x="4146663" y="2973236"/>
              <a:ext cx="304121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2400" dirty="0">
                  <a:solidFill>
                    <a:srgbClr val="FDE23F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FIRST</a:t>
              </a:r>
              <a:r>
                <a:rPr lang="en-US" altLang="ko-KR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: </a:t>
              </a:r>
              <a:r>
                <a:rPr lang="ko-KR" altLang="en-US" sz="24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후보지 탐색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9475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defRPr smtClean="0">
            <a:latin typeface="G마켓 산스 TTF Light" panose="02000000000000000000" pitchFamily="2" charset="-127"/>
            <a:ea typeface="G마켓 산스 TTF Light" panose="020000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14203</TotalTime>
  <Words>580</Words>
  <Application>Microsoft Office PowerPoint</Application>
  <PresentationFormat>와이드스크린</PresentationFormat>
  <Paragraphs>204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Y 너만을 비춤체OTF</vt:lpstr>
      <vt:lpstr>굴림</vt:lpstr>
      <vt:lpstr>Arial</vt:lpstr>
      <vt:lpstr>맑은 고딕</vt:lpstr>
      <vt:lpstr>G마켓 산스 TTF Light</vt:lpstr>
      <vt:lpstr>G마켓 산스 TTF Bold</vt:lpstr>
      <vt:lpstr>G마켓 산스 TTF Medium</vt:lpstr>
      <vt:lpstr>Wingdings</vt:lpstr>
      <vt:lpstr>1_Office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예린</dc:creator>
  <cp:lastModifiedBy>user</cp:lastModifiedBy>
  <cp:revision>364</cp:revision>
  <dcterms:created xsi:type="dcterms:W3CDTF">2020-10-29T09:52:57Z</dcterms:created>
  <dcterms:modified xsi:type="dcterms:W3CDTF">2022-10-06T11:48:56Z</dcterms:modified>
</cp:coreProperties>
</file>