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82D5C-FDF4-4544-9741-A5B373FC9DD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0ADF2C-4F43-43DB-A69F-5E00BA7A1B44}" type="slidenum">
              <a:rPr lang="en-IN"/>
              <a:t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rapezoid 3" hidden="0"/>
          <p:cNvSpPr/>
          <p:nvPr isPhoto="0" userDrawn="0"/>
        </p:nvSpPr>
        <p:spPr bwMode="auto">
          <a:xfrm rot="16199998">
            <a:off x="77977" y="2650862"/>
            <a:ext cx="1165860" cy="417306"/>
          </a:xfrm>
          <a:prstGeom prst="trapezoid">
            <a:avLst>
              <a:gd name="adj" fmla="val 63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1:2 decoder</a:t>
            </a:r>
            <a:endParaRPr lang="en-IN" sz="1050"/>
          </a:p>
        </p:txBody>
      </p:sp>
      <p:cxnSp>
        <p:nvCxnSpPr>
          <p:cNvPr id="6" name="Straight Connector 5" hidden="0"/>
          <p:cNvCxnSpPr>
            <a:cxnSpLocks/>
          </p:cNvCxnSpPr>
          <p:nvPr isPhoto="0" userDrawn="0"/>
        </p:nvCxnSpPr>
        <p:spPr bwMode="auto">
          <a:xfrm flipV="1">
            <a:off x="660907" y="3318557"/>
            <a:ext cx="0" cy="64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ord 12" hidden="0"/>
          <p:cNvSpPr/>
          <p:nvPr isPhoto="0" userDrawn="0"/>
        </p:nvSpPr>
        <p:spPr bwMode="auto">
          <a:xfrm rot="10800000">
            <a:off x="1371582" y="1026008"/>
            <a:ext cx="618565" cy="564777"/>
          </a:xfrm>
          <a:prstGeom prst="chord">
            <a:avLst>
              <a:gd name="adj1" fmla="val 5440326"/>
              <a:gd name="adj2" fmla="val 1612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Chord 14" hidden="0"/>
          <p:cNvSpPr/>
          <p:nvPr isPhoto="0" userDrawn="0"/>
        </p:nvSpPr>
        <p:spPr bwMode="auto">
          <a:xfrm rot="10800000">
            <a:off x="1376512" y="4286489"/>
            <a:ext cx="640528" cy="564777"/>
          </a:xfrm>
          <a:prstGeom prst="chord">
            <a:avLst>
              <a:gd name="adj1" fmla="val 5213987"/>
              <a:gd name="adj2" fmla="val 16282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1050"/>
          </a:p>
        </p:txBody>
      </p:sp>
      <p:cxnSp>
        <p:nvCxnSpPr>
          <p:cNvPr id="25" name="Straight Connector 24" hidden="0"/>
          <p:cNvCxnSpPr>
            <a:cxnSpLocks/>
          </p:cNvCxnSpPr>
          <p:nvPr isPhoto="0" userDrawn="0"/>
        </p:nvCxnSpPr>
        <p:spPr bwMode="auto">
          <a:xfrm>
            <a:off x="1275211" y="1129548"/>
            <a:ext cx="49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hidden="0"/>
          <p:cNvCxnSpPr>
            <a:cxnSpLocks/>
          </p:cNvCxnSpPr>
          <p:nvPr isPhoto="0" userDrawn="0"/>
        </p:nvCxnSpPr>
        <p:spPr bwMode="auto">
          <a:xfrm>
            <a:off x="1286866" y="4706017"/>
            <a:ext cx="40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 hidden="0"/>
          <p:cNvSpPr/>
          <p:nvPr isPhoto="0" userDrawn="0"/>
        </p:nvSpPr>
        <p:spPr bwMode="auto">
          <a:xfrm>
            <a:off x="2550457" y="932325"/>
            <a:ext cx="2433918" cy="759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2" name="Rectangle 31" hidden="0"/>
          <p:cNvSpPr/>
          <p:nvPr isPhoto="0" userDrawn="0"/>
        </p:nvSpPr>
        <p:spPr bwMode="auto">
          <a:xfrm>
            <a:off x="2720769" y="1258647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HA</a:t>
            </a:r>
            <a:endParaRPr lang="en-IN" sz="1050"/>
          </a:p>
        </p:txBody>
      </p:sp>
      <p:sp>
        <p:nvSpPr>
          <p:cNvPr id="33" name="Rectangle 32" hidden="0"/>
          <p:cNvSpPr/>
          <p:nvPr isPhoto="0" userDrawn="0"/>
        </p:nvSpPr>
        <p:spPr bwMode="auto">
          <a:xfrm>
            <a:off x="3525347" y="1253276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sp>
        <p:nvSpPr>
          <p:cNvPr id="35" name="Rectangle 34" hidden="0"/>
          <p:cNvSpPr/>
          <p:nvPr isPhoto="0" userDrawn="0"/>
        </p:nvSpPr>
        <p:spPr bwMode="auto">
          <a:xfrm>
            <a:off x="4370274" y="1258647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cxnSp>
        <p:nvCxnSpPr>
          <p:cNvPr id="37" name="Connector: Elbow 36" hidden="0"/>
          <p:cNvCxnSpPr>
            <a:cxnSpLocks/>
          </p:cNvCxnSpPr>
          <p:nvPr isPhoto="0" userDrawn="0"/>
        </p:nvCxnSpPr>
        <p:spPr bwMode="auto">
          <a:xfrm flipV="1">
            <a:off x="1990147" y="1129548"/>
            <a:ext cx="524436" cy="1237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0"/>
          <p:cNvCxnSpPr>
            <a:cxnSpLocks/>
          </p:cNvCxnSpPr>
          <p:nvPr isPhoto="0" userDrawn="0"/>
        </p:nvCxnSpPr>
        <p:spPr bwMode="auto">
          <a:xfrm>
            <a:off x="2514583" y="1129548"/>
            <a:ext cx="2478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 hidden="0"/>
          <p:cNvCxnSpPr>
            <a:cxnSpLocks/>
          </p:cNvCxnSpPr>
          <p:nvPr isPhoto="0" userDrawn="0"/>
        </p:nvCxnSpPr>
        <p:spPr bwMode="auto">
          <a:xfrm>
            <a:off x="2788007" y="1129548"/>
            <a:ext cx="0" cy="12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 hidden="0"/>
          <p:cNvCxnSpPr>
            <a:cxnSpLocks/>
          </p:cNvCxnSpPr>
          <p:nvPr isPhoto="0" userDrawn="0"/>
        </p:nvCxnSpPr>
        <p:spPr bwMode="auto">
          <a:xfrm>
            <a:off x="3621725" y="1129548"/>
            <a:ext cx="0" cy="12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 hidden="0"/>
          <p:cNvCxnSpPr>
            <a:cxnSpLocks/>
          </p:cNvCxnSpPr>
          <p:nvPr isPhoto="0" userDrawn="0"/>
        </p:nvCxnSpPr>
        <p:spPr bwMode="auto">
          <a:xfrm>
            <a:off x="4401654" y="1129548"/>
            <a:ext cx="0" cy="12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hidden="0"/>
          <p:cNvCxnSpPr>
            <a:cxnSpLocks/>
          </p:cNvCxnSpPr>
          <p:nvPr isPhoto="0" userDrawn="0"/>
        </p:nvCxnSpPr>
        <p:spPr bwMode="auto">
          <a:xfrm flipV="1">
            <a:off x="2357701" y="573736"/>
            <a:ext cx="0" cy="45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 hidden="0"/>
          <p:cNvCxnSpPr>
            <a:cxnSpLocks/>
          </p:cNvCxnSpPr>
          <p:nvPr isPhoto="0" userDrawn="0"/>
        </p:nvCxnSpPr>
        <p:spPr bwMode="auto">
          <a:xfrm flipV="1">
            <a:off x="2366666" y="573736"/>
            <a:ext cx="4688558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 hidden="0"/>
          <p:cNvCxnSpPr>
            <a:cxnSpLocks/>
          </p:cNvCxnSpPr>
          <p:nvPr isPhoto="0" userDrawn="0"/>
        </p:nvCxnSpPr>
        <p:spPr bwMode="auto">
          <a:xfrm>
            <a:off x="2357701" y="1026008"/>
            <a:ext cx="2635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 hidden="0"/>
          <p:cNvCxnSpPr>
            <a:cxnSpLocks/>
            <a:endCxn id="32" idx="0"/>
          </p:cNvCxnSpPr>
          <p:nvPr isPhoto="0" userDrawn="0"/>
        </p:nvCxnSpPr>
        <p:spPr bwMode="auto">
          <a:xfrm>
            <a:off x="2985230" y="1026008"/>
            <a:ext cx="0" cy="22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 hidden="0"/>
          <p:cNvCxnSpPr>
            <a:cxnSpLocks/>
          </p:cNvCxnSpPr>
          <p:nvPr isPhoto="0" userDrawn="0"/>
        </p:nvCxnSpPr>
        <p:spPr bwMode="auto">
          <a:xfrm>
            <a:off x="3783089" y="1026008"/>
            <a:ext cx="0" cy="22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 hidden="0"/>
          <p:cNvCxnSpPr>
            <a:cxnSpLocks/>
          </p:cNvCxnSpPr>
          <p:nvPr isPhoto="0" userDrawn="0"/>
        </p:nvCxnSpPr>
        <p:spPr bwMode="auto">
          <a:xfrm>
            <a:off x="4616806" y="1026008"/>
            <a:ext cx="0" cy="22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 hidden="0"/>
          <p:cNvCxnSpPr>
            <a:cxnSpLocks/>
            <a:stCxn id="32" idx="2"/>
          </p:cNvCxnSpPr>
          <p:nvPr isPhoto="0" userDrawn="0"/>
        </p:nvCxnSpPr>
        <p:spPr bwMode="auto">
          <a:xfrm>
            <a:off x="2893341" y="1599305"/>
            <a:ext cx="2242" cy="2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hidden="0"/>
          <p:cNvCxnSpPr>
            <a:cxnSpLocks/>
          </p:cNvCxnSpPr>
          <p:nvPr isPhoto="0" userDrawn="0"/>
        </p:nvCxnSpPr>
        <p:spPr bwMode="auto">
          <a:xfrm>
            <a:off x="3699041" y="1608268"/>
            <a:ext cx="2242" cy="2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 hidden="0"/>
          <p:cNvCxnSpPr>
            <a:cxnSpLocks/>
          </p:cNvCxnSpPr>
          <p:nvPr isPhoto="0" userDrawn="0"/>
        </p:nvCxnSpPr>
        <p:spPr bwMode="auto">
          <a:xfrm>
            <a:off x="4542846" y="1608268"/>
            <a:ext cx="2242" cy="21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 hidden="0"/>
          <p:cNvCxnSpPr>
            <a:cxnSpLocks/>
          </p:cNvCxnSpPr>
          <p:nvPr isPhoto="0" userDrawn="0"/>
        </p:nvCxnSpPr>
        <p:spPr bwMode="auto">
          <a:xfrm>
            <a:off x="2893341" y="1815348"/>
            <a:ext cx="2252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 hidden="0"/>
          <p:cNvCxnSpPr>
            <a:cxnSpLocks/>
          </p:cNvCxnSpPr>
          <p:nvPr isPhoto="0" userDrawn="0"/>
        </p:nvCxnSpPr>
        <p:spPr bwMode="auto">
          <a:xfrm flipV="1">
            <a:off x="5145725" y="1308397"/>
            <a:ext cx="0" cy="5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 hidden="0"/>
          <p:cNvCxnSpPr>
            <a:cxnSpLocks/>
          </p:cNvCxnSpPr>
          <p:nvPr isPhoto="0" userDrawn="0"/>
        </p:nvCxnSpPr>
        <p:spPr bwMode="auto">
          <a:xfrm>
            <a:off x="5145725" y="1308397"/>
            <a:ext cx="340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 hidden="0"/>
          <p:cNvSpPr/>
          <p:nvPr isPhoto="0" userDrawn="0"/>
        </p:nvSpPr>
        <p:spPr bwMode="auto">
          <a:xfrm>
            <a:off x="5486400" y="932325"/>
            <a:ext cx="914399" cy="6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3 bit Register</a:t>
            </a:r>
            <a:endParaRPr lang="en-IN" sz="1050"/>
          </a:p>
        </p:txBody>
      </p:sp>
      <p:cxnSp>
        <p:nvCxnSpPr>
          <p:cNvPr id="96" name="Connector: Elbow 95" hidden="0"/>
          <p:cNvCxnSpPr>
            <a:cxnSpLocks/>
          </p:cNvCxnSpPr>
          <p:nvPr isPhoto="0" userDrawn="0"/>
        </p:nvCxnSpPr>
        <p:spPr bwMode="auto">
          <a:xfrm flipV="1">
            <a:off x="2017040" y="4392704"/>
            <a:ext cx="533417" cy="125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 hidden="0"/>
          <p:cNvSpPr/>
          <p:nvPr isPhoto="0" userDrawn="0"/>
        </p:nvSpPr>
        <p:spPr bwMode="auto">
          <a:xfrm>
            <a:off x="2550457" y="4214773"/>
            <a:ext cx="2433918" cy="759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100" name="Straight Connector 99" hidden="0"/>
          <p:cNvCxnSpPr>
            <a:cxnSpLocks/>
          </p:cNvCxnSpPr>
          <p:nvPr isPhoto="0" userDrawn="0"/>
        </p:nvCxnSpPr>
        <p:spPr bwMode="auto">
          <a:xfrm>
            <a:off x="2532520" y="4392701"/>
            <a:ext cx="2469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 hidden="0"/>
          <p:cNvCxnSpPr>
            <a:cxnSpLocks/>
          </p:cNvCxnSpPr>
          <p:nvPr isPhoto="0" userDrawn="0"/>
        </p:nvCxnSpPr>
        <p:spPr bwMode="auto">
          <a:xfrm>
            <a:off x="2402519" y="4307549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 hidden="0"/>
          <p:cNvCxnSpPr>
            <a:cxnSpLocks/>
          </p:cNvCxnSpPr>
          <p:nvPr isPhoto="0" userDrawn="0"/>
        </p:nvCxnSpPr>
        <p:spPr bwMode="auto">
          <a:xfrm flipV="1">
            <a:off x="2402519" y="3990647"/>
            <a:ext cx="0" cy="31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 hidden="0"/>
          <p:cNvCxnSpPr>
            <a:cxnSpLocks/>
          </p:cNvCxnSpPr>
          <p:nvPr isPhoto="0" userDrawn="0"/>
        </p:nvCxnSpPr>
        <p:spPr bwMode="auto">
          <a:xfrm>
            <a:off x="2402519" y="3981680"/>
            <a:ext cx="465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 hidden="0"/>
          <p:cNvSpPr/>
          <p:nvPr isPhoto="0" userDrawn="0"/>
        </p:nvSpPr>
        <p:spPr bwMode="auto">
          <a:xfrm>
            <a:off x="2718503" y="4512395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HA</a:t>
            </a:r>
            <a:endParaRPr lang="en-IN" sz="1050"/>
          </a:p>
        </p:txBody>
      </p:sp>
      <p:sp>
        <p:nvSpPr>
          <p:cNvPr id="110" name="Rectangle 109" hidden="0"/>
          <p:cNvSpPr/>
          <p:nvPr isPhoto="0" userDrawn="0"/>
        </p:nvSpPr>
        <p:spPr bwMode="auto">
          <a:xfrm>
            <a:off x="3525347" y="4500283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sp>
        <p:nvSpPr>
          <p:cNvPr id="111" name="Rectangle 110" hidden="0"/>
          <p:cNvSpPr/>
          <p:nvPr isPhoto="0" userDrawn="0"/>
        </p:nvSpPr>
        <p:spPr bwMode="auto">
          <a:xfrm>
            <a:off x="4370274" y="4512392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cxnSp>
        <p:nvCxnSpPr>
          <p:cNvPr id="112" name="Straight Connector 111" hidden="0"/>
          <p:cNvCxnSpPr>
            <a:cxnSpLocks/>
          </p:cNvCxnSpPr>
          <p:nvPr isPhoto="0" userDrawn="0"/>
        </p:nvCxnSpPr>
        <p:spPr bwMode="auto">
          <a:xfrm>
            <a:off x="2940407" y="1281948"/>
            <a:ext cx="0" cy="12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 hidden="0"/>
          <p:cNvCxnSpPr>
            <a:cxnSpLocks/>
          </p:cNvCxnSpPr>
          <p:nvPr isPhoto="0" userDrawn="0"/>
        </p:nvCxnSpPr>
        <p:spPr bwMode="auto">
          <a:xfrm>
            <a:off x="2788007" y="4392704"/>
            <a:ext cx="0" cy="14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 hidden="0"/>
          <p:cNvCxnSpPr>
            <a:cxnSpLocks/>
          </p:cNvCxnSpPr>
          <p:nvPr isPhoto="0" userDrawn="0"/>
        </p:nvCxnSpPr>
        <p:spPr bwMode="auto">
          <a:xfrm>
            <a:off x="2985230" y="4307556"/>
            <a:ext cx="0" cy="23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 hidden="0"/>
          <p:cNvCxnSpPr>
            <a:cxnSpLocks/>
          </p:cNvCxnSpPr>
          <p:nvPr isPhoto="0" userDrawn="0"/>
        </p:nvCxnSpPr>
        <p:spPr bwMode="auto">
          <a:xfrm>
            <a:off x="3621725" y="4392707"/>
            <a:ext cx="0" cy="14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 hidden="0"/>
          <p:cNvCxnSpPr>
            <a:cxnSpLocks/>
          </p:cNvCxnSpPr>
          <p:nvPr isPhoto="0" userDrawn="0"/>
        </p:nvCxnSpPr>
        <p:spPr bwMode="auto">
          <a:xfrm>
            <a:off x="3783089" y="4315163"/>
            <a:ext cx="0" cy="33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 hidden="0"/>
          <p:cNvCxnSpPr>
            <a:cxnSpLocks/>
          </p:cNvCxnSpPr>
          <p:nvPr isPhoto="0" userDrawn="0"/>
        </p:nvCxnSpPr>
        <p:spPr bwMode="auto">
          <a:xfrm>
            <a:off x="4616806" y="4316502"/>
            <a:ext cx="0" cy="33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 hidden="0"/>
          <p:cNvCxnSpPr>
            <a:cxnSpLocks/>
          </p:cNvCxnSpPr>
          <p:nvPr isPhoto="0" userDrawn="0"/>
        </p:nvCxnSpPr>
        <p:spPr bwMode="auto">
          <a:xfrm>
            <a:off x="4464407" y="4392707"/>
            <a:ext cx="0" cy="21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 hidden="0"/>
          <p:cNvCxnSpPr>
            <a:cxnSpLocks/>
          </p:cNvCxnSpPr>
          <p:nvPr isPhoto="0" userDrawn="0"/>
        </p:nvCxnSpPr>
        <p:spPr bwMode="auto">
          <a:xfrm>
            <a:off x="2891075" y="4799263"/>
            <a:ext cx="0" cy="26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 hidden="0"/>
          <p:cNvCxnSpPr>
            <a:cxnSpLocks/>
          </p:cNvCxnSpPr>
          <p:nvPr isPhoto="0" userDrawn="0"/>
        </p:nvCxnSpPr>
        <p:spPr bwMode="auto">
          <a:xfrm>
            <a:off x="3760672" y="4808228"/>
            <a:ext cx="0" cy="26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 hidden="0"/>
          <p:cNvCxnSpPr>
            <a:cxnSpLocks/>
          </p:cNvCxnSpPr>
          <p:nvPr isPhoto="0" userDrawn="0"/>
        </p:nvCxnSpPr>
        <p:spPr bwMode="auto">
          <a:xfrm>
            <a:off x="4542846" y="4787154"/>
            <a:ext cx="0" cy="26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 hidden="0"/>
          <p:cNvCxnSpPr>
            <a:cxnSpLocks/>
          </p:cNvCxnSpPr>
          <p:nvPr isPhoto="0" userDrawn="0"/>
        </p:nvCxnSpPr>
        <p:spPr bwMode="auto">
          <a:xfrm>
            <a:off x="2891075" y="5056099"/>
            <a:ext cx="22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 hidden="0"/>
          <p:cNvCxnSpPr>
            <a:cxnSpLocks/>
          </p:cNvCxnSpPr>
          <p:nvPr isPhoto="0" userDrawn="0"/>
        </p:nvCxnSpPr>
        <p:spPr bwMode="auto">
          <a:xfrm flipV="1">
            <a:off x="5145723" y="4549148"/>
            <a:ext cx="0" cy="51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 hidden="0"/>
          <p:cNvCxnSpPr>
            <a:cxnSpLocks/>
          </p:cNvCxnSpPr>
          <p:nvPr isPhoto="0" userDrawn="0"/>
        </p:nvCxnSpPr>
        <p:spPr bwMode="auto">
          <a:xfrm>
            <a:off x="5145722" y="4549144"/>
            <a:ext cx="340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 hidden="0"/>
          <p:cNvSpPr/>
          <p:nvPr isPhoto="0" userDrawn="0"/>
        </p:nvSpPr>
        <p:spPr bwMode="auto">
          <a:xfrm>
            <a:off x="5468479" y="4194382"/>
            <a:ext cx="914399" cy="68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3 bit Register</a:t>
            </a:r>
            <a:endParaRPr lang="en-IN" sz="1050"/>
          </a:p>
        </p:txBody>
      </p:sp>
      <p:cxnSp>
        <p:nvCxnSpPr>
          <p:cNvPr id="144" name="Straight Connector 143" hidden="0"/>
          <p:cNvCxnSpPr>
            <a:cxnSpLocks/>
            <a:stCxn id="95" idx="3"/>
          </p:cNvCxnSpPr>
          <p:nvPr isPhoto="0" userDrawn="0"/>
        </p:nvCxnSpPr>
        <p:spPr bwMode="auto">
          <a:xfrm flipV="1">
            <a:off x="6400798" y="1261339"/>
            <a:ext cx="5056095" cy="1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 hidden="0"/>
          <p:cNvCxnSpPr>
            <a:cxnSpLocks/>
          </p:cNvCxnSpPr>
          <p:nvPr isPhoto="0" userDrawn="0"/>
        </p:nvCxnSpPr>
        <p:spPr bwMode="auto">
          <a:xfrm>
            <a:off x="6382876" y="4544653"/>
            <a:ext cx="38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 hidden="0"/>
          <p:cNvCxnSpPr>
            <a:cxnSpLocks/>
          </p:cNvCxnSpPr>
          <p:nvPr isPhoto="0" userDrawn="0"/>
        </p:nvCxnSpPr>
        <p:spPr bwMode="auto">
          <a:xfrm>
            <a:off x="7055224" y="561423"/>
            <a:ext cx="0" cy="69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 hidden="0"/>
          <p:cNvCxnSpPr>
            <a:cxnSpLocks/>
          </p:cNvCxnSpPr>
          <p:nvPr isPhoto="0" userDrawn="0"/>
        </p:nvCxnSpPr>
        <p:spPr bwMode="auto">
          <a:xfrm>
            <a:off x="1286866" y="3155576"/>
            <a:ext cx="0" cy="121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 hidden="0"/>
          <p:cNvCxnSpPr>
            <a:cxnSpLocks/>
          </p:cNvCxnSpPr>
          <p:nvPr isPhoto="0" userDrawn="0"/>
        </p:nvCxnSpPr>
        <p:spPr bwMode="auto">
          <a:xfrm>
            <a:off x="1286866" y="4365812"/>
            <a:ext cx="393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 hidden="0"/>
          <p:cNvCxnSpPr>
            <a:cxnSpLocks/>
          </p:cNvCxnSpPr>
          <p:nvPr isPhoto="0" userDrawn="0"/>
        </p:nvCxnSpPr>
        <p:spPr bwMode="auto">
          <a:xfrm>
            <a:off x="7055220" y="3981682"/>
            <a:ext cx="4" cy="56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 hidden="0"/>
          <p:cNvCxnSpPr>
            <a:cxnSpLocks/>
          </p:cNvCxnSpPr>
          <p:nvPr isPhoto="0" userDrawn="0"/>
        </p:nvCxnSpPr>
        <p:spPr bwMode="auto">
          <a:xfrm>
            <a:off x="1264008" y="1503599"/>
            <a:ext cx="0" cy="9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 hidden="0"/>
          <p:cNvCxnSpPr>
            <a:cxnSpLocks/>
          </p:cNvCxnSpPr>
          <p:nvPr isPhoto="0" userDrawn="0"/>
        </p:nvCxnSpPr>
        <p:spPr bwMode="auto">
          <a:xfrm flipH="1">
            <a:off x="869560" y="2406469"/>
            <a:ext cx="394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 hidden="0"/>
          <p:cNvCxnSpPr>
            <a:cxnSpLocks/>
          </p:cNvCxnSpPr>
          <p:nvPr isPhoto="0" userDrawn="0"/>
        </p:nvCxnSpPr>
        <p:spPr bwMode="auto">
          <a:xfrm>
            <a:off x="1275211" y="1503599"/>
            <a:ext cx="49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 hidden="0"/>
          <p:cNvCxnSpPr>
            <a:cxnSpLocks/>
          </p:cNvCxnSpPr>
          <p:nvPr isPhoto="0" userDrawn="0"/>
        </p:nvCxnSpPr>
        <p:spPr bwMode="auto">
          <a:xfrm>
            <a:off x="869560" y="3155576"/>
            <a:ext cx="41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 hidden="0"/>
          <p:cNvSpPr/>
          <p:nvPr isPhoto="0" userDrawn="0"/>
        </p:nvSpPr>
        <p:spPr bwMode="auto">
          <a:xfrm rot="5400000">
            <a:off x="10115062" y="2102212"/>
            <a:ext cx="2072777" cy="759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182" name="Straight Connector 181" hidden="0"/>
          <p:cNvCxnSpPr>
            <a:cxnSpLocks/>
          </p:cNvCxnSpPr>
          <p:nvPr isPhoto="0" userDrawn="0"/>
        </p:nvCxnSpPr>
        <p:spPr bwMode="auto">
          <a:xfrm flipV="1">
            <a:off x="10192871" y="1369816"/>
            <a:ext cx="0" cy="316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 hidden="0"/>
          <p:cNvCxnSpPr>
            <a:cxnSpLocks/>
          </p:cNvCxnSpPr>
          <p:nvPr isPhoto="0" userDrawn="0"/>
        </p:nvCxnSpPr>
        <p:spPr bwMode="auto">
          <a:xfrm flipV="1">
            <a:off x="10183906" y="1369817"/>
            <a:ext cx="11564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 hidden="0"/>
          <p:cNvCxnSpPr>
            <a:cxnSpLocks/>
          </p:cNvCxnSpPr>
          <p:nvPr isPhoto="0" userDrawn="0"/>
        </p:nvCxnSpPr>
        <p:spPr bwMode="auto">
          <a:xfrm>
            <a:off x="11465857" y="1261339"/>
            <a:ext cx="0" cy="224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 hidden="0"/>
          <p:cNvCxnSpPr>
            <a:cxnSpLocks/>
          </p:cNvCxnSpPr>
          <p:nvPr isPhoto="0" userDrawn="0"/>
        </p:nvCxnSpPr>
        <p:spPr bwMode="auto">
          <a:xfrm>
            <a:off x="11340353" y="1369816"/>
            <a:ext cx="0" cy="213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 hidden="0"/>
          <p:cNvSpPr/>
          <p:nvPr isPhoto="0" userDrawn="0"/>
        </p:nvSpPr>
        <p:spPr bwMode="auto">
          <a:xfrm>
            <a:off x="10885634" y="1590786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HA</a:t>
            </a:r>
            <a:endParaRPr lang="en-IN" sz="1050"/>
          </a:p>
        </p:txBody>
      </p:sp>
      <p:sp>
        <p:nvSpPr>
          <p:cNvPr id="193" name="Rectangle 192" hidden="0"/>
          <p:cNvSpPr/>
          <p:nvPr isPhoto="0" userDrawn="0"/>
        </p:nvSpPr>
        <p:spPr bwMode="auto">
          <a:xfrm>
            <a:off x="10885634" y="2206076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sp>
        <p:nvSpPr>
          <p:cNvPr id="194" name="Rectangle 193" hidden="0"/>
          <p:cNvSpPr/>
          <p:nvPr isPhoto="0" userDrawn="0"/>
        </p:nvSpPr>
        <p:spPr bwMode="auto">
          <a:xfrm>
            <a:off x="10885634" y="2854379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cxnSp>
        <p:nvCxnSpPr>
          <p:cNvPr id="196" name="Straight Connector 195" hidden="0"/>
          <p:cNvCxnSpPr>
            <a:cxnSpLocks/>
          </p:cNvCxnSpPr>
          <p:nvPr isPhoto="0" userDrawn="0"/>
        </p:nvCxnSpPr>
        <p:spPr bwMode="auto">
          <a:xfrm flipH="1">
            <a:off x="11230778" y="1691609"/>
            <a:ext cx="10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 hidden="0"/>
          <p:cNvCxnSpPr>
            <a:cxnSpLocks/>
          </p:cNvCxnSpPr>
          <p:nvPr isPhoto="0" userDrawn="0"/>
        </p:nvCxnSpPr>
        <p:spPr bwMode="auto">
          <a:xfrm flipH="1">
            <a:off x="11230778" y="2276585"/>
            <a:ext cx="109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 hidden="0"/>
          <p:cNvCxnSpPr>
            <a:cxnSpLocks/>
          </p:cNvCxnSpPr>
          <p:nvPr isPhoto="0" userDrawn="0"/>
        </p:nvCxnSpPr>
        <p:spPr bwMode="auto">
          <a:xfrm flipH="1">
            <a:off x="11230778" y="2949388"/>
            <a:ext cx="10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 hidden="0"/>
          <p:cNvCxnSpPr>
            <a:cxnSpLocks/>
            <a:endCxn id="192" idx="3"/>
          </p:cNvCxnSpPr>
          <p:nvPr isPhoto="0" userDrawn="0"/>
        </p:nvCxnSpPr>
        <p:spPr bwMode="auto">
          <a:xfrm flipH="1">
            <a:off x="11230778" y="1824311"/>
            <a:ext cx="22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 hidden="0"/>
          <p:cNvCxnSpPr>
            <a:cxnSpLocks/>
          </p:cNvCxnSpPr>
          <p:nvPr isPhoto="0" userDrawn="0"/>
        </p:nvCxnSpPr>
        <p:spPr bwMode="auto">
          <a:xfrm flipH="1">
            <a:off x="11230778" y="2419909"/>
            <a:ext cx="22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 hidden="0"/>
          <p:cNvCxnSpPr>
            <a:cxnSpLocks/>
          </p:cNvCxnSpPr>
          <p:nvPr isPhoto="0" userDrawn="0"/>
        </p:nvCxnSpPr>
        <p:spPr bwMode="auto">
          <a:xfrm flipH="1">
            <a:off x="11239742" y="3074332"/>
            <a:ext cx="22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 hidden="0"/>
          <p:cNvCxnSpPr>
            <a:cxnSpLocks/>
            <a:stCxn id="192" idx="1"/>
          </p:cNvCxnSpPr>
          <p:nvPr isPhoto="0" userDrawn="0"/>
        </p:nvCxnSpPr>
        <p:spPr bwMode="auto">
          <a:xfrm flipH="1">
            <a:off x="10540490" y="1761115"/>
            <a:ext cx="345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 hidden="0"/>
          <p:cNvCxnSpPr>
            <a:cxnSpLocks/>
          </p:cNvCxnSpPr>
          <p:nvPr isPhoto="0" userDrawn="0"/>
        </p:nvCxnSpPr>
        <p:spPr bwMode="auto">
          <a:xfrm flipH="1">
            <a:off x="10540490" y="2380437"/>
            <a:ext cx="345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 hidden="0"/>
          <p:cNvCxnSpPr>
            <a:cxnSpLocks/>
          </p:cNvCxnSpPr>
          <p:nvPr isPhoto="0" userDrawn="0"/>
        </p:nvCxnSpPr>
        <p:spPr bwMode="auto">
          <a:xfrm flipH="1">
            <a:off x="10540490" y="3006963"/>
            <a:ext cx="3451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 hidden="0"/>
          <p:cNvCxnSpPr>
            <a:cxnSpLocks/>
          </p:cNvCxnSpPr>
          <p:nvPr isPhoto="0" userDrawn="0"/>
        </p:nvCxnSpPr>
        <p:spPr bwMode="auto">
          <a:xfrm>
            <a:off x="10540490" y="1761115"/>
            <a:ext cx="0" cy="199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 hidden="0"/>
          <p:cNvCxnSpPr>
            <a:cxnSpLocks/>
            <a:stCxn id="32" idx="3"/>
            <a:endCxn id="33" idx="1"/>
          </p:cNvCxnSpPr>
          <p:nvPr isPhoto="0" userDrawn="0"/>
        </p:nvCxnSpPr>
        <p:spPr bwMode="auto">
          <a:xfrm flipV="1">
            <a:off x="3065913" y="1423606"/>
            <a:ext cx="459434" cy="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 hidden="0"/>
          <p:cNvCxnSpPr>
            <a:cxnSpLocks/>
            <a:stCxn id="33" idx="3"/>
            <a:endCxn id="35" idx="1"/>
          </p:cNvCxnSpPr>
          <p:nvPr isPhoto="0" userDrawn="0"/>
        </p:nvCxnSpPr>
        <p:spPr bwMode="auto">
          <a:xfrm>
            <a:off x="3870491" y="1423606"/>
            <a:ext cx="499783" cy="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 hidden="0"/>
          <p:cNvCxnSpPr>
            <a:cxnSpLocks/>
            <a:stCxn id="109" idx="3"/>
            <a:endCxn id="110" idx="1"/>
          </p:cNvCxnSpPr>
          <p:nvPr isPhoto="0" userDrawn="0"/>
        </p:nvCxnSpPr>
        <p:spPr bwMode="auto">
          <a:xfrm flipV="1">
            <a:off x="3063647" y="4670612"/>
            <a:ext cx="461700" cy="1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 hidden="0"/>
          <p:cNvCxnSpPr>
            <a:cxnSpLocks/>
            <a:stCxn id="110" idx="3"/>
            <a:endCxn id="111" idx="1"/>
          </p:cNvCxnSpPr>
          <p:nvPr isPhoto="0" userDrawn="0"/>
        </p:nvCxnSpPr>
        <p:spPr bwMode="auto">
          <a:xfrm>
            <a:off x="3870491" y="4670612"/>
            <a:ext cx="499783" cy="1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 hidden="0"/>
          <p:cNvSpPr/>
          <p:nvPr isPhoto="0" userDrawn="0"/>
        </p:nvSpPr>
        <p:spPr bwMode="auto">
          <a:xfrm>
            <a:off x="10762129" y="3990647"/>
            <a:ext cx="1268472" cy="2072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28" name="Rectangle 227" hidden="0"/>
          <p:cNvSpPr/>
          <p:nvPr isPhoto="0" userDrawn="0"/>
        </p:nvSpPr>
        <p:spPr bwMode="auto">
          <a:xfrm>
            <a:off x="10885634" y="4208486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HA</a:t>
            </a:r>
            <a:endParaRPr lang="en-IN" sz="1050"/>
          </a:p>
        </p:txBody>
      </p:sp>
      <p:sp>
        <p:nvSpPr>
          <p:cNvPr id="229" name="Rectangle 228" hidden="0"/>
          <p:cNvSpPr/>
          <p:nvPr isPhoto="0" userDrawn="0"/>
        </p:nvSpPr>
        <p:spPr bwMode="auto">
          <a:xfrm>
            <a:off x="11493900" y="4365359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sp>
        <p:nvSpPr>
          <p:cNvPr id="230" name="Rectangle 229" hidden="0"/>
          <p:cNvSpPr/>
          <p:nvPr isPhoto="0" userDrawn="0"/>
        </p:nvSpPr>
        <p:spPr bwMode="auto">
          <a:xfrm>
            <a:off x="10903089" y="4787154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HA</a:t>
            </a:r>
            <a:endParaRPr lang="en-IN" sz="1050"/>
          </a:p>
        </p:txBody>
      </p:sp>
      <p:sp>
        <p:nvSpPr>
          <p:cNvPr id="231" name="Rectangle 230" hidden="0"/>
          <p:cNvSpPr/>
          <p:nvPr isPhoto="0" userDrawn="0"/>
        </p:nvSpPr>
        <p:spPr bwMode="auto">
          <a:xfrm>
            <a:off x="11493900" y="4974057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sp>
        <p:nvSpPr>
          <p:cNvPr id="232" name="Rectangle 231" hidden="0"/>
          <p:cNvSpPr/>
          <p:nvPr isPhoto="0" userDrawn="0"/>
        </p:nvSpPr>
        <p:spPr bwMode="auto">
          <a:xfrm>
            <a:off x="10903089" y="5412534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HA</a:t>
            </a:r>
            <a:endParaRPr lang="en-IN" sz="1050"/>
          </a:p>
        </p:txBody>
      </p:sp>
      <p:sp>
        <p:nvSpPr>
          <p:cNvPr id="233" name="Rectangle 232" hidden="0"/>
          <p:cNvSpPr/>
          <p:nvPr isPhoto="0" userDrawn="0"/>
        </p:nvSpPr>
        <p:spPr bwMode="auto">
          <a:xfrm>
            <a:off x="11493900" y="5571642"/>
            <a:ext cx="345144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FA</a:t>
            </a:r>
            <a:endParaRPr lang="en-IN" sz="1050"/>
          </a:p>
        </p:txBody>
      </p:sp>
      <p:sp>
        <p:nvSpPr>
          <p:cNvPr id="234" name="Isosceles Triangle 233" hidden="0"/>
          <p:cNvSpPr/>
          <p:nvPr isPhoto="0" userDrawn="0"/>
        </p:nvSpPr>
        <p:spPr bwMode="auto">
          <a:xfrm rot="10800000">
            <a:off x="10434154" y="3747606"/>
            <a:ext cx="221639" cy="174354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5" name="Oval 234" hidden="0"/>
          <p:cNvSpPr/>
          <p:nvPr isPhoto="0" userDrawn="0"/>
        </p:nvSpPr>
        <p:spPr bwMode="auto">
          <a:xfrm>
            <a:off x="10505654" y="3907921"/>
            <a:ext cx="6967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237" name="Straight Connector 236" hidden="0"/>
          <p:cNvCxnSpPr>
            <a:cxnSpLocks/>
            <a:stCxn id="235" idx="4"/>
          </p:cNvCxnSpPr>
          <p:nvPr isPhoto="0" userDrawn="0"/>
        </p:nvCxnSpPr>
        <p:spPr bwMode="auto">
          <a:xfrm>
            <a:off x="10540490" y="3953640"/>
            <a:ext cx="0" cy="161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 hidden="0"/>
          <p:cNvCxnSpPr>
            <a:cxnSpLocks/>
            <a:stCxn id="228" idx="1"/>
          </p:cNvCxnSpPr>
          <p:nvPr isPhoto="0" userDrawn="0"/>
        </p:nvCxnSpPr>
        <p:spPr bwMode="auto">
          <a:xfrm flipH="1">
            <a:off x="10540490" y="4378815"/>
            <a:ext cx="345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 hidden="0"/>
          <p:cNvCxnSpPr>
            <a:cxnSpLocks/>
            <a:stCxn id="230" idx="1"/>
          </p:cNvCxnSpPr>
          <p:nvPr isPhoto="0" userDrawn="0"/>
        </p:nvCxnSpPr>
        <p:spPr bwMode="auto">
          <a:xfrm flipH="1">
            <a:off x="10540490" y="4957483"/>
            <a:ext cx="3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 hidden="0"/>
          <p:cNvCxnSpPr>
            <a:cxnSpLocks/>
            <a:stCxn id="232" idx="1"/>
          </p:cNvCxnSpPr>
          <p:nvPr isPhoto="0" userDrawn="0"/>
        </p:nvCxnSpPr>
        <p:spPr bwMode="auto">
          <a:xfrm flipH="1" flipV="1">
            <a:off x="10540490" y="5571642"/>
            <a:ext cx="362600" cy="1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 hidden="0"/>
          <p:cNvCxnSpPr>
            <a:cxnSpLocks/>
            <a:stCxn id="192" idx="2"/>
            <a:endCxn id="193" idx="0"/>
          </p:cNvCxnSpPr>
          <p:nvPr isPhoto="0" userDrawn="0"/>
        </p:nvCxnSpPr>
        <p:spPr bwMode="auto">
          <a:xfrm>
            <a:off x="11058205" y="1931444"/>
            <a:ext cx="0" cy="27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 hidden="0"/>
          <p:cNvCxnSpPr>
            <a:cxnSpLocks/>
            <a:stCxn id="193" idx="2"/>
            <a:endCxn id="194" idx="0"/>
          </p:cNvCxnSpPr>
          <p:nvPr isPhoto="0" userDrawn="0"/>
        </p:nvCxnSpPr>
        <p:spPr bwMode="auto">
          <a:xfrm>
            <a:off x="11058205" y="2546734"/>
            <a:ext cx="0" cy="3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 hidden="0"/>
          <p:cNvCxnSpPr>
            <a:cxnSpLocks/>
          </p:cNvCxnSpPr>
          <p:nvPr isPhoto="0" userDrawn="0"/>
        </p:nvCxnSpPr>
        <p:spPr bwMode="auto">
          <a:xfrm>
            <a:off x="11352800" y="3834782"/>
            <a:ext cx="0" cy="199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 hidden="0"/>
          <p:cNvCxnSpPr>
            <a:cxnSpLocks/>
          </p:cNvCxnSpPr>
          <p:nvPr isPhoto="0" userDrawn="0"/>
        </p:nvCxnSpPr>
        <p:spPr bwMode="auto">
          <a:xfrm>
            <a:off x="11239742" y="4455669"/>
            <a:ext cx="254158" cy="1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 hidden="0"/>
          <p:cNvCxnSpPr>
            <a:cxnSpLocks/>
          </p:cNvCxnSpPr>
          <p:nvPr isPhoto="0" userDrawn="0"/>
        </p:nvCxnSpPr>
        <p:spPr bwMode="auto">
          <a:xfrm>
            <a:off x="11239742" y="5054737"/>
            <a:ext cx="254158" cy="1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 hidden="0"/>
          <p:cNvCxnSpPr>
            <a:cxnSpLocks/>
          </p:cNvCxnSpPr>
          <p:nvPr isPhoto="0" userDrawn="0"/>
        </p:nvCxnSpPr>
        <p:spPr bwMode="auto">
          <a:xfrm>
            <a:off x="11237345" y="5643480"/>
            <a:ext cx="254158" cy="1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 hidden="0"/>
          <p:cNvCxnSpPr>
            <a:cxnSpLocks/>
          </p:cNvCxnSpPr>
          <p:nvPr isPhoto="0" userDrawn="0"/>
        </p:nvCxnSpPr>
        <p:spPr bwMode="auto">
          <a:xfrm>
            <a:off x="11352800" y="3834782"/>
            <a:ext cx="486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 hidden="0"/>
          <p:cNvCxnSpPr>
            <a:cxnSpLocks/>
          </p:cNvCxnSpPr>
          <p:nvPr isPhoto="0" userDrawn="0"/>
        </p:nvCxnSpPr>
        <p:spPr bwMode="auto">
          <a:xfrm flipV="1">
            <a:off x="11839044" y="3318557"/>
            <a:ext cx="0" cy="51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 hidden="0"/>
          <p:cNvCxnSpPr>
            <a:cxnSpLocks/>
          </p:cNvCxnSpPr>
          <p:nvPr isPhoto="0" userDrawn="0"/>
        </p:nvCxnSpPr>
        <p:spPr bwMode="auto">
          <a:xfrm>
            <a:off x="11352800" y="4603375"/>
            <a:ext cx="138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 hidden="0"/>
          <p:cNvCxnSpPr>
            <a:cxnSpLocks/>
          </p:cNvCxnSpPr>
          <p:nvPr isPhoto="0" userDrawn="0"/>
        </p:nvCxnSpPr>
        <p:spPr bwMode="auto">
          <a:xfrm>
            <a:off x="11352800" y="5235388"/>
            <a:ext cx="138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 hidden="0"/>
          <p:cNvCxnSpPr>
            <a:cxnSpLocks/>
          </p:cNvCxnSpPr>
          <p:nvPr isPhoto="0" userDrawn="0"/>
        </p:nvCxnSpPr>
        <p:spPr bwMode="auto">
          <a:xfrm>
            <a:off x="11352800" y="5831992"/>
            <a:ext cx="138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 hidden="0"/>
          <p:cNvCxnSpPr>
            <a:cxnSpLocks/>
          </p:cNvCxnSpPr>
          <p:nvPr isPhoto="0" userDrawn="0"/>
        </p:nvCxnSpPr>
        <p:spPr bwMode="auto">
          <a:xfrm>
            <a:off x="11088696" y="4544653"/>
            <a:ext cx="0" cy="24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 hidden="0"/>
          <p:cNvCxnSpPr>
            <a:cxnSpLocks/>
            <a:stCxn id="230" idx="2"/>
            <a:endCxn id="232" idx="0"/>
          </p:cNvCxnSpPr>
          <p:nvPr isPhoto="0" userDrawn="0"/>
        </p:nvCxnSpPr>
        <p:spPr bwMode="auto">
          <a:xfrm>
            <a:off x="11075662" y="5127812"/>
            <a:ext cx="0" cy="28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 hidden="0"/>
          <p:cNvCxnSpPr>
            <a:cxnSpLocks/>
            <a:stCxn id="228" idx="0"/>
          </p:cNvCxnSpPr>
          <p:nvPr isPhoto="0" userDrawn="0"/>
        </p:nvCxnSpPr>
        <p:spPr bwMode="auto">
          <a:xfrm flipV="1">
            <a:off x="11058205" y="3907921"/>
            <a:ext cx="0" cy="30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 hidden="0"/>
          <p:cNvCxnSpPr>
            <a:cxnSpLocks/>
            <a:stCxn id="229" idx="2"/>
            <a:endCxn id="231" idx="0"/>
          </p:cNvCxnSpPr>
          <p:nvPr isPhoto="0" userDrawn="0"/>
        </p:nvCxnSpPr>
        <p:spPr bwMode="auto">
          <a:xfrm>
            <a:off x="11666472" y="4706017"/>
            <a:ext cx="0" cy="26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 hidden="0"/>
          <p:cNvCxnSpPr>
            <a:cxnSpLocks/>
          </p:cNvCxnSpPr>
          <p:nvPr isPhoto="0" userDrawn="0"/>
        </p:nvCxnSpPr>
        <p:spPr bwMode="auto">
          <a:xfrm>
            <a:off x="11684397" y="5306655"/>
            <a:ext cx="0" cy="26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Elbow 288" hidden="0"/>
          <p:cNvCxnSpPr>
            <a:cxnSpLocks/>
            <a:stCxn id="233" idx="2"/>
          </p:cNvCxnSpPr>
          <p:nvPr isPhoto="0" userDrawn="0"/>
        </p:nvCxnSpPr>
        <p:spPr bwMode="auto">
          <a:xfrm rot="5400000">
            <a:off x="11209536" y="5854216"/>
            <a:ext cx="398853" cy="515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Isosceles Triangle 289" hidden="0"/>
          <p:cNvSpPr/>
          <p:nvPr isPhoto="0" userDrawn="0"/>
        </p:nvSpPr>
        <p:spPr bwMode="auto">
          <a:xfrm rot="16199998">
            <a:off x="10955239" y="6230936"/>
            <a:ext cx="221639" cy="174354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91" name="Oval 290" hidden="0"/>
          <p:cNvSpPr/>
          <p:nvPr isPhoto="0" userDrawn="0"/>
        </p:nvSpPr>
        <p:spPr bwMode="auto">
          <a:xfrm>
            <a:off x="10909209" y="6295253"/>
            <a:ext cx="6967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293" name="Straight Connector 292" hidden="0"/>
          <p:cNvCxnSpPr>
            <a:cxnSpLocks/>
            <a:stCxn id="291" idx="1"/>
          </p:cNvCxnSpPr>
          <p:nvPr isPhoto="0" userDrawn="0"/>
        </p:nvCxnSpPr>
        <p:spPr bwMode="auto">
          <a:xfrm flipH="1" flipV="1">
            <a:off x="9986682" y="6295253"/>
            <a:ext cx="932730" cy="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 hidden="0"/>
          <p:cNvSpPr/>
          <p:nvPr isPhoto="0" userDrawn="0"/>
        </p:nvSpPr>
        <p:spPr bwMode="auto">
          <a:xfrm>
            <a:off x="8663270" y="2349376"/>
            <a:ext cx="744071" cy="69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/>
              <a:t>3 bit</a:t>
            </a:r>
            <a:endParaRPr/>
          </a:p>
          <a:p>
            <a:pPr algn="ctr">
              <a:defRPr/>
            </a:pPr>
            <a:r>
              <a:rPr lang="en-US" sz="1000"/>
              <a:t>adder</a:t>
            </a:r>
            <a:endParaRPr lang="en-IN" sz="1000"/>
          </a:p>
        </p:txBody>
      </p:sp>
      <p:sp>
        <p:nvSpPr>
          <p:cNvPr id="295" name="Rectangle 294" hidden="0"/>
          <p:cNvSpPr/>
          <p:nvPr isPhoto="0" userDrawn="0"/>
        </p:nvSpPr>
        <p:spPr bwMode="auto">
          <a:xfrm>
            <a:off x="7574054" y="1680780"/>
            <a:ext cx="744071" cy="69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/>
              <a:t>3 bit</a:t>
            </a:r>
            <a:endParaRPr/>
          </a:p>
          <a:p>
            <a:pPr algn="ctr">
              <a:defRPr/>
            </a:pPr>
            <a:r>
              <a:rPr lang="en-US" sz="1000"/>
              <a:t>subtractor</a:t>
            </a:r>
            <a:endParaRPr lang="en-IN" sz="1000"/>
          </a:p>
        </p:txBody>
      </p:sp>
      <p:sp>
        <p:nvSpPr>
          <p:cNvPr id="296" name="Rectangle 295" hidden="0"/>
          <p:cNvSpPr/>
          <p:nvPr isPhoto="0" userDrawn="0"/>
        </p:nvSpPr>
        <p:spPr bwMode="auto">
          <a:xfrm>
            <a:off x="7574054" y="2910178"/>
            <a:ext cx="744071" cy="69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/>
              <a:t>3 bit</a:t>
            </a:r>
            <a:endParaRPr/>
          </a:p>
          <a:p>
            <a:pPr algn="ctr">
              <a:defRPr/>
            </a:pPr>
            <a:r>
              <a:rPr lang="en-US" sz="1000"/>
              <a:t>subtractor</a:t>
            </a:r>
            <a:endParaRPr lang="en-IN" sz="1000"/>
          </a:p>
        </p:txBody>
      </p:sp>
      <p:cxnSp>
        <p:nvCxnSpPr>
          <p:cNvPr id="298" name="Straight Connector 297" hidden="0"/>
          <p:cNvCxnSpPr>
            <a:cxnSpLocks/>
          </p:cNvCxnSpPr>
          <p:nvPr isPhoto="0" userDrawn="0"/>
        </p:nvCxnSpPr>
        <p:spPr bwMode="auto">
          <a:xfrm>
            <a:off x="9403993" y="2436249"/>
            <a:ext cx="27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 hidden="0"/>
          <p:cNvCxnSpPr>
            <a:cxnSpLocks/>
          </p:cNvCxnSpPr>
          <p:nvPr isPhoto="0" userDrawn="0"/>
        </p:nvCxnSpPr>
        <p:spPr bwMode="auto">
          <a:xfrm>
            <a:off x="9407341" y="2854379"/>
            <a:ext cx="3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 hidden="0"/>
          <p:cNvCxnSpPr>
            <a:cxnSpLocks/>
            <a:stCxn id="294" idx="1"/>
          </p:cNvCxnSpPr>
          <p:nvPr isPhoto="0" userDrawn="0"/>
        </p:nvCxnSpPr>
        <p:spPr bwMode="auto">
          <a:xfrm rot="10800000">
            <a:off x="8480042" y="2024103"/>
            <a:ext cx="183229" cy="673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 hidden="0"/>
          <p:cNvCxnSpPr>
            <a:cxnSpLocks/>
            <a:endCxn id="295" idx="3"/>
          </p:cNvCxnSpPr>
          <p:nvPr isPhoto="0" userDrawn="0"/>
        </p:nvCxnSpPr>
        <p:spPr bwMode="auto">
          <a:xfrm flipH="1">
            <a:off x="8318126" y="2028593"/>
            <a:ext cx="153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 hidden="0"/>
          <p:cNvCxnSpPr>
            <a:cxnSpLocks/>
          </p:cNvCxnSpPr>
          <p:nvPr isPhoto="0" userDrawn="0"/>
        </p:nvCxnSpPr>
        <p:spPr bwMode="auto">
          <a:xfrm>
            <a:off x="9540705" y="2854379"/>
            <a:ext cx="0" cy="46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 hidden="0"/>
          <p:cNvCxnSpPr>
            <a:cxnSpLocks/>
          </p:cNvCxnSpPr>
          <p:nvPr isPhoto="0" userDrawn="0"/>
        </p:nvCxnSpPr>
        <p:spPr bwMode="auto">
          <a:xfrm flipH="1">
            <a:off x="8318126" y="3318557"/>
            <a:ext cx="1222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 hidden="0"/>
          <p:cNvCxnSpPr>
            <a:cxnSpLocks/>
            <a:endCxn id="295" idx="0"/>
          </p:cNvCxnSpPr>
          <p:nvPr isPhoto="0" userDrawn="0"/>
        </p:nvCxnSpPr>
        <p:spPr bwMode="auto">
          <a:xfrm>
            <a:off x="7946090" y="1269285"/>
            <a:ext cx="1" cy="41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 hidden="0"/>
          <p:cNvCxnSpPr>
            <a:cxnSpLocks/>
            <a:stCxn id="296" idx="2"/>
          </p:cNvCxnSpPr>
          <p:nvPr isPhoto="0" userDrawn="0"/>
        </p:nvCxnSpPr>
        <p:spPr bwMode="auto">
          <a:xfrm>
            <a:off x="7946091" y="3605803"/>
            <a:ext cx="10085" cy="93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 hidden="0"/>
          <p:cNvCxnSpPr>
            <a:cxnSpLocks/>
            <a:stCxn id="295" idx="1"/>
          </p:cNvCxnSpPr>
          <p:nvPr isPhoto="0" userDrawn="0"/>
        </p:nvCxnSpPr>
        <p:spPr bwMode="auto">
          <a:xfrm rot="10800000" flipV="1">
            <a:off x="6849035" y="2028592"/>
            <a:ext cx="725020" cy="4532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317" hidden="0"/>
          <p:cNvCxnSpPr>
            <a:cxnSpLocks/>
          </p:cNvCxnSpPr>
          <p:nvPr isPhoto="0" userDrawn="0"/>
        </p:nvCxnSpPr>
        <p:spPr bwMode="auto">
          <a:xfrm rot="10800000">
            <a:off x="6832227" y="2872773"/>
            <a:ext cx="730625" cy="383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Chord 322" hidden="0"/>
          <p:cNvSpPr/>
          <p:nvPr isPhoto="0" userDrawn="0"/>
        </p:nvSpPr>
        <p:spPr bwMode="auto">
          <a:xfrm>
            <a:off x="6538183" y="2384611"/>
            <a:ext cx="618565" cy="564777"/>
          </a:xfrm>
          <a:prstGeom prst="chord">
            <a:avLst>
              <a:gd name="adj1" fmla="val 5440326"/>
              <a:gd name="adj2" fmla="val 1612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24" name="Oval 323" hidden="0"/>
          <p:cNvSpPr/>
          <p:nvPr isPhoto="0" userDrawn="0"/>
        </p:nvSpPr>
        <p:spPr bwMode="auto">
          <a:xfrm>
            <a:off x="6472670" y="2645501"/>
            <a:ext cx="6967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326" name="Straight Connector 325" hidden="0"/>
          <p:cNvCxnSpPr>
            <a:cxnSpLocks/>
            <a:stCxn id="324" idx="2"/>
          </p:cNvCxnSpPr>
          <p:nvPr isPhoto="0" userDrawn="0"/>
        </p:nvCxnSpPr>
        <p:spPr bwMode="auto">
          <a:xfrm flipH="1" flipV="1">
            <a:off x="6053378" y="2655205"/>
            <a:ext cx="419292" cy="1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 hidden="0"/>
          <p:cNvGrpSpPr/>
          <p:nvPr isPhoto="0" userDrawn="0"/>
        </p:nvGrpSpPr>
        <p:grpSpPr bwMode="auto">
          <a:xfrm rot="16199998">
            <a:off x="5595375" y="2096464"/>
            <a:ext cx="732355" cy="398854"/>
            <a:chOff x="3675121" y="3048834"/>
            <a:chExt cx="1599238" cy="723601"/>
          </a:xfrm>
        </p:grpSpPr>
        <p:cxnSp>
          <p:nvCxnSpPr>
            <p:cNvPr id="337" name="Straight Connector 336" hidden="0"/>
            <p:cNvCxnSpPr>
              <a:cxnSpLocks/>
            </p:cNvCxnSpPr>
            <p:nvPr isPhoto="0" userDrawn="0"/>
          </p:nvCxnSpPr>
          <p:spPr bwMode="auto">
            <a:xfrm flipV="1">
              <a:off x="3675121" y="3596937"/>
              <a:ext cx="415107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0"/>
            <p:cNvCxnSpPr>
              <a:cxnSpLocks/>
            </p:cNvCxnSpPr>
            <p:nvPr isPhoto="0" userDrawn="0"/>
          </p:nvCxnSpPr>
          <p:spPr bwMode="auto">
            <a:xfrm flipV="1">
              <a:off x="3675121" y="3233589"/>
              <a:ext cx="415107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0"/>
            <p:cNvCxnSpPr>
              <a:cxnSpLocks/>
            </p:cNvCxnSpPr>
            <p:nvPr isPhoto="0" userDrawn="0"/>
          </p:nvCxnSpPr>
          <p:spPr bwMode="auto">
            <a:xfrm flipV="1">
              <a:off x="5010436" y="3412939"/>
              <a:ext cx="263923" cy="9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 hidden="0"/>
            <p:cNvGrpSpPr/>
            <p:nvPr isPhoto="0" userDrawn="0"/>
          </p:nvGrpSpPr>
          <p:grpSpPr bwMode="auto"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41" name="Stored Data 71" hidden="0"/>
              <p:cNvSpPr/>
              <p:nvPr isPhoto="0" userDrawn="0"/>
            </p:nvSpPr>
            <p:spPr bwMode="auto"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 fill="norm" stroke="1" extrusionOk="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42" name="Stored Data 71" hidden="0"/>
              <p:cNvSpPr/>
              <p:nvPr isPhoto="0" userDrawn="0"/>
            </p:nvSpPr>
            <p:spPr bwMode="auto"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 fill="norm" stroke="1" extrusionOk="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343" name="Group 342" hidden="0"/>
          <p:cNvGrpSpPr/>
          <p:nvPr isPhoto="0" userDrawn="0"/>
        </p:nvGrpSpPr>
        <p:grpSpPr bwMode="auto">
          <a:xfrm rot="5400000">
            <a:off x="5601340" y="2825281"/>
            <a:ext cx="732355" cy="398854"/>
            <a:chOff x="3675121" y="3048834"/>
            <a:chExt cx="1599238" cy="723601"/>
          </a:xfrm>
        </p:grpSpPr>
        <p:cxnSp>
          <p:nvCxnSpPr>
            <p:cNvPr id="344" name="Straight Connector 343" hidden="0"/>
            <p:cNvCxnSpPr>
              <a:cxnSpLocks/>
            </p:cNvCxnSpPr>
            <p:nvPr isPhoto="0" userDrawn="0"/>
          </p:nvCxnSpPr>
          <p:spPr bwMode="auto">
            <a:xfrm flipV="1">
              <a:off x="3675121" y="3596937"/>
              <a:ext cx="415107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0"/>
            <p:cNvCxnSpPr>
              <a:cxnSpLocks/>
            </p:cNvCxnSpPr>
            <p:nvPr isPhoto="0" userDrawn="0"/>
          </p:nvCxnSpPr>
          <p:spPr bwMode="auto">
            <a:xfrm flipV="1">
              <a:off x="3675121" y="3233589"/>
              <a:ext cx="415107" cy="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0"/>
            <p:cNvCxnSpPr>
              <a:cxnSpLocks/>
            </p:cNvCxnSpPr>
            <p:nvPr isPhoto="0" userDrawn="0"/>
          </p:nvCxnSpPr>
          <p:spPr bwMode="auto">
            <a:xfrm flipV="1">
              <a:off x="5010436" y="3412939"/>
              <a:ext cx="263923" cy="9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7" name="Group 346" hidden="0"/>
            <p:cNvGrpSpPr/>
            <p:nvPr isPhoto="0" userDrawn="0"/>
          </p:nvGrpSpPr>
          <p:grpSpPr bwMode="auto"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48" name="Stored Data 71" hidden="0"/>
              <p:cNvSpPr/>
              <p:nvPr isPhoto="0" userDrawn="0"/>
            </p:nvSpPr>
            <p:spPr bwMode="auto"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 fill="norm" stroke="1" extrusionOk="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49" name="Stored Data 71" hidden="0"/>
              <p:cNvSpPr/>
              <p:nvPr isPhoto="0" userDrawn="0"/>
            </p:nvSpPr>
            <p:spPr bwMode="auto"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 fill="norm" stroke="1" extrusionOk="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cxnSp>
        <p:nvCxnSpPr>
          <p:cNvPr id="364" name="Straight Connector 363" hidden="0"/>
          <p:cNvCxnSpPr>
            <a:cxnSpLocks/>
          </p:cNvCxnSpPr>
          <p:nvPr isPhoto="0" userDrawn="0"/>
        </p:nvCxnSpPr>
        <p:spPr bwMode="auto">
          <a:xfrm flipV="1">
            <a:off x="5961553" y="1622139"/>
            <a:ext cx="0" cy="30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 hidden="0"/>
          <p:cNvCxnSpPr>
            <a:cxnSpLocks/>
          </p:cNvCxnSpPr>
          <p:nvPr isPhoto="0" userDrawn="0"/>
        </p:nvCxnSpPr>
        <p:spPr bwMode="auto">
          <a:xfrm>
            <a:off x="5961553" y="3390886"/>
            <a:ext cx="8941" cy="58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 hidden="0"/>
          <p:cNvCxnSpPr>
            <a:cxnSpLocks/>
          </p:cNvCxnSpPr>
          <p:nvPr isPhoto="0" userDrawn="0"/>
        </p:nvCxnSpPr>
        <p:spPr bwMode="auto">
          <a:xfrm flipH="1">
            <a:off x="5002312" y="2655205"/>
            <a:ext cx="861651" cy="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 hidden="0"/>
          <p:cNvSpPr txBox="1"/>
          <p:nvPr isPhoto="0" userDrawn="0"/>
        </p:nvSpPr>
        <p:spPr bwMode="auto">
          <a:xfrm>
            <a:off x="503131" y="3962390"/>
            <a:ext cx="39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clk</a:t>
            </a:r>
            <a:endParaRPr lang="en-IN" sz="1400"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818011" y="209744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0</a:t>
            </a:r>
            <a:endParaRPr lang="en-IN" sz="1400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809997" y="313659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1</a:t>
            </a:r>
            <a:endParaRPr lang="en-IN" sz="1400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1050440" y="98575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1</a:t>
            </a:r>
            <a:endParaRPr lang="en-IN" sz="1400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1077968" y="453909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1</a:t>
            </a:r>
            <a:endParaRPr lang="en-IN" sz="1400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4481410" y="2511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reset</a:t>
            </a:r>
            <a:endParaRPr lang="en-IN" sz="1400"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3272794" y="1818663"/>
            <a:ext cx="11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(3 bit adder)</a:t>
            </a:r>
            <a:endParaRPr lang="en-IN" sz="1400"/>
          </a:p>
        </p:txBody>
      </p:sp>
      <p:sp>
        <p:nvSpPr>
          <p:cNvPr id="166" name="TextBox 165" hidden="0"/>
          <p:cNvSpPr txBox="1"/>
          <p:nvPr isPhoto="0" userDrawn="0"/>
        </p:nvSpPr>
        <p:spPr bwMode="auto">
          <a:xfrm>
            <a:off x="3063646" y="5116284"/>
            <a:ext cx="11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(3 bit adder)</a:t>
            </a:r>
            <a:endParaRPr lang="en-IN" sz="1400"/>
          </a:p>
        </p:txBody>
      </p:sp>
      <p:sp>
        <p:nvSpPr>
          <p:cNvPr id="167" name="TextBox 166" hidden="0"/>
          <p:cNvSpPr txBox="1"/>
          <p:nvPr isPhoto="0" userDrawn="0"/>
        </p:nvSpPr>
        <p:spPr bwMode="auto">
          <a:xfrm rot="5399977">
            <a:off x="11205799" y="2174293"/>
            <a:ext cx="116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(3 bit adder)</a:t>
            </a:r>
            <a:endParaRPr lang="en-IN" sz="1400"/>
          </a:p>
        </p:txBody>
      </p:sp>
      <p:sp>
        <p:nvSpPr>
          <p:cNvPr id="169" name="TextBox 168" hidden="0"/>
          <p:cNvSpPr txBox="1"/>
          <p:nvPr isPhoto="0" userDrawn="0"/>
        </p:nvSpPr>
        <p:spPr bwMode="auto">
          <a:xfrm>
            <a:off x="9400231" y="5574695"/>
            <a:ext cx="156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(3 bit subtractor)</a:t>
            </a:r>
            <a:endParaRPr lang="en-IN" sz="1400"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4175055" y="274923"/>
            <a:ext cx="1071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pos_count</a:t>
            </a:r>
            <a:endParaRPr lang="en-IN" sz="1400"/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3476041" y="3625944"/>
            <a:ext cx="988364" cy="30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neg_count</a:t>
            </a:r>
            <a:endParaRPr lang="en-IN" sz="1400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9640422" y="2274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1</a:t>
            </a:r>
            <a:endParaRPr lang="en-IN" sz="1400"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9678211" y="268528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mc</a:t>
            </a:r>
            <a:endParaRPr lang="en-IN" sz="1400"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11672047" y="306355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mc</a:t>
            </a:r>
            <a:endParaRPr lang="en-IN" sz="1400"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10873395" y="36741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inc</a:t>
            </a:r>
            <a:endParaRPr lang="en-IN" sz="1400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11175100" y="627407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borrow</a:t>
            </a:r>
            <a:endParaRPr lang="en-IN" sz="1400"/>
          </a:p>
        </p:txBody>
      </p:sp>
      <p:sp>
        <p:nvSpPr>
          <p:cNvPr id="26" name="TextBox 25" hidden="0"/>
          <p:cNvSpPr txBox="1"/>
          <p:nvPr isPhoto="0" userDrawn="0"/>
        </p:nvSpPr>
        <p:spPr bwMode="auto">
          <a:xfrm>
            <a:off x="9279930" y="61413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clk_out</a:t>
            </a:r>
            <a:endParaRPr lang="en-IN" sz="1400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5780463" y="214170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OR</a:t>
            </a:r>
            <a:endParaRPr lang="en-IN" sz="1400"/>
          </a:p>
        </p:txBody>
      </p:sp>
      <p:sp>
        <p:nvSpPr>
          <p:cNvPr id="183" name="TextBox 182" hidden="0"/>
          <p:cNvSpPr txBox="1"/>
          <p:nvPr isPhoto="0" userDrawn="0"/>
        </p:nvSpPr>
        <p:spPr bwMode="auto">
          <a:xfrm>
            <a:off x="5780322" y="28506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/>
              <a:t>OR</a:t>
            </a:r>
            <a:endParaRPr lang="en-IN" sz="1400"/>
          </a:p>
        </p:txBody>
      </p:sp>
      <p:sp>
        <p:nvSpPr>
          <p:cNvPr id="765427099" name="Rectangle 294" hidden="0"/>
          <p:cNvSpPr/>
          <p:nvPr isPhoto="0" userDrawn="0"/>
        </p:nvSpPr>
        <p:spPr bwMode="auto">
          <a:xfrm flipH="0" flipV="0">
            <a:off x="7001129" y="2922935"/>
            <a:ext cx="420830" cy="28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000"/>
              <a:t>NOR</a:t>
            </a:r>
            <a:endParaRPr lang="en-IN" sz="1000"/>
          </a:p>
        </p:txBody>
      </p:sp>
      <p:sp>
        <p:nvSpPr>
          <p:cNvPr id="1757954322" name="Rectangle 294" hidden="0"/>
          <p:cNvSpPr/>
          <p:nvPr isPhoto="0" userDrawn="0"/>
        </p:nvSpPr>
        <p:spPr bwMode="auto">
          <a:xfrm flipH="0" flipV="0">
            <a:off x="7001129" y="2114605"/>
            <a:ext cx="420829" cy="28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000"/>
              <a:t>NOR</a:t>
            </a:r>
            <a:endParaRPr lang="en-IN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ONLYOFFICE/6.4.2.17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EC CSE 3B ARUNVENKAT C A</dc:creator>
  <cp:keywords/>
  <dc:description/>
  <dc:identifier/>
  <dc:language/>
  <cp:lastModifiedBy/>
  <cp:revision>6</cp:revision>
  <dcterms:created xsi:type="dcterms:W3CDTF">2021-11-21T05:23:11Z</dcterms:created>
  <dcterms:modified xsi:type="dcterms:W3CDTF">2021-11-21T13:36:06Z</dcterms:modified>
  <cp:category/>
  <cp:contentStatus/>
  <cp:version/>
</cp:coreProperties>
</file>