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exend SemiBold"/>
      <p:regular r:id="rId26"/>
      <p:bold r:id="rId27"/>
    </p:embeddedFont>
    <p:embeddedFont>
      <p:font typeface="Lexend ExtraBold"/>
      <p:bold r:id="rId28"/>
    </p:embeddedFont>
    <p:embeddedFont>
      <p:font typeface="Lexend Light"/>
      <p:regular r:id="rId29"/>
      <p:bold r:id="rId30"/>
    </p:embeddedFont>
    <p:embeddedFont>
      <p:font typeface="Lexend Medium"/>
      <p:regular r:id="rId31"/>
      <p:bold r:id="rId32"/>
    </p:embeddedFont>
    <p:embeddedFont>
      <p:font typeface="Lexen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SemiBold-regular.fntdata"/><Relationship Id="rId25" Type="http://schemas.openxmlformats.org/officeDocument/2006/relationships/slide" Target="slides/slide20.xml"/><Relationship Id="rId28" Type="http://schemas.openxmlformats.org/officeDocument/2006/relationships/font" Target="fonts/LexendExtraBold-bold.fntdata"/><Relationship Id="rId27" Type="http://schemas.openxmlformats.org/officeDocument/2006/relationships/font" Target="fonts/Lexend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Medium-regular.fntdata"/><Relationship Id="rId30" Type="http://schemas.openxmlformats.org/officeDocument/2006/relationships/font" Target="fonts/LexendLight-bold.fntdata"/><Relationship Id="rId11" Type="http://schemas.openxmlformats.org/officeDocument/2006/relationships/slide" Target="slides/slide6.xml"/><Relationship Id="rId33" Type="http://schemas.openxmlformats.org/officeDocument/2006/relationships/font" Target="fonts/Lexend-regular.fntdata"/><Relationship Id="rId10" Type="http://schemas.openxmlformats.org/officeDocument/2006/relationships/slide" Target="slides/slide5.xml"/><Relationship Id="rId32" Type="http://schemas.openxmlformats.org/officeDocument/2006/relationships/font" Target="fonts/Lexend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exen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b3943446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b3943446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ee84bd0b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ee84bd0b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e84bd0b3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e84bd0b3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ee84bd0b3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ee84bd0b3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ee84bd0b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ee84bd0b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ee84bd0b3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ee84bd0b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ee84bd0b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ee84bd0b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ee84bd0b3_1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ee84bd0b3_1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ee84bd0b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ee84bd0b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obvious positive regression lines. Took an average of variables for each state for </a:t>
            </a:r>
            <a:r>
              <a:rPr lang="en"/>
              <a:t>simpler</a:t>
            </a:r>
            <a:r>
              <a:rPr lang="en"/>
              <a:t> data to work with. We can see that while there is a positive regression line, there are also wide confidence intervals. These wide confidence intervals give additional talking points so I won’t just </a:t>
            </a:r>
            <a:r>
              <a:rPr lang="en"/>
              <a:t>reiterate</a:t>
            </a:r>
            <a:r>
              <a:rPr lang="en"/>
              <a:t> question 3. Add code info to show where data is coming from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ee84bd0b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ee84bd0b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what story is told here even </a:t>
            </a:r>
            <a:r>
              <a:rPr lang="en"/>
              <a:t>with</a:t>
            </a:r>
            <a:r>
              <a:rPr lang="en"/>
              <a:t> little info. Going east to west or north to south has little impact on prices. We can see geographical latitude and longitude have no strong connection. This is impacted by outliers, and the fact that some of the most expensive cities are on the west coast, while some of the cheapest are as well.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ee84bd0b3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ee84bd0b3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talking points: what makes this line appear negative? Reminder to myself I took an </a:t>
            </a:r>
            <a:r>
              <a:rPr lang="en"/>
              <a:t>average</a:t>
            </a:r>
            <a:r>
              <a:rPr lang="en"/>
              <a:t> so that is what is skewing the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b394344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b394344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ee84bd0b3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ee84bd0b3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b394344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b394344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b3943446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b3943446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b3943446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b3943446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has the highest seasonal averages with $1.89 per square foot and $1629 monthly rent, and it also has the smallest number of listings in our dataset. So, that would suggest that the demand is highest in the spring when the vacancies or availabilities are lowest. To renters, avoiding apartment hunting during spring would be a smart move. Waiting until summer when the average prices are lowest with a little more availability to choose from would be ideal. Also, the price per square foot is at the lowest point of the year during summer so renters get the most value per square foot.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394344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394344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we’ve seen what seasonal averages look like, we can look at monthly averages to narrow down even further which specific months have the highest and lowest averages. Even though spring was the most expensive season throughout the year with the least availability, October is actually the most expensive in terms of price per square foot and average rental price by far! Fall has quite a bit of availability with over 43,000 listings in our dataset in contrast to summer, which is less than 1,000 listings. In summer, the month of July holds the least expensive averages prices for both square foot and rental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394344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b394344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distributions are </a:t>
            </a:r>
            <a:r>
              <a:rPr b="1" lang="en">
                <a:solidFill>
                  <a:schemeClr val="dk1"/>
                </a:solidFill>
              </a:rPr>
              <a:t>skewed</a:t>
            </a:r>
            <a:r>
              <a:rPr lang="en">
                <a:solidFill>
                  <a:schemeClr val="dk1"/>
                </a:solidFill>
              </a:rPr>
              <a:t>, with a large number of lower-priced apartments and a few extremely high-priced outliers across all seasons. Median prices (centered white dots) are fairly consistent across seasons, aligning with the bar plot insights showing similar average prices. </a:t>
            </a:r>
            <a:r>
              <a:rPr b="1" lang="en">
                <a:solidFill>
                  <a:schemeClr val="dk1"/>
                </a:solidFill>
              </a:rPr>
              <a:t>Spring and Summer</a:t>
            </a:r>
            <a:r>
              <a:rPr lang="en">
                <a:solidFill>
                  <a:schemeClr val="dk1"/>
                </a:solidFill>
              </a:rPr>
              <a:t> have the tightest price ranges, indicating more uniform pricing for units during these seasons. Extreme outliers are present across all seasons but are more pronounced in </a:t>
            </a:r>
            <a:r>
              <a:rPr b="1" lang="en">
                <a:solidFill>
                  <a:schemeClr val="dk1"/>
                </a:solidFill>
              </a:rPr>
              <a:t>Winter</a:t>
            </a:r>
            <a:r>
              <a:rPr lang="en">
                <a:solidFill>
                  <a:schemeClr val="dk1"/>
                </a:solidFill>
              </a:rPr>
              <a:t> and </a:t>
            </a:r>
            <a:r>
              <a:rPr b="1" lang="en">
                <a:solidFill>
                  <a:schemeClr val="dk1"/>
                </a:solidFill>
              </a:rPr>
              <a:t>Fall</a:t>
            </a:r>
            <a:r>
              <a:rPr lang="en">
                <a:solidFill>
                  <a:schemeClr val="dk1"/>
                </a:solidFill>
              </a:rPr>
              <a:t>. This suggests these seasons may have niche markets for ultra-luxury properties.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ee84bd0b3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ee84bd0b3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68100" y="1863750"/>
            <a:ext cx="600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023047"/>
                </a:solidFill>
                <a:latin typeface="Lexend SemiBold"/>
                <a:ea typeface="Lexend SemiBold"/>
                <a:cs typeface="Lexend SemiBold"/>
                <a:sym typeface="Lexend SemiBold"/>
              </a:rPr>
              <a:t>Apartments in the USA</a:t>
            </a:r>
            <a:endParaRPr sz="4000">
              <a:solidFill>
                <a:srgbClr val="023047"/>
              </a:solidFill>
              <a:latin typeface="Lexend SemiBold"/>
              <a:ea typeface="Lexend SemiBold"/>
              <a:cs typeface="Lexend SemiBold"/>
              <a:sym typeface="Lexend SemiBold"/>
            </a:endParaRPr>
          </a:p>
        </p:txBody>
      </p:sp>
      <p:sp>
        <p:nvSpPr>
          <p:cNvPr id="55" name="Google Shape;55;p13"/>
          <p:cNvSpPr txBox="1"/>
          <p:nvPr/>
        </p:nvSpPr>
        <p:spPr>
          <a:xfrm>
            <a:off x="2256900" y="2664150"/>
            <a:ext cx="463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rgbClr val="FB8500"/>
                </a:solidFill>
                <a:latin typeface="Lexend"/>
                <a:ea typeface="Lexend"/>
                <a:cs typeface="Lexend"/>
                <a:sym typeface="Lexend"/>
              </a:rPr>
              <a:t>Ali McCondichie, Kim Khue Nguyen, Leonardo Rodrigues Rodriguez, Seven George, Tyler Beringer</a:t>
            </a:r>
            <a:endParaRPr>
              <a:solidFill>
                <a:srgbClr val="FB85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863925" y="4346025"/>
            <a:ext cx="456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Most expensive:</a:t>
            </a:r>
            <a:r>
              <a:rPr lang="en" sz="1300">
                <a:solidFill>
                  <a:schemeClr val="dk2"/>
                </a:solidFill>
              </a:rPr>
              <a:t> Hawaii, New York, California</a:t>
            </a:r>
            <a:endParaRPr sz="1300">
              <a:solidFill>
                <a:schemeClr val="dk2"/>
              </a:solidFill>
            </a:endParaRPr>
          </a:p>
          <a:p>
            <a:pPr indent="0" lvl="0" marL="0" rtl="0" algn="l">
              <a:spcBef>
                <a:spcPts val="0"/>
              </a:spcBef>
              <a:spcAft>
                <a:spcPts val="0"/>
              </a:spcAft>
              <a:buNone/>
            </a:pPr>
            <a:r>
              <a:rPr b="1" lang="en" sz="1300">
                <a:solidFill>
                  <a:schemeClr val="dk2"/>
                </a:solidFill>
              </a:rPr>
              <a:t>Least expensive:</a:t>
            </a:r>
            <a:r>
              <a:rPr lang="en" sz="1300">
                <a:solidFill>
                  <a:schemeClr val="dk2"/>
                </a:solidFill>
              </a:rPr>
              <a:t> Wyoming, New Mexico, West Virginia</a:t>
            </a:r>
            <a:endParaRPr sz="1300">
              <a:solidFill>
                <a:schemeClr val="dk2"/>
              </a:solidFill>
            </a:endParaRPr>
          </a:p>
        </p:txBody>
      </p:sp>
      <p:sp>
        <p:nvSpPr>
          <p:cNvPr id="133" name="Google Shape;133;p22"/>
          <p:cNvSpPr txBox="1"/>
          <p:nvPr/>
        </p:nvSpPr>
        <p:spPr>
          <a:xfrm>
            <a:off x="1422225" y="0"/>
            <a:ext cx="685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Lexend SemiBold"/>
                <a:ea typeface="Lexend SemiBold"/>
                <a:cs typeface="Lexend SemiBold"/>
                <a:sym typeface="Lexend SemiBold"/>
              </a:rPr>
              <a:t>What are the average prices in each state?</a:t>
            </a:r>
            <a:endParaRPr sz="1800">
              <a:solidFill>
                <a:schemeClr val="dk2"/>
              </a:solidFill>
              <a:latin typeface="Lexend Medium"/>
              <a:ea typeface="Lexend Medium"/>
              <a:cs typeface="Lexend Medium"/>
              <a:sym typeface="Lexend Medium"/>
            </a:endParaRPr>
          </a:p>
        </p:txBody>
      </p:sp>
      <p:pic>
        <p:nvPicPr>
          <p:cNvPr id="134" name="Google Shape;134;p22"/>
          <p:cNvPicPr preferRelativeResize="0"/>
          <p:nvPr/>
        </p:nvPicPr>
        <p:blipFill>
          <a:blip r:embed="rId3">
            <a:alphaModFix/>
          </a:blip>
          <a:stretch>
            <a:fillRect/>
          </a:stretch>
        </p:blipFill>
        <p:spPr>
          <a:xfrm>
            <a:off x="863925" y="461694"/>
            <a:ext cx="7416157" cy="388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863925" y="4346025"/>
            <a:ext cx="6610800" cy="56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Most expensive:</a:t>
            </a:r>
            <a:r>
              <a:rPr lang="en" sz="1300">
                <a:solidFill>
                  <a:schemeClr val="dk2"/>
                </a:solidFill>
              </a:rPr>
              <a:t> Sebastopol (California), Montecito (California), Key Biscayne (Florida)</a:t>
            </a:r>
            <a:endParaRPr sz="1300">
              <a:solidFill>
                <a:schemeClr val="dk2"/>
              </a:solidFill>
            </a:endParaRPr>
          </a:p>
        </p:txBody>
      </p:sp>
      <p:sp>
        <p:nvSpPr>
          <p:cNvPr id="140" name="Google Shape;140;p23"/>
          <p:cNvSpPr txBox="1"/>
          <p:nvPr/>
        </p:nvSpPr>
        <p:spPr>
          <a:xfrm>
            <a:off x="1669250" y="0"/>
            <a:ext cx="628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Lexend SemiBold"/>
                <a:ea typeface="Lexend SemiBold"/>
                <a:cs typeface="Lexend SemiBold"/>
                <a:sym typeface="Lexend SemiBold"/>
              </a:rPr>
              <a:t>What are the top 10 most expensive cities?</a:t>
            </a:r>
            <a:endParaRPr sz="1800">
              <a:solidFill>
                <a:schemeClr val="dk2"/>
              </a:solidFill>
              <a:latin typeface="Lexend Medium"/>
              <a:ea typeface="Lexend Medium"/>
              <a:cs typeface="Lexend Medium"/>
              <a:sym typeface="Lexend Medium"/>
            </a:endParaRPr>
          </a:p>
        </p:txBody>
      </p:sp>
      <p:pic>
        <p:nvPicPr>
          <p:cNvPr id="141" name="Google Shape;141;p23"/>
          <p:cNvPicPr preferRelativeResize="0"/>
          <p:nvPr/>
        </p:nvPicPr>
        <p:blipFill>
          <a:blip r:embed="rId3">
            <a:alphaModFix/>
          </a:blip>
          <a:stretch>
            <a:fillRect/>
          </a:stretch>
        </p:blipFill>
        <p:spPr>
          <a:xfrm>
            <a:off x="1187052" y="461700"/>
            <a:ext cx="6769894" cy="388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896150" y="4346025"/>
            <a:ext cx="7020300" cy="56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Least</a:t>
            </a:r>
            <a:r>
              <a:rPr b="1" lang="en" sz="1300">
                <a:solidFill>
                  <a:schemeClr val="dk2"/>
                </a:solidFill>
              </a:rPr>
              <a:t> expensive:</a:t>
            </a:r>
            <a:r>
              <a:rPr lang="en" sz="1300">
                <a:solidFill>
                  <a:schemeClr val="dk2"/>
                </a:solidFill>
              </a:rPr>
              <a:t> Michigan City (Michigan), Huron (Ohio), Key Biscayne (Kansas)</a:t>
            </a:r>
            <a:endParaRPr sz="1300">
              <a:solidFill>
                <a:schemeClr val="dk2"/>
              </a:solidFill>
            </a:endParaRPr>
          </a:p>
        </p:txBody>
      </p:sp>
      <p:sp>
        <p:nvSpPr>
          <p:cNvPr id="147" name="Google Shape;147;p24"/>
          <p:cNvSpPr txBox="1"/>
          <p:nvPr/>
        </p:nvSpPr>
        <p:spPr>
          <a:xfrm>
            <a:off x="1422225" y="0"/>
            <a:ext cx="685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Lexend SemiBold"/>
                <a:ea typeface="Lexend SemiBold"/>
                <a:cs typeface="Lexend SemiBold"/>
                <a:sym typeface="Lexend SemiBold"/>
              </a:rPr>
              <a:t>What are the top 10 least expensive cities?</a:t>
            </a:r>
            <a:endParaRPr sz="1800">
              <a:solidFill>
                <a:schemeClr val="dk2"/>
              </a:solidFill>
              <a:latin typeface="Lexend Medium"/>
              <a:ea typeface="Lexend Medium"/>
              <a:cs typeface="Lexend Medium"/>
              <a:sym typeface="Lexend Medium"/>
            </a:endParaRPr>
          </a:p>
        </p:txBody>
      </p:sp>
      <p:pic>
        <p:nvPicPr>
          <p:cNvPr id="148" name="Google Shape;148;p24"/>
          <p:cNvPicPr preferRelativeResize="0"/>
          <p:nvPr/>
        </p:nvPicPr>
        <p:blipFill>
          <a:blip r:embed="rId3">
            <a:alphaModFix/>
          </a:blip>
          <a:stretch>
            <a:fillRect/>
          </a:stretch>
        </p:blipFill>
        <p:spPr>
          <a:xfrm>
            <a:off x="1227553" y="461700"/>
            <a:ext cx="6688898" cy="388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ctrTitle"/>
          </p:nvPr>
        </p:nvSpPr>
        <p:spPr>
          <a:xfrm>
            <a:off x="311688" y="94350"/>
            <a:ext cx="8520600" cy="50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Average Apartment Prices by State in the U.S.</a:t>
            </a:r>
            <a:endParaRPr sz="1800"/>
          </a:p>
        </p:txBody>
      </p:sp>
      <p:pic>
        <p:nvPicPr>
          <p:cNvPr id="154" name="Google Shape;154;p25"/>
          <p:cNvPicPr preferRelativeResize="0"/>
          <p:nvPr/>
        </p:nvPicPr>
        <p:blipFill>
          <a:blip r:embed="rId3">
            <a:alphaModFix/>
          </a:blip>
          <a:stretch>
            <a:fillRect/>
          </a:stretch>
        </p:blipFill>
        <p:spPr>
          <a:xfrm>
            <a:off x="1814500" y="1148450"/>
            <a:ext cx="5514975" cy="3162300"/>
          </a:xfrm>
          <a:prstGeom prst="rect">
            <a:avLst/>
          </a:prstGeom>
          <a:noFill/>
          <a:ln>
            <a:noFill/>
          </a:ln>
        </p:spPr>
      </p:pic>
      <p:pic>
        <p:nvPicPr>
          <p:cNvPr id="155" name="Google Shape;155;p25"/>
          <p:cNvPicPr preferRelativeResize="0"/>
          <p:nvPr/>
        </p:nvPicPr>
        <p:blipFill>
          <a:blip r:embed="rId4">
            <a:alphaModFix/>
          </a:blip>
          <a:stretch>
            <a:fillRect/>
          </a:stretch>
        </p:blipFill>
        <p:spPr>
          <a:xfrm>
            <a:off x="7623463" y="1200850"/>
            <a:ext cx="733425" cy="305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5210175" y="1971500"/>
            <a:ext cx="3648075" cy="2981625"/>
          </a:xfrm>
          <a:prstGeom prst="rect">
            <a:avLst/>
          </a:prstGeom>
          <a:noFill/>
          <a:ln>
            <a:noFill/>
          </a:ln>
        </p:spPr>
      </p:pic>
      <p:sp>
        <p:nvSpPr>
          <p:cNvPr id="161" name="Google Shape;161;p26"/>
          <p:cNvSpPr txBox="1"/>
          <p:nvPr/>
        </p:nvSpPr>
        <p:spPr>
          <a:xfrm>
            <a:off x="357525" y="337625"/>
            <a:ext cx="8273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Lexend SemiBold"/>
                <a:ea typeface="Lexend SemiBold"/>
                <a:cs typeface="Lexend SemiBold"/>
                <a:sym typeface="Lexend SemiBold"/>
              </a:rPr>
              <a:t>Question 3:</a:t>
            </a:r>
            <a:r>
              <a:rPr lang="en" sz="2500">
                <a:solidFill>
                  <a:schemeClr val="dk2"/>
                </a:solidFill>
                <a:latin typeface="Lexend SemiBold"/>
                <a:ea typeface="Lexend SemiBold"/>
                <a:cs typeface="Lexend SemiBold"/>
                <a:sym typeface="Lexend SemiBold"/>
              </a:rPr>
              <a:t> </a:t>
            </a:r>
            <a:r>
              <a:rPr b="1" lang="en" sz="2000">
                <a:solidFill>
                  <a:schemeClr val="dk2"/>
                </a:solidFill>
                <a:latin typeface="Lexend"/>
                <a:ea typeface="Lexend"/>
                <a:cs typeface="Lexend"/>
                <a:sym typeface="Lexend"/>
              </a:rPr>
              <a:t>What is more valuable to renters—having more bedrooms and bathrooms or having more square footage?</a:t>
            </a:r>
            <a:endParaRPr sz="2500">
              <a:solidFill>
                <a:schemeClr val="dk2"/>
              </a:solidFill>
              <a:latin typeface="Lexend SemiBold"/>
              <a:ea typeface="Lexend SemiBold"/>
              <a:cs typeface="Lexend SemiBold"/>
              <a:sym typeface="Lexend SemiBold"/>
            </a:endParaRPr>
          </a:p>
        </p:txBody>
      </p:sp>
      <p:sp>
        <p:nvSpPr>
          <p:cNvPr id="162" name="Google Shape;162;p26"/>
          <p:cNvSpPr txBox="1"/>
          <p:nvPr/>
        </p:nvSpPr>
        <p:spPr>
          <a:xfrm>
            <a:off x="357525" y="876425"/>
            <a:ext cx="827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dk2"/>
              </a:solidFill>
            </a:endParaRPr>
          </a:p>
        </p:txBody>
      </p:sp>
      <p:sp>
        <p:nvSpPr>
          <p:cNvPr id="163" name="Google Shape;163;p26"/>
          <p:cNvSpPr txBox="1"/>
          <p:nvPr/>
        </p:nvSpPr>
        <p:spPr>
          <a:xfrm>
            <a:off x="456900" y="1405325"/>
            <a:ext cx="4839000" cy="3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latin typeface="Lexend"/>
                <a:ea typeface="Lexend"/>
                <a:cs typeface="Lexend"/>
                <a:sym typeface="Lexend"/>
              </a:rPr>
              <a:t>Dataset</a:t>
            </a:r>
            <a:r>
              <a:rPr lang="en" sz="1100">
                <a:solidFill>
                  <a:schemeClr val="dk1"/>
                </a:solidFill>
                <a:latin typeface="Lexend"/>
                <a:ea typeface="Lexend"/>
                <a:cs typeface="Lexend"/>
                <a:sym typeface="Lexend"/>
              </a:rPr>
              <a:t>:</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Source: Cleaned apartment pricing dataset (clean_data.csv).</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Key Columns:</a:t>
            </a:r>
            <a:endParaRPr sz="1100">
              <a:solidFill>
                <a:schemeClr val="dk1"/>
              </a:solidFill>
              <a:latin typeface="Lexend"/>
              <a:ea typeface="Lexend"/>
              <a:cs typeface="Lexend"/>
              <a:sym typeface="Lexend"/>
            </a:endParaRPr>
          </a:p>
          <a:p>
            <a:pPr indent="-298450" lvl="1" marL="9144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Independent variables: </a:t>
            </a:r>
            <a:r>
              <a:rPr lang="en" sz="1100">
                <a:solidFill>
                  <a:schemeClr val="dk1"/>
                </a:solidFill>
                <a:latin typeface="Lexend"/>
                <a:ea typeface="Lexend"/>
                <a:cs typeface="Lexend"/>
                <a:sym typeface="Lexend"/>
              </a:rPr>
              <a:t>Price, bathrooms, bedrooms, square_feet.</a:t>
            </a:r>
            <a:endParaRPr sz="1100">
              <a:solidFill>
                <a:schemeClr val="dk1"/>
              </a:solidFill>
              <a:latin typeface="Lexend"/>
              <a:ea typeface="Lexend"/>
              <a:cs typeface="Lexend"/>
              <a:sym typeface="Lexend"/>
            </a:endParaRPr>
          </a:p>
          <a:p>
            <a:pPr indent="-298450" lvl="1" marL="9144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Location identifiers: </a:t>
            </a:r>
            <a:r>
              <a:rPr lang="en" sz="1100">
                <a:solidFill>
                  <a:schemeClr val="dk1"/>
                </a:solidFill>
                <a:latin typeface="Lexend"/>
                <a:ea typeface="Lexend"/>
                <a:cs typeface="Lexend"/>
                <a:sym typeface="Lexend"/>
              </a:rPr>
              <a:t>cityname, state.</a:t>
            </a:r>
            <a:endParaRPr sz="11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b="1" lang="en" sz="1100">
                <a:solidFill>
                  <a:schemeClr val="dk1"/>
                </a:solidFill>
                <a:latin typeface="Lexend"/>
                <a:ea typeface="Lexend"/>
                <a:cs typeface="Lexend"/>
                <a:sym typeface="Lexend"/>
              </a:rPr>
              <a:t>Sample Size</a:t>
            </a:r>
            <a:r>
              <a:rPr lang="en" sz="1100">
                <a:solidFill>
                  <a:schemeClr val="dk1"/>
                </a:solidFill>
                <a:latin typeface="Lexend"/>
                <a:ea typeface="Lexend"/>
                <a:cs typeface="Lexend"/>
                <a:sym typeface="Lexend"/>
              </a:rPr>
              <a:t>:</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Total rows: 99004</a:t>
            </a:r>
            <a:endParaRPr sz="11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b="1" lang="en" sz="1100">
                <a:solidFill>
                  <a:schemeClr val="dk1"/>
                </a:solidFill>
                <a:latin typeface="Lexend"/>
                <a:ea typeface="Lexend"/>
                <a:cs typeface="Lexend"/>
                <a:sym typeface="Lexend"/>
              </a:rPr>
              <a:t>Preprocessing</a:t>
            </a:r>
            <a:r>
              <a:rPr lang="en" sz="1100">
                <a:solidFill>
                  <a:schemeClr val="dk1"/>
                </a:solidFill>
                <a:latin typeface="Lexend"/>
                <a:ea typeface="Lexend"/>
                <a:cs typeface="Lexend"/>
                <a:sym typeface="Lexend"/>
              </a:rPr>
              <a:t>:</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Filtered by city and state.</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Removed null and inconsistent values.</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Performed linear regression for each feature against price.</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Lexend"/>
                <a:ea typeface="Lexend"/>
                <a:cs typeface="Lexend"/>
                <a:sym typeface="Lexend"/>
              </a:rPr>
              <a:t>Slope</a:t>
            </a:r>
            <a:r>
              <a:rPr lang="en" sz="1100">
                <a:solidFill>
                  <a:schemeClr val="dk1"/>
                </a:solidFill>
                <a:latin typeface="Lexend"/>
                <a:ea typeface="Lexend"/>
                <a:cs typeface="Lexend"/>
                <a:sym typeface="Lexend"/>
              </a:rPr>
              <a:t>: Measures rate of price change per unit of the feature.</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Lexend"/>
                <a:ea typeface="Lexend"/>
                <a:cs typeface="Lexend"/>
                <a:sym typeface="Lexend"/>
              </a:rPr>
              <a:t>R-value</a:t>
            </a:r>
            <a:r>
              <a:rPr lang="en" sz="1100">
                <a:solidFill>
                  <a:schemeClr val="dk1"/>
                </a:solidFill>
                <a:latin typeface="Lexend"/>
                <a:ea typeface="Lexend"/>
                <a:cs typeface="Lexend"/>
                <a:sym typeface="Lexend"/>
              </a:rPr>
              <a:t>: Correlation strength between the feature and price.</a:t>
            </a:r>
            <a:endParaRPr sz="1100">
              <a:solidFill>
                <a:schemeClr val="dk1"/>
              </a:solidFill>
              <a:latin typeface="Lexend"/>
              <a:ea typeface="Lexend"/>
              <a:cs typeface="Lexend"/>
              <a:sym typeface="Lexend"/>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000">
              <a:solidFill>
                <a:schemeClr val="dk1"/>
              </a:solidFill>
              <a:highlight>
                <a:srgbClr val="FFFFFF"/>
              </a:highlight>
            </a:endParaRPr>
          </a:p>
          <a:p>
            <a:pPr indent="0" lvl="0" marL="0" rtl="0" algn="l">
              <a:spcBef>
                <a:spcPts val="1200"/>
              </a:spcBef>
              <a:spcAft>
                <a:spcPts val="0"/>
              </a:spcAft>
              <a:buNone/>
            </a:pPr>
            <a:r>
              <a:t/>
            </a:r>
            <a:endParaRPr sz="1800">
              <a:solidFill>
                <a:schemeClr val="dk2"/>
              </a:solidFill>
            </a:endParaRPr>
          </a:p>
        </p:txBody>
      </p:sp>
      <p:sp>
        <p:nvSpPr>
          <p:cNvPr id="164" name="Google Shape;164;p26"/>
          <p:cNvSpPr txBox="1"/>
          <p:nvPr/>
        </p:nvSpPr>
        <p:spPr>
          <a:xfrm>
            <a:off x="5295900" y="1162050"/>
            <a:ext cx="36006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a:t>
            </a:r>
            <a:r>
              <a:rPr lang="en" sz="1600">
                <a:solidFill>
                  <a:schemeClr val="dk2"/>
                </a:solidFill>
                <a:latin typeface="Lexend"/>
                <a:ea typeface="Lexend"/>
                <a:cs typeface="Lexend"/>
                <a:sym typeface="Lexend"/>
              </a:rPr>
              <a:t>egression_df.dropna().mean(numeric_only=True).sort_values(ascending=False)</a:t>
            </a:r>
            <a:endParaRPr sz="1500">
              <a:solidFill>
                <a:schemeClr val="dk2"/>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210175" y="1005275"/>
            <a:ext cx="8723650" cy="3987300"/>
          </a:xfrm>
          <a:prstGeom prst="rect">
            <a:avLst/>
          </a:prstGeom>
          <a:noFill/>
          <a:ln>
            <a:noFill/>
          </a:ln>
        </p:spPr>
      </p:pic>
      <p:pic>
        <p:nvPicPr>
          <p:cNvPr id="170" name="Google Shape;170;p27"/>
          <p:cNvPicPr preferRelativeResize="0"/>
          <p:nvPr/>
        </p:nvPicPr>
        <p:blipFill>
          <a:blip r:embed="rId4">
            <a:alphaModFix/>
          </a:blip>
          <a:stretch>
            <a:fillRect/>
          </a:stretch>
        </p:blipFill>
        <p:spPr>
          <a:xfrm>
            <a:off x="4819650" y="2884825"/>
            <a:ext cx="4012650" cy="2258675"/>
          </a:xfrm>
          <a:prstGeom prst="rect">
            <a:avLst/>
          </a:prstGeom>
          <a:noFill/>
          <a:ln>
            <a:noFill/>
          </a:ln>
        </p:spPr>
      </p:pic>
      <p:sp>
        <p:nvSpPr>
          <p:cNvPr id="171" name="Google Shape;171;p27"/>
          <p:cNvSpPr txBox="1"/>
          <p:nvPr/>
        </p:nvSpPr>
        <p:spPr>
          <a:xfrm>
            <a:off x="502200" y="128075"/>
            <a:ext cx="8273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Lexend SemiBold"/>
                <a:ea typeface="Lexend SemiBold"/>
                <a:cs typeface="Lexend SemiBold"/>
                <a:sym typeface="Lexend SemiBold"/>
              </a:rPr>
              <a:t>Q 3:</a:t>
            </a:r>
            <a:r>
              <a:rPr lang="en" sz="2500">
                <a:solidFill>
                  <a:schemeClr val="dk2"/>
                </a:solidFill>
                <a:latin typeface="Lexend SemiBold"/>
                <a:ea typeface="Lexend SemiBold"/>
                <a:cs typeface="Lexend SemiBold"/>
                <a:sym typeface="Lexend SemiBold"/>
              </a:rPr>
              <a:t> Bar / </a:t>
            </a:r>
            <a:r>
              <a:rPr b="1" lang="en" sz="2000">
                <a:solidFill>
                  <a:schemeClr val="dk2"/>
                </a:solidFill>
                <a:latin typeface="Lexend"/>
                <a:ea typeface="Lexend"/>
                <a:cs typeface="Lexend"/>
                <a:sym typeface="Lexend"/>
              </a:rPr>
              <a:t>Scatter plots: Relationship between price and  "bathrooms", "bedrooms", "square_feet" </a:t>
            </a:r>
            <a:endParaRPr sz="2500">
              <a:solidFill>
                <a:schemeClr val="dk2"/>
              </a:solidFill>
              <a:latin typeface="Lexend SemiBold"/>
              <a:ea typeface="Lexend SemiBold"/>
              <a:cs typeface="Lexend SemiBold"/>
              <a:sym typeface="Lexen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502200" y="128075"/>
            <a:ext cx="827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Lexend SemiBold"/>
                <a:ea typeface="Lexend SemiBold"/>
                <a:cs typeface="Lexend SemiBold"/>
                <a:sym typeface="Lexend SemiBold"/>
              </a:rPr>
              <a:t>Q 3:</a:t>
            </a:r>
            <a:r>
              <a:rPr lang="en" sz="2500">
                <a:solidFill>
                  <a:schemeClr val="dk2"/>
                </a:solidFill>
                <a:latin typeface="Lexend SemiBold"/>
                <a:ea typeface="Lexend SemiBold"/>
                <a:cs typeface="Lexend SemiBold"/>
                <a:sym typeface="Lexend SemiBold"/>
              </a:rPr>
              <a:t> </a:t>
            </a:r>
            <a:r>
              <a:rPr lang="en" sz="2500">
                <a:solidFill>
                  <a:schemeClr val="dk2"/>
                </a:solidFill>
                <a:latin typeface="Lexend SemiBold"/>
                <a:ea typeface="Lexend SemiBold"/>
                <a:cs typeface="Lexend SemiBold"/>
                <a:sym typeface="Lexend SemiBold"/>
              </a:rPr>
              <a:t>Correlation heatmaps for overview</a:t>
            </a:r>
            <a:endParaRPr sz="2500">
              <a:solidFill>
                <a:schemeClr val="dk2"/>
              </a:solidFill>
              <a:latin typeface="Lexend SemiBold"/>
              <a:ea typeface="Lexend SemiBold"/>
              <a:cs typeface="Lexend SemiBold"/>
              <a:sym typeface="Lexend SemiBold"/>
            </a:endParaRPr>
          </a:p>
        </p:txBody>
      </p:sp>
      <p:pic>
        <p:nvPicPr>
          <p:cNvPr id="177" name="Google Shape;177;p28"/>
          <p:cNvPicPr preferRelativeResize="0"/>
          <p:nvPr/>
        </p:nvPicPr>
        <p:blipFill>
          <a:blip r:embed="rId3">
            <a:alphaModFix/>
          </a:blip>
          <a:stretch>
            <a:fillRect/>
          </a:stretch>
        </p:blipFill>
        <p:spPr>
          <a:xfrm>
            <a:off x="624775" y="1033850"/>
            <a:ext cx="4503553" cy="3833424"/>
          </a:xfrm>
          <a:prstGeom prst="rect">
            <a:avLst/>
          </a:prstGeom>
          <a:noFill/>
          <a:ln>
            <a:noFill/>
          </a:ln>
        </p:spPr>
      </p:pic>
      <p:sp>
        <p:nvSpPr>
          <p:cNvPr id="178" name="Google Shape;178;p28"/>
          <p:cNvSpPr txBox="1"/>
          <p:nvPr/>
        </p:nvSpPr>
        <p:spPr>
          <a:xfrm>
            <a:off x="5667375" y="1000125"/>
            <a:ext cx="3190800" cy="36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Lexend"/>
                <a:ea typeface="Lexend"/>
                <a:cs typeface="Lexend"/>
                <a:sym typeface="Lexend"/>
              </a:rPr>
              <a:t>Summary</a:t>
            </a:r>
            <a:r>
              <a:rPr lang="en" sz="1200">
                <a:solidFill>
                  <a:schemeClr val="dk1"/>
                </a:solidFill>
                <a:latin typeface="Lexend"/>
                <a:ea typeface="Lexend"/>
                <a:cs typeface="Lexend"/>
                <a:sym typeface="Lexend"/>
              </a:rPr>
              <a:t>:</a:t>
            </a:r>
            <a:endParaRPr sz="1200">
              <a:solidFill>
                <a:schemeClr val="dk1"/>
              </a:solidFill>
              <a:latin typeface="Lexend"/>
              <a:ea typeface="Lexend"/>
              <a:cs typeface="Lexend"/>
              <a:sym typeface="Lexend"/>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Lexend"/>
                <a:ea typeface="Lexend"/>
                <a:cs typeface="Lexend"/>
                <a:sym typeface="Lexend"/>
              </a:rPr>
              <a:t>Square Feet</a:t>
            </a:r>
            <a:r>
              <a:rPr lang="en" sz="1200">
                <a:solidFill>
                  <a:schemeClr val="dk1"/>
                </a:solidFill>
                <a:latin typeface="Lexend"/>
                <a:ea typeface="Lexend"/>
                <a:cs typeface="Lexend"/>
                <a:sym typeface="Lexend"/>
              </a:rPr>
              <a:t> is the most significant predictor of price.</a:t>
            </a:r>
            <a:endParaRPr sz="1200">
              <a:solidFill>
                <a:schemeClr val="dk1"/>
              </a:solidFill>
              <a:latin typeface="Lexend"/>
              <a:ea typeface="Lexend"/>
              <a:cs typeface="Lexend"/>
              <a:sym typeface="Lexend"/>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Lexend"/>
                <a:ea typeface="Lexend"/>
                <a:cs typeface="Lexend"/>
                <a:sym typeface="Lexend"/>
              </a:rPr>
              <a:t>Variability in </a:t>
            </a:r>
            <a:r>
              <a:rPr lang="en" sz="1200">
                <a:solidFill>
                  <a:srgbClr val="188038"/>
                </a:solidFill>
                <a:latin typeface="Lexend"/>
                <a:ea typeface="Lexend"/>
                <a:cs typeface="Lexend"/>
                <a:sym typeface="Lexend"/>
              </a:rPr>
              <a:t>bathrooms</a:t>
            </a:r>
            <a:r>
              <a:rPr lang="en" sz="1200">
                <a:solidFill>
                  <a:schemeClr val="dk1"/>
                </a:solidFill>
                <a:latin typeface="Lexend"/>
                <a:ea typeface="Lexend"/>
                <a:cs typeface="Lexend"/>
                <a:sym typeface="Lexend"/>
              </a:rPr>
              <a:t> and </a:t>
            </a:r>
            <a:r>
              <a:rPr lang="en" sz="1200">
                <a:solidFill>
                  <a:srgbClr val="188038"/>
                </a:solidFill>
                <a:latin typeface="Lexend"/>
                <a:ea typeface="Lexend"/>
                <a:cs typeface="Lexend"/>
                <a:sym typeface="Lexend"/>
              </a:rPr>
              <a:t>bedrooms</a:t>
            </a:r>
            <a:r>
              <a:rPr lang="en" sz="1200">
                <a:solidFill>
                  <a:schemeClr val="dk1"/>
                </a:solidFill>
                <a:latin typeface="Lexend"/>
                <a:ea typeface="Lexend"/>
                <a:cs typeface="Lexend"/>
                <a:sym typeface="Lexend"/>
              </a:rPr>
              <a:t> impact across cities.</a:t>
            </a:r>
            <a:endParaRPr sz="1200">
              <a:solidFill>
                <a:schemeClr val="dk1"/>
              </a:solidFill>
              <a:latin typeface="Lexend"/>
              <a:ea typeface="Lexend"/>
              <a:cs typeface="Lexend"/>
              <a:sym typeface="Lexend"/>
            </a:endParaRPr>
          </a:p>
          <a:p>
            <a:pPr indent="-304800" lvl="0" marL="457200" rtl="0" algn="l">
              <a:lnSpc>
                <a:spcPct val="115000"/>
              </a:lnSpc>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Strong correlations highlight critical factors for pricing strategies.</a:t>
            </a:r>
            <a:endParaRPr sz="1200">
              <a:solidFill>
                <a:schemeClr val="dk1"/>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Lexend"/>
                <a:ea typeface="Lexend"/>
                <a:cs typeface="Lexend"/>
                <a:sym typeface="Lexend"/>
              </a:rPr>
              <a:t>Key Takeaways </a:t>
            </a:r>
            <a:r>
              <a:rPr lang="en" sz="1200">
                <a:solidFill>
                  <a:schemeClr val="dk1"/>
                </a:solidFill>
                <a:latin typeface="Lexend"/>
                <a:ea typeface="Lexend"/>
                <a:cs typeface="Lexend"/>
                <a:sym typeface="Lexend"/>
              </a:rPr>
              <a:t>:</a:t>
            </a:r>
            <a:endParaRPr sz="1200">
              <a:solidFill>
                <a:schemeClr val="dk1"/>
              </a:solidFill>
              <a:latin typeface="Lexend"/>
              <a:ea typeface="Lexend"/>
              <a:cs typeface="Lexend"/>
              <a:sym typeface="Lexend"/>
            </a:endParaRPr>
          </a:p>
          <a:p>
            <a:pPr indent="-304800" lvl="0" marL="457200" rtl="0" algn="l">
              <a:lnSpc>
                <a:spcPct val="115000"/>
              </a:lnSpc>
              <a:spcBef>
                <a:spcPts val="1200"/>
              </a:spcBef>
              <a:spcAft>
                <a:spcPts val="0"/>
              </a:spcAft>
              <a:buClr>
                <a:schemeClr val="dk1"/>
              </a:buClr>
              <a:buSzPts val="1200"/>
              <a:buFont typeface="Lexend"/>
              <a:buChar char="●"/>
            </a:pPr>
            <a:r>
              <a:rPr lang="en" sz="1350">
                <a:solidFill>
                  <a:srgbClr val="2F2F2F"/>
                </a:solidFill>
                <a:highlight>
                  <a:srgbClr val="FFFFFF"/>
                </a:highlight>
              </a:rPr>
              <a:t>For potential investors: Building more </a:t>
            </a:r>
            <a:r>
              <a:rPr lang="en" sz="1200">
                <a:solidFill>
                  <a:srgbClr val="188038"/>
                </a:solidFill>
                <a:latin typeface="Lexend"/>
                <a:ea typeface="Lexend"/>
                <a:cs typeface="Lexend"/>
                <a:sym typeface="Lexend"/>
              </a:rPr>
              <a:t>bathrooms</a:t>
            </a:r>
            <a:r>
              <a:rPr lang="en" sz="1200">
                <a:solidFill>
                  <a:schemeClr val="dk1"/>
                </a:solidFill>
                <a:latin typeface="Lexend"/>
                <a:ea typeface="Lexend"/>
                <a:cs typeface="Lexend"/>
                <a:sym typeface="Lexend"/>
              </a:rPr>
              <a:t> </a:t>
            </a:r>
            <a:r>
              <a:rPr lang="en" sz="1350">
                <a:solidFill>
                  <a:srgbClr val="2F2F2F"/>
                </a:solidFill>
                <a:highlight>
                  <a:srgbClr val="FFFFFF"/>
                </a:highlight>
              </a:rPr>
              <a:t>is more benefit than more </a:t>
            </a:r>
            <a:r>
              <a:rPr lang="en" sz="1200">
                <a:solidFill>
                  <a:srgbClr val="188038"/>
                </a:solidFill>
                <a:latin typeface="Lexend"/>
                <a:ea typeface="Lexend"/>
                <a:cs typeface="Lexend"/>
                <a:sym typeface="Lexend"/>
              </a:rPr>
              <a:t>bedrooms</a:t>
            </a:r>
            <a:r>
              <a:rPr lang="en" sz="1350">
                <a:solidFill>
                  <a:srgbClr val="2F2F2F"/>
                </a:solidFill>
                <a:highlight>
                  <a:srgbClr val="FFFFFF"/>
                </a:highlight>
              </a:rPr>
              <a:t>.</a:t>
            </a:r>
            <a:endParaRPr sz="1350">
              <a:solidFill>
                <a:srgbClr val="2F2F2F"/>
              </a:solidFill>
              <a:highlight>
                <a:srgbClr val="FFFFFF"/>
              </a:highlight>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74325"/>
            <a:ext cx="8520600" cy="9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Regressions </a:t>
            </a:r>
            <a:r>
              <a:rPr lang="en" sz="1800">
                <a:solidFill>
                  <a:schemeClr val="dk2"/>
                </a:solidFill>
              </a:rPr>
              <a:t>(what variables have most noticeable regressions?) (what kind of regressions appear in our data?)</a:t>
            </a:r>
            <a:endParaRPr/>
          </a:p>
        </p:txBody>
      </p:sp>
      <p:sp>
        <p:nvSpPr>
          <p:cNvPr id="184" name="Google Shape;184;p29"/>
          <p:cNvSpPr txBox="1"/>
          <p:nvPr>
            <p:ph idx="1" type="body"/>
          </p:nvPr>
        </p:nvSpPr>
        <p:spPr>
          <a:xfrm>
            <a:off x="200475" y="3681125"/>
            <a:ext cx="8520600" cy="83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a:t>
            </a:r>
            <a:endParaRPr/>
          </a:p>
        </p:txBody>
      </p:sp>
      <p:pic>
        <p:nvPicPr>
          <p:cNvPr id="185" name="Google Shape;185;p29"/>
          <p:cNvPicPr preferRelativeResize="0"/>
          <p:nvPr/>
        </p:nvPicPr>
        <p:blipFill>
          <a:blip r:embed="rId3">
            <a:alphaModFix/>
          </a:blip>
          <a:stretch>
            <a:fillRect/>
          </a:stretch>
        </p:blipFill>
        <p:spPr>
          <a:xfrm>
            <a:off x="200479" y="1054700"/>
            <a:ext cx="4054549" cy="3034100"/>
          </a:xfrm>
          <a:prstGeom prst="rect">
            <a:avLst/>
          </a:prstGeom>
          <a:noFill/>
          <a:ln>
            <a:noFill/>
          </a:ln>
        </p:spPr>
      </p:pic>
      <p:pic>
        <p:nvPicPr>
          <p:cNvPr id="186" name="Google Shape;186;p29"/>
          <p:cNvPicPr preferRelativeResize="0"/>
          <p:nvPr/>
        </p:nvPicPr>
        <p:blipFill>
          <a:blip r:embed="rId4">
            <a:alphaModFix/>
          </a:blip>
          <a:stretch>
            <a:fillRect/>
          </a:stretch>
        </p:blipFill>
        <p:spPr>
          <a:xfrm>
            <a:off x="4450925" y="929700"/>
            <a:ext cx="4054549" cy="31031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6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Regressions: Little to no correlation</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0"/>
          <p:cNvPicPr preferRelativeResize="0"/>
          <p:nvPr/>
        </p:nvPicPr>
        <p:blipFill>
          <a:blip r:embed="rId3">
            <a:alphaModFix/>
          </a:blip>
          <a:stretch>
            <a:fillRect/>
          </a:stretch>
        </p:blipFill>
        <p:spPr>
          <a:xfrm>
            <a:off x="200172" y="979663"/>
            <a:ext cx="4111725" cy="3184175"/>
          </a:xfrm>
          <a:prstGeom prst="rect">
            <a:avLst/>
          </a:prstGeom>
          <a:noFill/>
          <a:ln>
            <a:noFill/>
          </a:ln>
        </p:spPr>
      </p:pic>
      <p:pic>
        <p:nvPicPr>
          <p:cNvPr id="194" name="Google Shape;194;p30"/>
          <p:cNvPicPr preferRelativeResize="0"/>
          <p:nvPr/>
        </p:nvPicPr>
        <p:blipFill>
          <a:blip r:embed="rId4">
            <a:alphaModFix/>
          </a:blip>
          <a:stretch>
            <a:fillRect/>
          </a:stretch>
        </p:blipFill>
        <p:spPr>
          <a:xfrm>
            <a:off x="4572001" y="979665"/>
            <a:ext cx="4159521" cy="318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7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regression)</a:t>
            </a:r>
            <a:endParaRPr/>
          </a:p>
        </p:txBody>
      </p:sp>
      <p:sp>
        <p:nvSpPr>
          <p:cNvPr id="200" name="Google Shape;200;p31"/>
          <p:cNvSpPr txBox="1"/>
          <p:nvPr>
            <p:ph idx="1" type="body"/>
          </p:nvPr>
        </p:nvSpPr>
        <p:spPr>
          <a:xfrm>
            <a:off x="5056375" y="834163"/>
            <a:ext cx="3528900" cy="295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Confidence interval</a:t>
            </a:r>
            <a:endParaRPr/>
          </a:p>
          <a:p>
            <a:pPr indent="-342900" lvl="0" marL="457200" rtl="0" algn="l">
              <a:spcBef>
                <a:spcPts val="0"/>
              </a:spcBef>
              <a:spcAft>
                <a:spcPts val="0"/>
              </a:spcAft>
              <a:buSzPts val="1800"/>
              <a:buChar char="-"/>
            </a:pPr>
            <a:r>
              <a:t/>
            </a:r>
            <a:endParaRPr/>
          </a:p>
        </p:txBody>
      </p:sp>
      <p:pic>
        <p:nvPicPr>
          <p:cNvPr id="201" name="Google Shape;201;p31"/>
          <p:cNvPicPr preferRelativeResize="0"/>
          <p:nvPr/>
        </p:nvPicPr>
        <p:blipFill>
          <a:blip r:embed="rId3">
            <a:alphaModFix/>
          </a:blip>
          <a:stretch>
            <a:fillRect/>
          </a:stretch>
        </p:blipFill>
        <p:spPr>
          <a:xfrm>
            <a:off x="64550" y="765475"/>
            <a:ext cx="4840149" cy="379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536300" y="3030850"/>
            <a:ext cx="23727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nvSpPr>
        <p:spPr>
          <a:xfrm>
            <a:off x="406275" y="202150"/>
            <a:ext cx="190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23047"/>
                </a:solidFill>
                <a:latin typeface="Lexend SemiBold"/>
                <a:ea typeface="Lexend SemiBold"/>
                <a:cs typeface="Lexend SemiBold"/>
                <a:sym typeface="Lexend SemiBold"/>
              </a:rPr>
              <a:t>Objective</a:t>
            </a:r>
            <a:endParaRPr sz="2500">
              <a:solidFill>
                <a:srgbClr val="023047"/>
              </a:solidFill>
              <a:latin typeface="Lexend SemiBold"/>
              <a:ea typeface="Lexend SemiBold"/>
              <a:cs typeface="Lexend SemiBold"/>
              <a:sym typeface="Lexend SemiBold"/>
            </a:endParaRPr>
          </a:p>
        </p:txBody>
      </p:sp>
      <p:pic>
        <p:nvPicPr>
          <p:cNvPr id="62" name="Google Shape;62;p14"/>
          <p:cNvPicPr preferRelativeResize="0"/>
          <p:nvPr/>
        </p:nvPicPr>
        <p:blipFill>
          <a:blip r:embed="rId3">
            <a:alphaModFix/>
          </a:blip>
          <a:stretch>
            <a:fillRect/>
          </a:stretch>
        </p:blipFill>
        <p:spPr>
          <a:xfrm>
            <a:off x="4948475" y="202150"/>
            <a:ext cx="3827100" cy="2575074"/>
          </a:xfrm>
          <a:prstGeom prst="rect">
            <a:avLst/>
          </a:prstGeom>
          <a:noFill/>
          <a:ln>
            <a:noFill/>
          </a:ln>
          <a:effectLst>
            <a:outerShdw blurRad="57150" rotWithShape="0" algn="bl" dir="5400000" dist="19050">
              <a:srgbClr val="000000">
                <a:alpha val="50000"/>
              </a:srgbClr>
            </a:outerShdw>
          </a:effectLst>
        </p:spPr>
      </p:pic>
      <p:sp>
        <p:nvSpPr>
          <p:cNvPr id="63" name="Google Shape;63;p14"/>
          <p:cNvSpPr txBox="1"/>
          <p:nvPr/>
        </p:nvSpPr>
        <p:spPr>
          <a:xfrm>
            <a:off x="406275" y="707150"/>
            <a:ext cx="382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exend"/>
                <a:ea typeface="Lexend"/>
                <a:cs typeface="Lexend"/>
                <a:sym typeface="Lexend"/>
              </a:rPr>
              <a:t>Analyze our data to find most important factors to customers when they are shopping for apartments.</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We will attempt to answer the following questions:</a:t>
            </a:r>
            <a:endParaRPr sz="1800">
              <a:solidFill>
                <a:schemeClr val="dk2"/>
              </a:solidFill>
              <a:latin typeface="Lexend"/>
              <a:ea typeface="Lexend"/>
              <a:cs typeface="Lexend"/>
              <a:sym typeface="Lexend"/>
            </a:endParaRPr>
          </a:p>
        </p:txBody>
      </p:sp>
      <p:sp>
        <p:nvSpPr>
          <p:cNvPr id="64" name="Google Shape;64;p14"/>
          <p:cNvSpPr txBox="1"/>
          <p:nvPr/>
        </p:nvSpPr>
        <p:spPr>
          <a:xfrm>
            <a:off x="678500" y="3032300"/>
            <a:ext cx="2088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Seasonal Trends</a:t>
            </a:r>
            <a:endParaRPr sz="1800">
              <a:solidFill>
                <a:srgbClr val="219EBC"/>
              </a:solidFill>
              <a:latin typeface="Lexend SemiBold"/>
              <a:ea typeface="Lexend SemiBold"/>
              <a:cs typeface="Lexend SemiBold"/>
              <a:sym typeface="Lexend SemiBold"/>
            </a:endParaRPr>
          </a:p>
        </p:txBody>
      </p:sp>
      <p:sp>
        <p:nvSpPr>
          <p:cNvPr id="65" name="Google Shape;65;p14"/>
          <p:cNvSpPr txBox="1"/>
          <p:nvPr/>
        </p:nvSpPr>
        <p:spPr>
          <a:xfrm>
            <a:off x="633800" y="3494000"/>
            <a:ext cx="2177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Are there any trends in apartments prices throughout the year?</a:t>
            </a:r>
            <a:endParaRPr sz="1500">
              <a:solidFill>
                <a:schemeClr val="dk2"/>
              </a:solidFill>
              <a:latin typeface="Lexend"/>
              <a:ea typeface="Lexend"/>
              <a:cs typeface="Lexend"/>
              <a:sym typeface="Lexend"/>
            </a:endParaRPr>
          </a:p>
        </p:txBody>
      </p:sp>
      <p:sp>
        <p:nvSpPr>
          <p:cNvPr id="66" name="Google Shape;66;p14"/>
          <p:cNvSpPr/>
          <p:nvPr/>
        </p:nvSpPr>
        <p:spPr>
          <a:xfrm>
            <a:off x="3281275" y="3030850"/>
            <a:ext cx="24600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nvSpPr>
        <p:spPr>
          <a:xfrm>
            <a:off x="3281275" y="3032300"/>
            <a:ext cx="246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Regional Variations</a:t>
            </a:r>
            <a:endParaRPr sz="1800">
              <a:solidFill>
                <a:srgbClr val="219EBC"/>
              </a:solidFill>
              <a:latin typeface="Lexend SemiBold"/>
              <a:ea typeface="Lexend SemiBold"/>
              <a:cs typeface="Lexend SemiBold"/>
              <a:sym typeface="Lexend SemiBold"/>
            </a:endParaRPr>
          </a:p>
        </p:txBody>
      </p:sp>
      <p:sp>
        <p:nvSpPr>
          <p:cNvPr id="68" name="Google Shape;68;p14"/>
          <p:cNvSpPr txBox="1"/>
          <p:nvPr/>
        </p:nvSpPr>
        <p:spPr>
          <a:xfrm>
            <a:off x="3401125" y="3437125"/>
            <a:ext cx="2220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How do apartment prices vary by state and by city?</a:t>
            </a:r>
            <a:endParaRPr sz="1500">
              <a:solidFill>
                <a:schemeClr val="dk2"/>
              </a:solidFill>
              <a:latin typeface="Lexend"/>
              <a:ea typeface="Lexend"/>
              <a:cs typeface="Lexend"/>
              <a:sym typeface="Lexend"/>
            </a:endParaRPr>
          </a:p>
        </p:txBody>
      </p:sp>
      <p:sp>
        <p:nvSpPr>
          <p:cNvPr id="69" name="Google Shape;69;p14"/>
          <p:cNvSpPr/>
          <p:nvPr/>
        </p:nvSpPr>
        <p:spPr>
          <a:xfrm>
            <a:off x="6211050" y="3030850"/>
            <a:ext cx="24600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txBox="1"/>
          <p:nvPr/>
        </p:nvSpPr>
        <p:spPr>
          <a:xfrm>
            <a:off x="7020000" y="3032288"/>
            <a:ext cx="842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Value</a:t>
            </a:r>
            <a:endParaRPr sz="1800">
              <a:solidFill>
                <a:srgbClr val="219EBC"/>
              </a:solidFill>
              <a:latin typeface="Lexend SemiBold"/>
              <a:ea typeface="Lexend SemiBold"/>
              <a:cs typeface="Lexend SemiBold"/>
              <a:sym typeface="Lexend SemiBold"/>
            </a:endParaRPr>
          </a:p>
        </p:txBody>
      </p:sp>
      <p:sp>
        <p:nvSpPr>
          <p:cNvPr id="71" name="Google Shape;71;p14"/>
          <p:cNvSpPr txBox="1"/>
          <p:nvPr/>
        </p:nvSpPr>
        <p:spPr>
          <a:xfrm>
            <a:off x="6330900" y="3323438"/>
            <a:ext cx="222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What is more important to renters - more bed/bath or more square feet?</a:t>
            </a:r>
            <a:endParaRPr sz="1500">
              <a:solidFill>
                <a:schemeClr val="dk2"/>
              </a:solidFill>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 1: Fall and spring have higher prices…  </a:t>
            </a:r>
            <a:endParaRPr/>
          </a:p>
          <a:p>
            <a:pPr indent="-342900" lvl="0" marL="457200" rtl="0" algn="l">
              <a:spcBef>
                <a:spcPts val="0"/>
              </a:spcBef>
              <a:spcAft>
                <a:spcPts val="0"/>
              </a:spcAft>
              <a:buSzPts val="1800"/>
              <a:buChar char="-"/>
            </a:pPr>
            <a:r>
              <a:rPr lang="en"/>
              <a:t>Question 2: California, New York, and Hawaii…</a:t>
            </a:r>
            <a:endParaRPr/>
          </a:p>
          <a:p>
            <a:pPr indent="-342900" lvl="0" marL="457200" rtl="0" algn="l">
              <a:spcBef>
                <a:spcPts val="0"/>
              </a:spcBef>
              <a:spcAft>
                <a:spcPts val="0"/>
              </a:spcAft>
              <a:buSzPts val="1800"/>
              <a:buChar char="-"/>
            </a:pPr>
            <a:r>
              <a:rPr lang="en"/>
              <a:t>Question 3: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357525" y="337625"/>
            <a:ext cx="2226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2"/>
                </a:solidFill>
                <a:latin typeface="Lexend SemiBold"/>
                <a:ea typeface="Lexend SemiBold"/>
                <a:cs typeface="Lexend SemiBold"/>
                <a:sym typeface="Lexend SemiBold"/>
              </a:rPr>
              <a:t>Our Dataset</a:t>
            </a:r>
            <a:endParaRPr sz="2300">
              <a:solidFill>
                <a:schemeClr val="dk2"/>
              </a:solidFill>
              <a:latin typeface="Lexend SemiBold"/>
              <a:ea typeface="Lexend SemiBold"/>
              <a:cs typeface="Lexend SemiBold"/>
              <a:sym typeface="Lexend SemiBold"/>
            </a:endParaRPr>
          </a:p>
        </p:txBody>
      </p:sp>
      <p:pic>
        <p:nvPicPr>
          <p:cNvPr id="77" name="Google Shape;77;p15"/>
          <p:cNvPicPr preferRelativeResize="0"/>
          <p:nvPr/>
        </p:nvPicPr>
        <p:blipFill>
          <a:blip r:embed="rId3">
            <a:alphaModFix/>
          </a:blip>
          <a:stretch>
            <a:fillRect/>
          </a:stretch>
        </p:blipFill>
        <p:spPr>
          <a:xfrm>
            <a:off x="5809775" y="199500"/>
            <a:ext cx="2754574" cy="1837825"/>
          </a:xfrm>
          <a:prstGeom prst="rect">
            <a:avLst/>
          </a:prstGeom>
          <a:noFill/>
          <a:ln>
            <a:noFill/>
          </a:ln>
          <a:effectLst>
            <a:outerShdw blurRad="57150" rotWithShape="0" algn="bl" dir="5400000" dist="19050">
              <a:srgbClr val="000000">
                <a:alpha val="50000"/>
              </a:srgbClr>
            </a:outerShdw>
          </a:effectLst>
        </p:spPr>
      </p:pic>
      <p:sp>
        <p:nvSpPr>
          <p:cNvPr id="78" name="Google Shape;78;p15"/>
          <p:cNvSpPr txBox="1"/>
          <p:nvPr/>
        </p:nvSpPr>
        <p:spPr>
          <a:xfrm>
            <a:off x="520050" y="1259475"/>
            <a:ext cx="4680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10,000 apartment listing classifieds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Includes data such as price, bed/bath, location, etc.</a:t>
            </a:r>
            <a:endParaRPr sz="1800">
              <a:solidFill>
                <a:schemeClr val="dk2"/>
              </a:solidFill>
            </a:endParaRPr>
          </a:p>
          <a:p>
            <a:pPr indent="-342900" lvl="0" marL="457200" rtl="0" algn="l">
              <a:spcBef>
                <a:spcPts val="0"/>
              </a:spcBef>
              <a:spcAft>
                <a:spcPts val="0"/>
              </a:spcAft>
              <a:buClr>
                <a:schemeClr val="dk2"/>
              </a:buClr>
              <a:buSzPts val="1800"/>
              <a:buChar char="➢"/>
            </a:pPr>
            <a:r>
              <a:t/>
            </a:r>
            <a:endParaRPr sz="1800">
              <a:solidFill>
                <a:schemeClr val="dk2"/>
              </a:solidFill>
            </a:endParaRPr>
          </a:p>
        </p:txBody>
      </p:sp>
      <p:pic>
        <p:nvPicPr>
          <p:cNvPr id="79" name="Google Shape;79;p15"/>
          <p:cNvPicPr preferRelativeResize="0"/>
          <p:nvPr/>
        </p:nvPicPr>
        <p:blipFill>
          <a:blip r:embed="rId4">
            <a:alphaModFix/>
          </a:blip>
          <a:stretch>
            <a:fillRect/>
          </a:stretch>
        </p:blipFill>
        <p:spPr>
          <a:xfrm>
            <a:off x="4296425" y="2356425"/>
            <a:ext cx="3034621" cy="2455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3050550" y="1472038"/>
            <a:ext cx="304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B8500"/>
                </a:solidFill>
                <a:latin typeface="Lexend SemiBold"/>
                <a:ea typeface="Lexend SemiBold"/>
                <a:cs typeface="Lexend SemiBold"/>
                <a:sym typeface="Lexend SemiBold"/>
              </a:rPr>
              <a:t>Question 1:</a:t>
            </a:r>
            <a:endParaRPr sz="4000">
              <a:solidFill>
                <a:srgbClr val="FB8500"/>
              </a:solidFill>
              <a:latin typeface="Lexend SemiBold"/>
              <a:ea typeface="Lexend SemiBold"/>
              <a:cs typeface="Lexend SemiBold"/>
              <a:sym typeface="Lexend SemiBold"/>
            </a:endParaRPr>
          </a:p>
        </p:txBody>
      </p:sp>
      <p:sp>
        <p:nvSpPr>
          <p:cNvPr id="85" name="Google Shape;85;p16"/>
          <p:cNvSpPr txBox="1"/>
          <p:nvPr/>
        </p:nvSpPr>
        <p:spPr>
          <a:xfrm>
            <a:off x="3050550" y="2210375"/>
            <a:ext cx="4872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rgbClr val="8ECAE6"/>
                </a:solidFill>
                <a:latin typeface="Lexend"/>
                <a:ea typeface="Lexend"/>
                <a:cs typeface="Lexend"/>
                <a:sym typeface="Lexend"/>
              </a:rPr>
              <a:t>Are there any trends in apartments prices throughout the year?</a:t>
            </a:r>
            <a:endParaRPr sz="3500">
              <a:solidFill>
                <a:srgbClr val="8ECAE6"/>
              </a:solidFill>
            </a:endParaRPr>
          </a:p>
        </p:txBody>
      </p:sp>
      <p:pic>
        <p:nvPicPr>
          <p:cNvPr id="86" name="Google Shape;86;p16"/>
          <p:cNvPicPr preferRelativeResize="0"/>
          <p:nvPr/>
        </p:nvPicPr>
        <p:blipFill>
          <a:blip r:embed="rId3">
            <a:alphaModFix/>
          </a:blip>
          <a:stretch>
            <a:fillRect/>
          </a:stretch>
        </p:blipFill>
        <p:spPr>
          <a:xfrm>
            <a:off x="590425" y="1472050"/>
            <a:ext cx="2027462" cy="20274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251875" y="138124"/>
            <a:ext cx="3599640" cy="2080188"/>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txBox="1"/>
          <p:nvPr/>
        </p:nvSpPr>
        <p:spPr>
          <a:xfrm>
            <a:off x="644498" y="611688"/>
            <a:ext cx="2938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B8500"/>
                </a:solidFill>
                <a:latin typeface="Lexend ExtraBold"/>
                <a:ea typeface="Lexend ExtraBold"/>
                <a:cs typeface="Lexend ExtraBold"/>
                <a:sym typeface="Lexend ExtraBold"/>
              </a:rPr>
              <a:t>Feature Engineering:</a:t>
            </a:r>
            <a:endParaRPr sz="1800">
              <a:solidFill>
                <a:srgbClr val="FB8500"/>
              </a:solidFill>
              <a:latin typeface="Lexend ExtraBold"/>
              <a:ea typeface="Lexend ExtraBold"/>
              <a:cs typeface="Lexend ExtraBold"/>
              <a:sym typeface="Lexend ExtraBold"/>
            </a:endParaRPr>
          </a:p>
          <a:p>
            <a:pPr indent="0" lvl="0" marL="0" rtl="0" algn="ctr">
              <a:spcBef>
                <a:spcPts val="0"/>
              </a:spcBef>
              <a:spcAft>
                <a:spcPts val="0"/>
              </a:spcAft>
              <a:buClr>
                <a:schemeClr val="dk1"/>
              </a:buClr>
              <a:buSzPts val="1100"/>
              <a:buFont typeface="Arial"/>
              <a:buNone/>
            </a:pPr>
            <a:r>
              <a:rPr lang="en" sz="1600">
                <a:solidFill>
                  <a:srgbClr val="219EBC"/>
                </a:solidFill>
                <a:latin typeface="Lexend Medium"/>
                <a:ea typeface="Lexend Medium"/>
                <a:cs typeface="Lexend Medium"/>
                <a:sym typeface="Lexend Medium"/>
              </a:rPr>
              <a:t>Create a column to sort by seasons</a:t>
            </a:r>
            <a:endParaRPr sz="1500">
              <a:solidFill>
                <a:srgbClr val="FB8500"/>
              </a:solidFill>
              <a:latin typeface="Lexend ExtraBold"/>
              <a:ea typeface="Lexend ExtraBold"/>
              <a:cs typeface="Lexend ExtraBold"/>
              <a:sym typeface="Lexend ExtraBold"/>
            </a:endParaRPr>
          </a:p>
        </p:txBody>
      </p:sp>
      <p:sp>
        <p:nvSpPr>
          <p:cNvPr id="93" name="Google Shape;93;p17"/>
          <p:cNvSpPr/>
          <p:nvPr/>
        </p:nvSpPr>
        <p:spPr>
          <a:xfrm>
            <a:off x="4403100" y="828800"/>
            <a:ext cx="788100" cy="438900"/>
          </a:xfrm>
          <a:prstGeom prst="striped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txBox="1"/>
          <p:nvPr/>
        </p:nvSpPr>
        <p:spPr>
          <a:xfrm>
            <a:off x="5362900" y="739425"/>
            <a:ext cx="266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219EBC"/>
                </a:solidFill>
                <a:latin typeface="Lexend SemiBold"/>
                <a:ea typeface="Lexend SemiBold"/>
                <a:cs typeface="Lexend SemiBold"/>
                <a:sym typeface="Lexend SemiBold"/>
              </a:rPr>
              <a:t>Ability to see seasonal trends</a:t>
            </a:r>
            <a:endParaRPr sz="2400">
              <a:solidFill>
                <a:srgbClr val="219EBC"/>
              </a:solidFill>
              <a:latin typeface="Lexend SemiBold"/>
              <a:ea typeface="Lexend SemiBold"/>
              <a:cs typeface="Lexend SemiBold"/>
              <a:sym typeface="Lexend SemiBold"/>
            </a:endParaRPr>
          </a:p>
        </p:txBody>
      </p:sp>
      <p:sp>
        <p:nvSpPr>
          <p:cNvPr id="95" name="Google Shape;95;p17"/>
          <p:cNvSpPr txBox="1"/>
          <p:nvPr/>
        </p:nvSpPr>
        <p:spPr>
          <a:xfrm>
            <a:off x="1747000" y="2624575"/>
            <a:ext cx="6931200" cy="1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B8500"/>
                </a:solidFill>
                <a:latin typeface="Lexend SemiBold"/>
                <a:ea typeface="Lexend SemiBold"/>
                <a:cs typeface="Lexend SemiBold"/>
                <a:sym typeface="Lexend SemiBold"/>
              </a:rPr>
              <a:t>Winter and Fall have the most data</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rPr lang="en" sz="1800">
                <a:solidFill>
                  <a:srgbClr val="FB8500"/>
                </a:solidFill>
                <a:latin typeface="Lexend SemiBold"/>
                <a:ea typeface="Lexend SemiBold"/>
                <a:cs typeface="Lexend SemiBold"/>
                <a:sym typeface="Lexend SemiBold"/>
              </a:rPr>
              <a:t>Fall and Spring have the highest average rental price</a:t>
            </a:r>
            <a:endParaRPr sz="1800">
              <a:solidFill>
                <a:srgbClr val="FB8500"/>
              </a:solidFill>
              <a:latin typeface="Lexend SemiBold"/>
              <a:ea typeface="Lexend SemiBold"/>
              <a:cs typeface="Lexend SemiBold"/>
              <a:sym typeface="Lexend SemiBold"/>
            </a:endParaRPr>
          </a:p>
        </p:txBody>
      </p:sp>
      <p:pic>
        <p:nvPicPr>
          <p:cNvPr id="96" name="Google Shape;96;p17"/>
          <p:cNvPicPr preferRelativeResize="0"/>
          <p:nvPr/>
        </p:nvPicPr>
        <p:blipFill>
          <a:blip r:embed="rId3">
            <a:alphaModFix/>
          </a:blip>
          <a:stretch>
            <a:fillRect/>
          </a:stretch>
        </p:blipFill>
        <p:spPr>
          <a:xfrm>
            <a:off x="1272066" y="2624566"/>
            <a:ext cx="515575" cy="515600"/>
          </a:xfrm>
          <a:prstGeom prst="rect">
            <a:avLst/>
          </a:prstGeom>
          <a:noFill/>
          <a:ln>
            <a:noFill/>
          </a:ln>
        </p:spPr>
      </p:pic>
      <p:pic>
        <p:nvPicPr>
          <p:cNvPr id="97" name="Google Shape;97;p17"/>
          <p:cNvPicPr preferRelativeResize="0"/>
          <p:nvPr/>
        </p:nvPicPr>
        <p:blipFill>
          <a:blip r:embed="rId3">
            <a:alphaModFix/>
          </a:blip>
          <a:stretch>
            <a:fillRect/>
          </a:stretch>
        </p:blipFill>
        <p:spPr>
          <a:xfrm>
            <a:off x="1272066" y="3440816"/>
            <a:ext cx="515575" cy="51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4634831" y="713001"/>
            <a:ext cx="3944525" cy="3264100"/>
          </a:xfrm>
          <a:prstGeom prst="rect">
            <a:avLst/>
          </a:prstGeom>
          <a:noFill/>
          <a:ln>
            <a:noFill/>
          </a:ln>
        </p:spPr>
      </p:pic>
      <p:pic>
        <p:nvPicPr>
          <p:cNvPr id="103" name="Google Shape;103;p18"/>
          <p:cNvPicPr preferRelativeResize="0"/>
          <p:nvPr/>
        </p:nvPicPr>
        <p:blipFill>
          <a:blip r:embed="rId4">
            <a:alphaModFix/>
          </a:blip>
          <a:stretch>
            <a:fillRect/>
          </a:stretch>
        </p:blipFill>
        <p:spPr>
          <a:xfrm>
            <a:off x="564644" y="713001"/>
            <a:ext cx="3941064" cy="3264409"/>
          </a:xfrm>
          <a:prstGeom prst="rect">
            <a:avLst/>
          </a:prstGeom>
          <a:noFill/>
          <a:ln>
            <a:noFill/>
          </a:ln>
        </p:spPr>
      </p:pic>
      <p:sp>
        <p:nvSpPr>
          <p:cNvPr id="104" name="Google Shape;104;p18"/>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9EBC"/>
                </a:solidFill>
                <a:latin typeface="Lexend Medium"/>
                <a:ea typeface="Lexend Medium"/>
                <a:cs typeface="Lexend Medium"/>
                <a:sym typeface="Lexend Medium"/>
              </a:rPr>
              <a:t>Key Insights</a:t>
            </a:r>
            <a:endParaRPr sz="1600">
              <a:solidFill>
                <a:srgbClr val="219EBC"/>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Demand is HIGHEST in Spring and Fall</a:t>
            </a:r>
            <a:endParaRPr>
              <a:solidFill>
                <a:schemeClr val="dk2"/>
              </a:solidFill>
              <a:latin typeface="Lexend Light"/>
              <a:ea typeface="Lexend Light"/>
              <a:cs typeface="Lexend Light"/>
              <a:sym typeface="Lexend Light"/>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Best value for size is during Summer when demand is low</a:t>
            </a:r>
            <a:endParaRPr>
              <a:solidFill>
                <a:schemeClr val="dk2"/>
              </a:solidFill>
              <a:latin typeface="Lexend Light"/>
              <a:ea typeface="Lexend Light"/>
              <a:cs typeface="Lexend Light"/>
              <a:sym typeface="Lexend Light"/>
            </a:endParaRPr>
          </a:p>
        </p:txBody>
      </p:sp>
      <p:sp>
        <p:nvSpPr>
          <p:cNvPr id="105" name="Google Shape;105;p18"/>
          <p:cNvSpPr txBox="1"/>
          <p:nvPr/>
        </p:nvSpPr>
        <p:spPr>
          <a:xfrm>
            <a:off x="944550" y="105625"/>
            <a:ext cx="725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Seasonal Trends: Price per Square Foot vs Rental Price</a:t>
            </a:r>
            <a:endParaRPr sz="1800">
              <a:solidFill>
                <a:srgbClr val="023047"/>
              </a:solidFill>
              <a:latin typeface="Lexend Medium"/>
              <a:ea typeface="Lexend Medium"/>
              <a:cs typeface="Lexend Medium"/>
              <a:sym typeface="Lexe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4689975" y="567325"/>
            <a:ext cx="4318275" cy="2913975"/>
          </a:xfrm>
          <a:prstGeom prst="rect">
            <a:avLst/>
          </a:prstGeom>
          <a:noFill/>
          <a:ln>
            <a:noFill/>
          </a:ln>
        </p:spPr>
      </p:pic>
      <p:pic>
        <p:nvPicPr>
          <p:cNvPr id="111" name="Google Shape;111;p19"/>
          <p:cNvPicPr preferRelativeResize="0"/>
          <p:nvPr/>
        </p:nvPicPr>
        <p:blipFill>
          <a:blip r:embed="rId4">
            <a:alphaModFix/>
          </a:blip>
          <a:stretch>
            <a:fillRect/>
          </a:stretch>
        </p:blipFill>
        <p:spPr>
          <a:xfrm>
            <a:off x="135750" y="567325"/>
            <a:ext cx="4315971" cy="2916937"/>
          </a:xfrm>
          <a:prstGeom prst="rect">
            <a:avLst/>
          </a:prstGeom>
          <a:noFill/>
          <a:ln>
            <a:noFill/>
          </a:ln>
        </p:spPr>
      </p:pic>
      <p:sp>
        <p:nvSpPr>
          <p:cNvPr id="112" name="Google Shape;112;p19"/>
          <p:cNvSpPr txBox="1"/>
          <p:nvPr/>
        </p:nvSpPr>
        <p:spPr>
          <a:xfrm>
            <a:off x="916500" y="105625"/>
            <a:ext cx="73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023047"/>
                </a:solidFill>
                <a:latin typeface="Lexend Medium"/>
                <a:ea typeface="Lexend Medium"/>
                <a:cs typeface="Lexend Medium"/>
                <a:sym typeface="Lexend Medium"/>
              </a:rPr>
              <a:t>Monthly </a:t>
            </a:r>
            <a:r>
              <a:rPr lang="en" sz="1800">
                <a:solidFill>
                  <a:srgbClr val="023047"/>
                </a:solidFill>
                <a:latin typeface="Lexend Medium"/>
                <a:ea typeface="Lexend Medium"/>
                <a:cs typeface="Lexend Medium"/>
                <a:sym typeface="Lexend Medium"/>
              </a:rPr>
              <a:t>Trends: Price per Square Foot vs Rental Price</a:t>
            </a:r>
            <a:endParaRPr sz="1800">
              <a:solidFill>
                <a:schemeClr val="dk2"/>
              </a:solidFill>
              <a:latin typeface="Lexend Medium"/>
              <a:ea typeface="Lexend Medium"/>
              <a:cs typeface="Lexend Medium"/>
              <a:sym typeface="Lexend Medium"/>
            </a:endParaRPr>
          </a:p>
        </p:txBody>
      </p:sp>
      <p:sp>
        <p:nvSpPr>
          <p:cNvPr id="113" name="Google Shape;113;p19"/>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Medium"/>
                <a:ea typeface="Lexend Medium"/>
                <a:cs typeface="Lexend Medium"/>
                <a:sym typeface="Lexend Medium"/>
              </a:rPr>
              <a:t>Key Insights</a:t>
            </a:r>
            <a:endParaRPr sz="1600">
              <a:solidFill>
                <a:schemeClr val="dk2"/>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Demand is HIGHEST in October</a:t>
            </a:r>
            <a:endParaRPr>
              <a:solidFill>
                <a:schemeClr val="dk2"/>
              </a:solidFill>
              <a:latin typeface="Lexend Light"/>
              <a:ea typeface="Lexend Light"/>
              <a:cs typeface="Lexend Light"/>
              <a:sym typeface="Lexend Light"/>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Best value for size is in July when demand is low</a:t>
            </a:r>
            <a:endParaRPr>
              <a:solidFill>
                <a:schemeClr val="dk2"/>
              </a:solidFill>
              <a:latin typeface="Lexend Light"/>
              <a:ea typeface="Lexend Light"/>
              <a:cs typeface="Lexend Light"/>
              <a:sym typeface="Lexe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240674" y="567325"/>
            <a:ext cx="4133086" cy="3090670"/>
          </a:xfrm>
          <a:prstGeom prst="rect">
            <a:avLst/>
          </a:prstGeom>
          <a:noFill/>
          <a:ln>
            <a:noFill/>
          </a:ln>
        </p:spPr>
      </p:pic>
      <p:pic>
        <p:nvPicPr>
          <p:cNvPr id="119" name="Google Shape;119;p20"/>
          <p:cNvPicPr preferRelativeResize="0"/>
          <p:nvPr/>
        </p:nvPicPr>
        <p:blipFill>
          <a:blip r:embed="rId4">
            <a:alphaModFix/>
          </a:blip>
          <a:stretch>
            <a:fillRect/>
          </a:stretch>
        </p:blipFill>
        <p:spPr>
          <a:xfrm>
            <a:off x="4773549" y="567325"/>
            <a:ext cx="4129777" cy="3092924"/>
          </a:xfrm>
          <a:prstGeom prst="rect">
            <a:avLst/>
          </a:prstGeom>
          <a:noFill/>
          <a:ln>
            <a:noFill/>
          </a:ln>
        </p:spPr>
      </p:pic>
      <p:sp>
        <p:nvSpPr>
          <p:cNvPr id="120" name="Google Shape;120;p20"/>
          <p:cNvSpPr txBox="1"/>
          <p:nvPr/>
        </p:nvSpPr>
        <p:spPr>
          <a:xfrm>
            <a:off x="916500" y="105625"/>
            <a:ext cx="73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Seasonal Distribution: Price per Square Foot vs Rental Price</a:t>
            </a:r>
            <a:endParaRPr sz="1800">
              <a:solidFill>
                <a:srgbClr val="023047"/>
              </a:solidFill>
              <a:latin typeface="Lexend Medium"/>
              <a:ea typeface="Lexend Medium"/>
              <a:cs typeface="Lexend Medium"/>
              <a:sym typeface="Lexend Medium"/>
            </a:endParaRPr>
          </a:p>
        </p:txBody>
      </p:sp>
      <p:sp>
        <p:nvSpPr>
          <p:cNvPr id="121" name="Google Shape;121;p20"/>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Medium"/>
                <a:ea typeface="Lexend Medium"/>
                <a:cs typeface="Lexend Medium"/>
                <a:sym typeface="Lexend Medium"/>
              </a:rPr>
              <a:t>Key Insights</a:t>
            </a:r>
            <a:endParaRPr sz="1600">
              <a:solidFill>
                <a:schemeClr val="dk2"/>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a:t>
            </a:r>
            <a:endParaRPr>
              <a:solidFill>
                <a:schemeClr val="dk2"/>
              </a:solidFill>
              <a:latin typeface="Lexend Light"/>
              <a:ea typeface="Lexend Light"/>
              <a:cs typeface="Lexend Light"/>
              <a:sym typeface="Lexend Light"/>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a:t>
            </a:r>
            <a:endParaRPr>
              <a:solidFill>
                <a:schemeClr val="dk2"/>
              </a:solidFill>
              <a:latin typeface="Lexend Light"/>
              <a:ea typeface="Lexend Light"/>
              <a:cs typeface="Lexend Light"/>
              <a:sym typeface="Lexe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2966700" y="1668550"/>
            <a:ext cx="304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2"/>
                </a:solidFill>
                <a:latin typeface="Lexend SemiBold"/>
                <a:ea typeface="Lexend SemiBold"/>
                <a:cs typeface="Lexend SemiBold"/>
                <a:sym typeface="Lexend SemiBold"/>
              </a:rPr>
              <a:t>Question 2:</a:t>
            </a:r>
            <a:endParaRPr sz="4000">
              <a:solidFill>
                <a:schemeClr val="dk2"/>
              </a:solidFill>
              <a:latin typeface="Lexend SemiBold"/>
              <a:ea typeface="Lexend SemiBold"/>
              <a:cs typeface="Lexend SemiBold"/>
              <a:sym typeface="Lexend SemiBold"/>
            </a:endParaRPr>
          </a:p>
        </p:txBody>
      </p:sp>
      <p:sp>
        <p:nvSpPr>
          <p:cNvPr id="127" name="Google Shape;127;p21"/>
          <p:cNvSpPr txBox="1"/>
          <p:nvPr/>
        </p:nvSpPr>
        <p:spPr>
          <a:xfrm>
            <a:off x="2351100" y="2520650"/>
            <a:ext cx="4441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2"/>
                </a:solidFill>
              </a:rPr>
              <a:t>How do apartment prices vary between states and cities?</a:t>
            </a:r>
            <a:endParaRPr sz="2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