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311" r:id="rId9"/>
    <p:sldId id="312" r:id="rId10"/>
    <p:sldId id="269" r:id="rId11"/>
    <p:sldId id="275" r:id="rId12"/>
    <p:sldId id="276" r:id="rId13"/>
    <p:sldId id="313" r:id="rId14"/>
    <p:sldId id="314" r:id="rId15"/>
    <p:sldId id="316" r:id="rId16"/>
    <p:sldId id="317" r:id="rId17"/>
  </p:sldIdLst>
  <p:sldSz cx="9144000" cy="5143500" type="screen16x9"/>
  <p:notesSz cx="6858000" cy="9144000"/>
  <p:embeddedFontLst>
    <p:embeddedFont>
      <p:font typeface="Arial Nova Cond" panose="020B0506020202020204" pitchFamily="34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Cairo" panose="020B0604020202020204" charset="-78"/>
      <p:regular r:id="rId24"/>
      <p:bold r:id="rId25"/>
    </p:embeddedFont>
    <p:embeddedFont>
      <p:font typeface="Delius Swash Caps" panose="020B0604020202020204" charset="0"/>
      <p:regular r:id="rId26"/>
    </p:embeddedFont>
    <p:embeddedFont>
      <p:font typeface="Electrolize" panose="020B0604020202020204" charset="0"/>
      <p:regular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E2C2B-1311-4DA6-95F8-0B5B0CCE3A26}">
  <a:tblStyle styleId="{5E6E2C2B-1311-4DA6-95F8-0B5B0CCE3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8b4bebab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8b4bebab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58b4bebab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58b4bebab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8b4bebab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8b4bebab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39CD5045-9A48-A023-4DBD-CFE8ADDA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8b4bebab1_0_141:notes">
            <a:extLst>
              <a:ext uri="{FF2B5EF4-FFF2-40B4-BE49-F238E27FC236}">
                <a16:creationId xmlns:a16="http://schemas.microsoft.com/office/drawing/2014/main" id="{3488CDF4-6FC9-C486-9D2B-877D7D18D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8b4bebab1_0_141:notes">
            <a:extLst>
              <a:ext uri="{FF2B5EF4-FFF2-40B4-BE49-F238E27FC236}">
                <a16:creationId xmlns:a16="http://schemas.microsoft.com/office/drawing/2014/main" id="{48D48A47-41CC-79D8-1433-28EEE2C35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93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D9ECB169-9911-E70E-3EE2-9B4D0DBB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8b4bebab1_0_141:notes">
            <a:extLst>
              <a:ext uri="{FF2B5EF4-FFF2-40B4-BE49-F238E27FC236}">
                <a16:creationId xmlns:a16="http://schemas.microsoft.com/office/drawing/2014/main" id="{5D85EA41-5E0B-0E10-6F5D-DFA374396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8b4bebab1_0_141:notes">
            <a:extLst>
              <a:ext uri="{FF2B5EF4-FFF2-40B4-BE49-F238E27FC236}">
                <a16:creationId xmlns:a16="http://schemas.microsoft.com/office/drawing/2014/main" id="{6CBB8781-BFCC-4C34-B733-448C62E136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B18D77EB-DF0E-5C28-7E05-514BA0EC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8b4bebab1_0_141:notes">
            <a:extLst>
              <a:ext uri="{FF2B5EF4-FFF2-40B4-BE49-F238E27FC236}">
                <a16:creationId xmlns:a16="http://schemas.microsoft.com/office/drawing/2014/main" id="{61C12094-967F-8D58-6898-EB3A805BC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8b4bebab1_0_141:notes">
            <a:extLst>
              <a:ext uri="{FF2B5EF4-FFF2-40B4-BE49-F238E27FC236}">
                <a16:creationId xmlns:a16="http://schemas.microsoft.com/office/drawing/2014/main" id="{9A5D67DC-4EDD-68C8-4EE4-A2F26EAF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5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0F542139-BD2E-B24E-A129-1FD82FD1D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8b4bebab1_0_141:notes">
            <a:extLst>
              <a:ext uri="{FF2B5EF4-FFF2-40B4-BE49-F238E27FC236}">
                <a16:creationId xmlns:a16="http://schemas.microsoft.com/office/drawing/2014/main" id="{2CBDBDA9-254C-0978-A3D7-2DCB3E3E3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8b4bebab1_0_141:notes">
            <a:extLst>
              <a:ext uri="{FF2B5EF4-FFF2-40B4-BE49-F238E27FC236}">
                <a16:creationId xmlns:a16="http://schemas.microsoft.com/office/drawing/2014/main" id="{24CF4F20-821C-C164-297A-B5C58F572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8b4bebab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8b4bebab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30D6F72-FBFD-4F83-5A39-E40292832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8b4bebab1_0_352:notes">
            <a:extLst>
              <a:ext uri="{FF2B5EF4-FFF2-40B4-BE49-F238E27FC236}">
                <a16:creationId xmlns:a16="http://schemas.microsoft.com/office/drawing/2014/main" id="{3E474A24-D630-5BCF-9DBC-200526E3D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8b4bebab1_0_352:notes">
            <a:extLst>
              <a:ext uri="{FF2B5EF4-FFF2-40B4-BE49-F238E27FC236}">
                <a16:creationId xmlns:a16="http://schemas.microsoft.com/office/drawing/2014/main" id="{10B6DA36-986C-5925-D8D1-411825D61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5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E041CB11-7FE8-9428-FE2E-E38C7B3B6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8b4bebab1_0_67:notes">
            <a:extLst>
              <a:ext uri="{FF2B5EF4-FFF2-40B4-BE49-F238E27FC236}">
                <a16:creationId xmlns:a16="http://schemas.microsoft.com/office/drawing/2014/main" id="{BD632B50-28AF-179D-79DB-2A6B5A720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8b4bebab1_0_67:notes">
            <a:extLst>
              <a:ext uri="{FF2B5EF4-FFF2-40B4-BE49-F238E27FC236}">
                <a16:creationId xmlns:a16="http://schemas.microsoft.com/office/drawing/2014/main" id="{C8340F55-5210-79CF-C72E-2BD3EB053E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86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_2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280750" y="535000"/>
            <a:ext cx="4993800" cy="1274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l="10309" r="24894" b="26777"/>
          <a:stretch/>
        </p:blipFill>
        <p:spPr>
          <a:xfrm>
            <a:off x="7658650" y="3456725"/>
            <a:ext cx="1485350" cy="16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l="7797" t="1556" r="67603" b="7443"/>
          <a:stretch/>
        </p:blipFill>
        <p:spPr>
          <a:xfrm rot="10800000">
            <a:off x="-27575" y="1357524"/>
            <a:ext cx="563899" cy="20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 hasCustomPrompt="1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7" r:id="rId11"/>
    <p:sldLayoutId id="2147483668" r:id="rId12"/>
    <p:sldLayoutId id="2147483680" r:id="rId13"/>
    <p:sldLayoutId id="214748368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osama-keshta-523b67222/" TargetMode="External"/><Relationship Id="rId3" Type="http://schemas.openxmlformats.org/officeDocument/2006/relationships/hyperlink" Target="https://www.linkedin.com/in/asmaa-ali-609166146/" TargetMode="External"/><Relationship Id="rId7" Type="http://schemas.openxmlformats.org/officeDocument/2006/relationships/hyperlink" Target="https://www.linkedin.com/in/ibrahim-mustafa-4a3a29294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linkedin.com/in/ehab-nasr-672676219/" TargetMode="External"/><Relationship Id="rId5" Type="http://schemas.openxmlformats.org/officeDocument/2006/relationships/hyperlink" Target="https://www.linkedin.com/in/amr-abdelfattah-6750a51a1/" TargetMode="External"/><Relationship Id="rId4" Type="http://schemas.openxmlformats.org/officeDocument/2006/relationships/hyperlink" Target="https://www.linkedin.com/in/enas-fouad/" TargetMode="Externa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Personality classifier</a:t>
            </a:r>
            <a:br>
              <a:rPr lang="en-GB" b="1" dirty="0">
                <a:solidFill>
                  <a:schemeClr val="dk1"/>
                </a:solidFill>
              </a:rPr>
            </a:br>
            <a:endParaRPr lang="en-GB" dirty="0"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508251" y="3157690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Know yourself.</a:t>
            </a:r>
            <a:endParaRPr i="1" dirty="0"/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>
            <a:spLocks noGrp="1"/>
          </p:cNvSpPr>
          <p:nvPr>
            <p:ph type="title"/>
          </p:nvPr>
        </p:nvSpPr>
        <p:spPr>
          <a:xfrm>
            <a:off x="2621280" y="474040"/>
            <a:ext cx="5295130" cy="133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br>
              <a:rPr lang="en-GB" dirty="0"/>
            </a:br>
            <a:r>
              <a:rPr lang="en-GB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60"/>
          <p:cNvGrpSpPr/>
          <p:nvPr/>
        </p:nvGrpSpPr>
        <p:grpSpPr>
          <a:xfrm>
            <a:off x="4317600" y="1183850"/>
            <a:ext cx="3846600" cy="2775750"/>
            <a:chOff x="888600" y="1183850"/>
            <a:chExt cx="3846600" cy="2775750"/>
          </a:xfrm>
        </p:grpSpPr>
        <p:sp>
          <p:nvSpPr>
            <p:cNvPr id="442" name="Google Shape;442;p60"/>
            <p:cNvSpPr/>
            <p:nvPr/>
          </p:nvSpPr>
          <p:spPr>
            <a:xfrm>
              <a:off x="888600" y="1183850"/>
              <a:ext cx="3846600" cy="2388300"/>
            </a:xfrm>
            <a:prstGeom prst="roundRect">
              <a:avLst>
                <a:gd name="adj" fmla="val 577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0"/>
            <p:cNvSpPr/>
            <p:nvPr/>
          </p:nvSpPr>
          <p:spPr>
            <a:xfrm>
              <a:off x="2767438" y="3393401"/>
              <a:ext cx="88921" cy="77122"/>
            </a:xfrm>
            <a:custGeom>
              <a:avLst/>
              <a:gdLst/>
              <a:ahLst/>
              <a:cxnLst/>
              <a:rect l="l" t="t" r="r" b="b"/>
              <a:pathLst>
                <a:path w="10627" h="9100" extrusionOk="0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0"/>
            <p:cNvSpPr/>
            <p:nvPr/>
          </p:nvSpPr>
          <p:spPr>
            <a:xfrm>
              <a:off x="2133275" y="3569180"/>
              <a:ext cx="1391469" cy="390421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1240899" y="1526220"/>
            <a:ext cx="28173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</a:t>
            </a:r>
            <a:br>
              <a:rPr lang="en-US" dirty="0"/>
            </a:br>
            <a:r>
              <a:rPr lang="en-US" dirty="0"/>
              <a:t>Technology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D40DF-CE03-F673-6C2D-9037CCE7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32" y="1462030"/>
            <a:ext cx="3376053" cy="1869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subTitle" idx="1"/>
          </p:nvPr>
        </p:nvSpPr>
        <p:spPr>
          <a:xfrm>
            <a:off x="1087020" y="1613430"/>
            <a:ext cx="7180680" cy="191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Data Processing and Analysis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Pandas</a:t>
            </a:r>
            <a:r>
              <a:rPr lang="en-GB" dirty="0"/>
              <a:t>: Used for reading and processing the dataset containing MBTI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NumPy</a:t>
            </a:r>
            <a:r>
              <a:rPr lang="en-GB" dirty="0"/>
              <a:t>: Aids in numerical operations and data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NLTK</a:t>
            </a:r>
            <a:r>
              <a:rPr lang="en-GB" dirty="0"/>
              <a:t>: Utilized for natural language processing tasks, including </a:t>
            </a:r>
            <a:r>
              <a:rPr lang="en-GB" dirty="0" err="1"/>
              <a:t>stopword</a:t>
            </a:r>
            <a:r>
              <a:rPr lang="en-GB" dirty="0"/>
              <a:t>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spaCy</a:t>
            </a:r>
            <a:r>
              <a:rPr lang="en-GB" dirty="0"/>
              <a:t>: Implements advanced text processing techniques, such as lemmatization, to refine the input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Google Shape;447;p60">
            <a:extLst>
              <a:ext uri="{FF2B5EF4-FFF2-40B4-BE49-F238E27FC236}">
                <a16:creationId xmlns:a16="http://schemas.microsoft.com/office/drawing/2014/main" id="{3ADCA5F7-FA95-BCD2-45DA-C1318EEFF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6100" y="624840"/>
            <a:ext cx="2817300" cy="752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1390A0B1-1F4B-45F1-889E-89936DEC2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>
            <a:extLst>
              <a:ext uri="{FF2B5EF4-FFF2-40B4-BE49-F238E27FC236}">
                <a16:creationId xmlns:a16="http://schemas.microsoft.com/office/drawing/2014/main" id="{E575567A-0CB1-2074-D9C4-2792F1430C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1660" y="1461030"/>
            <a:ext cx="7180680" cy="3149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Feature Extraction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TfidfVectorizer</a:t>
            </a:r>
            <a:r>
              <a:rPr lang="en-GB" dirty="0"/>
              <a:t>: Converts text data into a numerical format that can be used by machine learning models, capturing the importance of words relative to the entire dataset.</a:t>
            </a:r>
          </a:p>
          <a:p>
            <a:r>
              <a:rPr lang="en-GB" b="1" dirty="0" err="1"/>
              <a:t>Modeling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Logistic Regression</a:t>
            </a:r>
            <a:r>
              <a:rPr lang="en-GB" dirty="0"/>
              <a:t> and </a:t>
            </a:r>
            <a:r>
              <a:rPr lang="en-GB" b="1" dirty="0" err="1"/>
              <a:t>LinearSVC</a:t>
            </a:r>
            <a:r>
              <a:rPr lang="en-GB" dirty="0"/>
              <a:t>: These machine learning algorithms classify personality types based on the extracted features from the input text. Both models are trained on a subset of the data to learn patterns associated with each MBTI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Pipeline</a:t>
            </a:r>
            <a:r>
              <a:rPr lang="en-GB" dirty="0"/>
              <a:t>: A scikit-learn feature that streamlines the </a:t>
            </a:r>
            <a:r>
              <a:rPr lang="en-GB" dirty="0" err="1"/>
              <a:t>modeling</a:t>
            </a:r>
            <a:r>
              <a:rPr lang="en-GB" dirty="0"/>
              <a:t> process by encapsulating the steps of feature extraction and classification into a single object.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Google Shape;447;p60">
            <a:extLst>
              <a:ext uri="{FF2B5EF4-FFF2-40B4-BE49-F238E27FC236}">
                <a16:creationId xmlns:a16="http://schemas.microsoft.com/office/drawing/2014/main" id="{49C2E0BA-7CC5-101C-21F9-7825FD27E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6100" y="624840"/>
            <a:ext cx="2817300" cy="752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0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B0859334-7A1D-8494-3407-D4998739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>
            <a:extLst>
              <a:ext uri="{FF2B5EF4-FFF2-40B4-BE49-F238E27FC236}">
                <a16:creationId xmlns:a16="http://schemas.microsoft.com/office/drawing/2014/main" id="{73ED43D8-1DF4-D562-DC60-CA03FC7AB6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1660" y="1461030"/>
            <a:ext cx="7180680" cy="3149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Evaluation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Confusion Matrix</a:t>
            </a:r>
            <a:r>
              <a:rPr lang="en-GB" dirty="0"/>
              <a:t>: Visualizes the performance of the classification model, allowing us to assess the accuracy and identify any misclassifications.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Classification Report</a:t>
            </a:r>
            <a:r>
              <a:rPr lang="en-GB" dirty="0"/>
              <a:t>: Provides detailed metrics on model performance, including precision, recall, and F1-score.</a:t>
            </a:r>
          </a:p>
          <a:p>
            <a:r>
              <a:rPr lang="en-GB" b="1" dirty="0"/>
              <a:t>User Interface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Tkinter</a:t>
            </a:r>
            <a:r>
              <a:rPr lang="en-GB" dirty="0"/>
              <a:t>: The GUI framework for building the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OpenCV</a:t>
            </a:r>
            <a:r>
              <a:rPr lang="en-GB" dirty="0"/>
              <a:t>: Handles image capture and processing for user registration, allowing users to upload their images seamlessly.</a:t>
            </a:r>
          </a:p>
          <a:p>
            <a:pPr marL="139700" indent="0"/>
            <a:r>
              <a:rPr lang="en-US" b="1" dirty="0"/>
              <a:t>Visualization</a:t>
            </a:r>
            <a:r>
              <a:rPr lang="en-US" dirty="0"/>
              <a:t>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Plotly</a:t>
            </a:r>
            <a:r>
              <a:rPr lang="en-GB" dirty="0"/>
              <a:t> and </a:t>
            </a:r>
            <a:r>
              <a:rPr lang="en-GB" b="1" dirty="0"/>
              <a:t>Matplotlib</a:t>
            </a:r>
            <a:r>
              <a:rPr lang="en-GB" dirty="0"/>
              <a:t>: Used for visualizing word frequency distributions and the confusion matrix to gain insights into the model's performance and the dataset characteristics.</a:t>
            </a:r>
          </a:p>
        </p:txBody>
      </p:sp>
      <p:sp>
        <p:nvSpPr>
          <p:cNvPr id="4" name="Google Shape;447;p60">
            <a:extLst>
              <a:ext uri="{FF2B5EF4-FFF2-40B4-BE49-F238E27FC236}">
                <a16:creationId xmlns:a16="http://schemas.microsoft.com/office/drawing/2014/main" id="{3A2DEAA3-7763-0AF7-377A-F784B3570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6100" y="624840"/>
            <a:ext cx="2817300" cy="752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39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90F89121-C9C0-CE88-B255-34D79CA09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54;p75">
            <a:extLst>
              <a:ext uri="{FF2B5EF4-FFF2-40B4-BE49-F238E27FC236}">
                <a16:creationId xmlns:a16="http://schemas.microsoft.com/office/drawing/2014/main" id="{181E8556-95DE-6795-A828-73D72B2DF4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17850" y="2713222"/>
            <a:ext cx="3708300" cy="103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Special thanks to our </a:t>
            </a:r>
            <a:r>
              <a:rPr lang="en-US" dirty="0"/>
              <a:t>teachers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3"/>
              </a:rPr>
              <a:t>Eng.Asma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4"/>
              </a:rPr>
              <a:t>Eng.Enas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5"/>
              </a:rPr>
              <a:t>Eng.Amr</a:t>
            </a:r>
            <a:endParaRPr lang="en-GB" dirty="0"/>
          </a:p>
        </p:txBody>
      </p:sp>
      <p:sp>
        <p:nvSpPr>
          <p:cNvPr id="7" name="Google Shape;756;p75">
            <a:extLst>
              <a:ext uri="{FF2B5EF4-FFF2-40B4-BE49-F238E27FC236}">
                <a16:creationId xmlns:a16="http://schemas.microsoft.com/office/drawing/2014/main" id="{9DABB995-0814-716A-807E-B521D5FD08C2}"/>
              </a:ext>
            </a:extLst>
          </p:cNvPr>
          <p:cNvSpPr txBox="1">
            <a:spLocks/>
          </p:cNvSpPr>
          <p:nvPr/>
        </p:nvSpPr>
        <p:spPr>
          <a:xfrm>
            <a:off x="2717850" y="701750"/>
            <a:ext cx="37083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400" dirty="0"/>
              <a:t>THANKS!</a:t>
            </a:r>
          </a:p>
        </p:txBody>
      </p:sp>
      <p:grpSp>
        <p:nvGrpSpPr>
          <p:cNvPr id="8" name="Google Shape;763;p75">
            <a:extLst>
              <a:ext uri="{FF2B5EF4-FFF2-40B4-BE49-F238E27FC236}">
                <a16:creationId xmlns:a16="http://schemas.microsoft.com/office/drawing/2014/main" id="{85A3EAA0-5B36-A399-E286-C959BEB9E3AE}"/>
              </a:ext>
            </a:extLst>
          </p:cNvPr>
          <p:cNvGrpSpPr/>
          <p:nvPr/>
        </p:nvGrpSpPr>
        <p:grpSpPr>
          <a:xfrm>
            <a:off x="3317757" y="1946980"/>
            <a:ext cx="455063" cy="454561"/>
            <a:chOff x="3752358" y="3817349"/>
            <a:chExt cx="346056" cy="345674"/>
          </a:xfrm>
        </p:grpSpPr>
        <p:sp>
          <p:nvSpPr>
            <p:cNvPr id="9" name="Google Shape;764;p75">
              <a:extLst>
                <a:ext uri="{FF2B5EF4-FFF2-40B4-BE49-F238E27FC236}">
                  <a16:creationId xmlns:a16="http://schemas.microsoft.com/office/drawing/2014/main" id="{9B7F9DEA-D3B7-964D-4669-692F98B280F4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765;p75">
              <a:extLst>
                <a:ext uri="{FF2B5EF4-FFF2-40B4-BE49-F238E27FC236}">
                  <a16:creationId xmlns:a16="http://schemas.microsoft.com/office/drawing/2014/main" id="{36E57EED-0E81-6A40-EC88-18A1535249DB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766;p75">
              <a:extLst>
                <a:ext uri="{FF2B5EF4-FFF2-40B4-BE49-F238E27FC236}">
                  <a16:creationId xmlns:a16="http://schemas.microsoft.com/office/drawing/2014/main" id="{9BDD83CF-76B7-3446-8935-2FA01919A734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767;p75">
              <a:extLst>
                <a:ext uri="{FF2B5EF4-FFF2-40B4-BE49-F238E27FC236}">
                  <a16:creationId xmlns:a16="http://schemas.microsoft.com/office/drawing/2014/main" id="{8B32A729-EB79-BE0A-CF0A-500215E83A26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3" name="Google Shape;755;p75">
            <a:extLst>
              <a:ext uri="{FF2B5EF4-FFF2-40B4-BE49-F238E27FC236}">
                <a16:creationId xmlns:a16="http://schemas.microsoft.com/office/drawing/2014/main" id="{C6E38818-B5D5-4156-1483-43A4CAD23A7C}"/>
              </a:ext>
            </a:extLst>
          </p:cNvPr>
          <p:cNvSpPr txBox="1">
            <a:spLocks/>
          </p:cNvSpPr>
          <p:nvPr/>
        </p:nvSpPr>
        <p:spPr>
          <a:xfrm>
            <a:off x="2888835" y="1492312"/>
            <a:ext cx="3708300" cy="103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solidFill>
                  <a:schemeClr val="accent5">
                    <a:lumMod val="25000"/>
                  </a:schemeClr>
                </a:solidFill>
              </a:rPr>
              <a:t>Authors:</a:t>
            </a:r>
          </a:p>
          <a:p>
            <a:pPr algn="ctr"/>
            <a:r>
              <a:rPr lang="en-GB" dirty="0">
                <a:solidFill>
                  <a:schemeClr val="accent5">
                    <a:lumMod val="25000"/>
                  </a:schemeClr>
                </a:solidFill>
                <a:hlinkClick r:id="rId6"/>
              </a:rPr>
              <a:t>Ehab Nasr </a:t>
            </a:r>
            <a:endParaRPr lang="en-GB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5">
                    <a:lumMod val="25000"/>
                  </a:schemeClr>
                </a:solidFill>
                <a:hlinkClick r:id="rId7"/>
              </a:rPr>
              <a:t>Ibrahim Mustafa</a:t>
            </a:r>
            <a:endParaRPr lang="en-GB" dirty="0">
              <a:solidFill>
                <a:schemeClr val="accent5">
                  <a:lumMod val="2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5">
                    <a:lumMod val="25000"/>
                  </a:schemeClr>
                </a:solidFill>
                <a:hlinkClick r:id="rId8"/>
              </a:rPr>
              <a:t>Osama </a:t>
            </a:r>
            <a:r>
              <a:rPr lang="en-GB" dirty="0" err="1">
                <a:solidFill>
                  <a:schemeClr val="accent5">
                    <a:lumMod val="25000"/>
                  </a:schemeClr>
                </a:solidFill>
                <a:hlinkClick r:id="rId8"/>
              </a:rPr>
              <a:t>Keshta</a:t>
            </a:r>
            <a:endParaRPr lang="en-GB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14" name="Google Shape;763;p75">
            <a:extLst>
              <a:ext uri="{FF2B5EF4-FFF2-40B4-BE49-F238E27FC236}">
                <a16:creationId xmlns:a16="http://schemas.microsoft.com/office/drawing/2014/main" id="{494B38B0-9D49-1F5E-A509-126A6E1AD6EE}"/>
              </a:ext>
            </a:extLst>
          </p:cNvPr>
          <p:cNvGrpSpPr/>
          <p:nvPr/>
        </p:nvGrpSpPr>
        <p:grpSpPr>
          <a:xfrm>
            <a:off x="3317757" y="3134677"/>
            <a:ext cx="455063" cy="454561"/>
            <a:chOff x="3752358" y="3817349"/>
            <a:chExt cx="346056" cy="345674"/>
          </a:xfrm>
        </p:grpSpPr>
        <p:sp>
          <p:nvSpPr>
            <p:cNvPr id="15" name="Google Shape;764;p75">
              <a:extLst>
                <a:ext uri="{FF2B5EF4-FFF2-40B4-BE49-F238E27FC236}">
                  <a16:creationId xmlns:a16="http://schemas.microsoft.com/office/drawing/2014/main" id="{7821D25A-52AC-AAF3-7EA8-FF58616BE4D9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765;p75">
              <a:extLst>
                <a:ext uri="{FF2B5EF4-FFF2-40B4-BE49-F238E27FC236}">
                  <a16:creationId xmlns:a16="http://schemas.microsoft.com/office/drawing/2014/main" id="{EB741344-0336-5FD4-C023-22F6A97C91AC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766;p75">
              <a:extLst>
                <a:ext uri="{FF2B5EF4-FFF2-40B4-BE49-F238E27FC236}">
                  <a16:creationId xmlns:a16="http://schemas.microsoft.com/office/drawing/2014/main" id="{515C23F9-B8C1-AC12-3F0D-92BBC17D5596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767;p75">
              <a:extLst>
                <a:ext uri="{FF2B5EF4-FFF2-40B4-BE49-F238E27FC236}">
                  <a16:creationId xmlns:a16="http://schemas.microsoft.com/office/drawing/2014/main" id="{2C871F71-1EB6-737B-F42B-A6353D04081E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9" name="Google Shape;755;p75">
            <a:extLst>
              <a:ext uri="{FF2B5EF4-FFF2-40B4-BE49-F238E27FC236}">
                <a16:creationId xmlns:a16="http://schemas.microsoft.com/office/drawing/2014/main" id="{E1439D73-E13C-F977-0EF1-6F84B246E0F7}"/>
              </a:ext>
            </a:extLst>
          </p:cNvPr>
          <p:cNvSpPr txBox="1">
            <a:spLocks/>
          </p:cNvSpPr>
          <p:nvPr/>
        </p:nvSpPr>
        <p:spPr>
          <a:xfrm>
            <a:off x="3022762" y="4152164"/>
            <a:ext cx="3708300" cy="361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solidFill>
                  <a:schemeClr val="accent5">
                    <a:lumMod val="25000"/>
                  </a:schemeClr>
                </a:solidFill>
              </a:rPr>
              <a:t>PROJECT ON GITHUB</a:t>
            </a:r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6DC791-1794-77AF-AFB9-B8CA129C4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2762" y="3984369"/>
            <a:ext cx="1045054" cy="6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126CB46A-3297-EA49-B423-24E6D57A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55;p75">
            <a:extLst>
              <a:ext uri="{FF2B5EF4-FFF2-40B4-BE49-F238E27FC236}">
                <a16:creationId xmlns:a16="http://schemas.microsoft.com/office/drawing/2014/main" id="{60221249-EE8F-798E-0A96-18966C6CDB52}"/>
              </a:ext>
            </a:extLst>
          </p:cNvPr>
          <p:cNvSpPr txBox="1">
            <a:spLocks/>
          </p:cNvSpPr>
          <p:nvPr/>
        </p:nvSpPr>
        <p:spPr>
          <a:xfrm>
            <a:off x="2717850" y="2424150"/>
            <a:ext cx="3708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Source for PowerPoint slidesgo</a:t>
            </a:r>
          </a:p>
        </p:txBody>
      </p:sp>
    </p:spTree>
    <p:extLst>
      <p:ext uri="{BB962C8B-B14F-4D97-AF65-F5344CB8AC3E}">
        <p14:creationId xmlns:p14="http://schemas.microsoft.com/office/powerpoint/2010/main" val="202161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subTitle" idx="6"/>
          </p:nvPr>
        </p:nvSpPr>
        <p:spPr>
          <a:xfrm>
            <a:off x="1921170" y="199886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4" name="Google Shape;234;p43"/>
          <p:cNvSpPr txBox="1">
            <a:spLocks noGrp="1"/>
          </p:cNvSpPr>
          <p:nvPr>
            <p:ph type="subTitle" idx="7"/>
          </p:nvPr>
        </p:nvSpPr>
        <p:spPr>
          <a:xfrm>
            <a:off x="4777347" y="1973385"/>
            <a:ext cx="1086551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235" name="Google Shape;235;p43"/>
          <p:cNvSpPr txBox="1">
            <a:spLocks noGrp="1"/>
          </p:cNvSpPr>
          <p:nvPr>
            <p:ph type="subTitle" idx="8"/>
          </p:nvPr>
        </p:nvSpPr>
        <p:spPr>
          <a:xfrm>
            <a:off x="4140151" y="3278395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2502503" y="100166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4622541" y="976185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4588598" y="2228727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1921170" y="357724"/>
            <a:ext cx="53016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</a:t>
            </a:r>
            <a:r>
              <a:rPr lang="en" dirty="0"/>
              <a:t>CONTENTS</a:t>
            </a:r>
            <a:endParaRPr dirty="0"/>
          </a:p>
        </p:txBody>
      </p:sp>
      <p:sp>
        <p:nvSpPr>
          <p:cNvPr id="8" name="Google Shape;234;p43">
            <a:extLst>
              <a:ext uri="{FF2B5EF4-FFF2-40B4-BE49-F238E27FC236}">
                <a16:creationId xmlns:a16="http://schemas.microsoft.com/office/drawing/2014/main" id="{E8E1070B-CFCD-352A-B27B-54A5D9C7DA6A}"/>
              </a:ext>
            </a:extLst>
          </p:cNvPr>
          <p:cNvSpPr txBox="1">
            <a:spLocks/>
          </p:cNvSpPr>
          <p:nvPr/>
        </p:nvSpPr>
        <p:spPr>
          <a:xfrm>
            <a:off x="2582535" y="3241260"/>
            <a:ext cx="1086551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DEMO</a:t>
            </a:r>
          </a:p>
        </p:txBody>
      </p:sp>
      <p:sp>
        <p:nvSpPr>
          <p:cNvPr id="9" name="Google Shape;237;p43">
            <a:extLst>
              <a:ext uri="{FF2B5EF4-FFF2-40B4-BE49-F238E27FC236}">
                <a16:creationId xmlns:a16="http://schemas.microsoft.com/office/drawing/2014/main" id="{5874A2DA-78FA-1E8C-132A-10468B4C96FA}"/>
              </a:ext>
            </a:extLst>
          </p:cNvPr>
          <p:cNvSpPr txBox="1">
            <a:spLocks/>
          </p:cNvSpPr>
          <p:nvPr/>
        </p:nvSpPr>
        <p:spPr>
          <a:xfrm>
            <a:off x="2488160" y="2244060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0" name="Google Shape;235;p43">
            <a:extLst>
              <a:ext uri="{FF2B5EF4-FFF2-40B4-BE49-F238E27FC236}">
                <a16:creationId xmlns:a16="http://schemas.microsoft.com/office/drawing/2014/main" id="{CE2A82C5-1F13-C4C8-782A-0ED0448F09AB}"/>
              </a:ext>
            </a:extLst>
          </p:cNvPr>
          <p:cNvSpPr txBox="1">
            <a:spLocks/>
          </p:cNvSpPr>
          <p:nvPr/>
        </p:nvSpPr>
        <p:spPr>
          <a:xfrm>
            <a:off x="2276785" y="4452305"/>
            <a:ext cx="1726736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Contact us</a:t>
            </a:r>
          </a:p>
        </p:txBody>
      </p:sp>
      <p:sp>
        <p:nvSpPr>
          <p:cNvPr id="11" name="Google Shape;238;p43">
            <a:extLst>
              <a:ext uri="{FF2B5EF4-FFF2-40B4-BE49-F238E27FC236}">
                <a16:creationId xmlns:a16="http://schemas.microsoft.com/office/drawing/2014/main" id="{902A076E-4D9F-32E2-B608-A4355F853968}"/>
              </a:ext>
            </a:extLst>
          </p:cNvPr>
          <p:cNvSpPr txBox="1">
            <a:spLocks/>
          </p:cNvSpPr>
          <p:nvPr/>
        </p:nvSpPr>
        <p:spPr>
          <a:xfrm>
            <a:off x="2502503" y="3486452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606088" y="1197478"/>
            <a:ext cx="4590379" cy="4192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 the age of personalization, understanding one’s personality can offer invaluable insights into personal development and relationship building.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Our personality classifier aims to provide users with an engaging and interactive experience that combines self-reflection with technology.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By allowing users to submit a self-description alongside their image, the classifier predicts their Myers-Briggs Type Indicator (MBTI) personality type (e.g., INFP, ESTJ) based on the input text. </a:t>
            </a:r>
            <a:endParaRPr dirty="0"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858850" y="248975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260" name="Google Shape;260;p46"/>
          <p:cNvPicPr preferRelativeResize="0"/>
          <p:nvPr/>
        </p:nvPicPr>
        <p:blipFill rotWithShape="1">
          <a:blip r:embed="rId3">
            <a:alphaModFix/>
          </a:blip>
          <a:srcRect l="19458" t="19631" r="18553" b="661"/>
          <a:stretch/>
        </p:blipFill>
        <p:spPr>
          <a:xfrm>
            <a:off x="5081225" y="624725"/>
            <a:ext cx="3083025" cy="3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460917" y="1531850"/>
            <a:ext cx="7441581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rgbClr val="273D40"/>
              </a:buClr>
              <a:buSzPts val="600"/>
            </a:pPr>
            <a:r>
              <a:rPr lang="en-GB" sz="1800" b="1" dirty="0"/>
              <a:t>The Myers-Briggs Type Indicator (MBTI) </a:t>
            </a:r>
            <a:r>
              <a:rPr lang="en-GB" sz="1800" dirty="0"/>
              <a:t>is a </a:t>
            </a:r>
            <a:r>
              <a:rPr lang="en-GB" sz="1800" dirty="0">
                <a:highlight>
                  <a:srgbClr val="C0C0C0"/>
                </a:highlight>
              </a:rPr>
              <a:t>psychological tool</a:t>
            </a:r>
            <a:r>
              <a:rPr lang="en-GB" sz="1800" dirty="0"/>
              <a:t> used to assess and categorize an individual's personality based on their preferences in four dichotomies. </a:t>
            </a:r>
          </a:p>
          <a:p>
            <a:pPr marL="285750" indent="-285750">
              <a:lnSpc>
                <a:spcPct val="150000"/>
              </a:lnSpc>
              <a:buClr>
                <a:srgbClr val="273D40"/>
              </a:buClr>
              <a:buSzPts val="600"/>
            </a:pPr>
            <a:r>
              <a:rPr lang="en-GB" sz="1800" dirty="0"/>
              <a:t>Each person is classified into one of 16 personality types, represented by a four-letter code (e.g., INFP, ESTJ)</a:t>
            </a: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But what is MBTI?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2297D-8AE1-0CD9-349F-C778D6353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9412" y="1215468"/>
            <a:ext cx="894892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Introversion (I) vs. Extraversion (E)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Introversion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انطوائية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Prefers solitude and feels energized by spending time alone.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Extraversion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انبساطية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Feels energized by social interactions and being around others.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Sensing (S) vs. Intuition (N)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Sensing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دقيق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concrete, practical information and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Intuition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جامع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Looks for patterns, possibilities, and big-picture ideas beyond the immediate details.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Thinking (T) vs. Feeling (F)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Thinking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عقل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Makes decisions based on logic and objective facts.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Feeling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قلب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Makes decisions based on personal values and the feelings of others.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Judging (J) vs. Perceiving (P)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Cond" panose="020B0506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Judging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حكم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Prefers structure, organization, and making decisions quickly.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Perceiving (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تقبل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Is more flexible, open to new information, and prefers to keep options open.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266;p47">
            <a:extLst>
              <a:ext uri="{FF2B5EF4-FFF2-40B4-BE49-F238E27FC236}">
                <a16:creationId xmlns:a16="http://schemas.microsoft.com/office/drawing/2014/main" id="{2FD95976-6897-360A-62F6-56FDDD680333}"/>
              </a:ext>
            </a:extLst>
          </p:cNvPr>
          <p:cNvSpPr txBox="1">
            <a:spLocks/>
          </p:cNvSpPr>
          <p:nvPr/>
        </p:nvSpPr>
        <p:spPr>
          <a:xfrm>
            <a:off x="720000" y="5090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9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l"/>
            <a:r>
              <a:rPr lang="en-US" sz="4000" b="1" dirty="0"/>
              <a:t>What is MBTI classes?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8 mbti personality types. ISTJ, ISFJ, INFP, INTJ, ISFP, INFJ, INTP, ISTP.">
            <a:extLst>
              <a:ext uri="{FF2B5EF4-FFF2-40B4-BE49-F238E27FC236}">
                <a16:creationId xmlns:a16="http://schemas.microsoft.com/office/drawing/2014/main" id="{5593BB9B-A2EF-5C52-C2B9-3CAB2ADE1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588"/>
            <a:ext cx="9144000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oup of people in different poses&#10;&#10;Description automatically generated">
            <a:extLst>
              <a:ext uri="{FF2B5EF4-FFF2-40B4-BE49-F238E27FC236}">
                <a16:creationId xmlns:a16="http://schemas.microsoft.com/office/drawing/2014/main" id="{9BE385C4-B415-A74E-349E-0FE9DF32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1" y="835098"/>
            <a:ext cx="6177776" cy="3473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DE0B0AF3-24F8-DA7F-157F-899F4B9A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>
            <a:extLst>
              <a:ext uri="{FF2B5EF4-FFF2-40B4-BE49-F238E27FC236}">
                <a16:creationId xmlns:a16="http://schemas.microsoft.com/office/drawing/2014/main" id="{993F85AA-3DE8-A0AF-0D8E-DEBA7B0E5E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23101" y="2364532"/>
            <a:ext cx="25716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GOAL</a:t>
            </a:r>
            <a:endParaRPr dirty="0"/>
          </a:p>
        </p:txBody>
      </p:sp>
      <p:sp>
        <p:nvSpPr>
          <p:cNvPr id="464" name="Google Shape;464;p62">
            <a:extLst>
              <a:ext uri="{FF2B5EF4-FFF2-40B4-BE49-F238E27FC236}">
                <a16:creationId xmlns:a16="http://schemas.microsoft.com/office/drawing/2014/main" id="{A450284D-E7B5-259A-25A6-ED46B7B3C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723101" y="1288749"/>
            <a:ext cx="1724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465" name="Google Shape;465;p62">
            <a:extLst>
              <a:ext uri="{FF2B5EF4-FFF2-40B4-BE49-F238E27FC236}">
                <a16:creationId xmlns:a16="http://schemas.microsoft.com/office/drawing/2014/main" id="{30F457D6-3A29-6ECA-6166-C88CB7D22B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50" y="831549"/>
            <a:ext cx="3566276" cy="358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74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877523C4-7389-CED4-F940-0D95B794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5B373-6733-DD91-BC82-62BEE08BF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000" y="1164601"/>
            <a:ext cx="75956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400" dirty="0"/>
              <a:t>The primary goal of this project is to develop a </a:t>
            </a:r>
            <a:r>
              <a:rPr lang="en-GB" sz="1400" dirty="0">
                <a:highlight>
                  <a:srgbClr val="C0C0C0"/>
                </a:highlight>
              </a:rPr>
              <a:t>robust personality classification </a:t>
            </a:r>
            <a:r>
              <a:rPr lang="en-GB" sz="1400" dirty="0"/>
              <a:t>tool that leverages user input in the form of written descriptions and images.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266;p47">
            <a:extLst>
              <a:ext uri="{FF2B5EF4-FFF2-40B4-BE49-F238E27FC236}">
                <a16:creationId xmlns:a16="http://schemas.microsoft.com/office/drawing/2014/main" id="{74497B52-DBBC-FA8A-3FAA-2CC8243FF054}"/>
              </a:ext>
            </a:extLst>
          </p:cNvPr>
          <p:cNvSpPr txBox="1">
            <a:spLocks/>
          </p:cNvSpPr>
          <p:nvPr/>
        </p:nvSpPr>
        <p:spPr>
          <a:xfrm>
            <a:off x="720000" y="2347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9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lectrolize"/>
              <a:buNone/>
              <a:defRPr sz="6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l"/>
            <a:r>
              <a:rPr lang="en-US" sz="4000" b="1" dirty="0"/>
              <a:t>GOAL</a:t>
            </a:r>
            <a:endParaRPr lang="en-US" sz="40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4EBFB12-59DF-F39A-5793-3C2B632D5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92" y="2248584"/>
            <a:ext cx="7595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sz="1400" dirty="0"/>
              <a:t>Users will be able to register, log in, and provide a narrative about themselves, which the model will analyse to generate an accurate prediction of their MBTI personality type. </a:t>
            </a:r>
            <a:br>
              <a:rPr lang="en-GB" sz="1400" dirty="0"/>
            </a:br>
            <a:endParaRPr lang="en-GB" sz="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60E4001-ED1D-C0F5-4F42-CE0DCCAB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92" y="3078653"/>
            <a:ext cx="7595616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sz="1400" dirty="0"/>
              <a:t>By harnessing the power of machine learning and natural language processing, we aim to create a user-friendly application that enhances personal understanding and encourages meaningful self-exploration.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77277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726</Words>
  <Application>Microsoft Office PowerPoint</Application>
  <PresentationFormat>On-screen Show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Nova Cond</vt:lpstr>
      <vt:lpstr>Electrolize</vt:lpstr>
      <vt:lpstr>Arial</vt:lpstr>
      <vt:lpstr>Cairo</vt:lpstr>
      <vt:lpstr>Montserrat</vt:lpstr>
      <vt:lpstr>Delius Swash Caps</vt:lpstr>
      <vt:lpstr>Bebas Neue</vt:lpstr>
      <vt:lpstr>South Korean Robotics &amp; AI History Lesson for College by Slidesgo</vt:lpstr>
      <vt:lpstr>Personality classifier </vt:lpstr>
      <vt:lpstr>01</vt:lpstr>
      <vt:lpstr>INTRODUCTION</vt:lpstr>
      <vt:lpstr>INTRODUCTION</vt:lpstr>
      <vt:lpstr>But what is MBTI?</vt:lpstr>
      <vt:lpstr>Introversion (I) vs. Extraversion (E):   Introversion (انطوائية): Prefers solitude and feels energized by spending time alone.  Extraversion (انبساطية): Feels energized by social interactions and being around others. Sensing (S) vs. Intuition (N):  Sensing (دقيق): Focuses on concrete, practical information and details.  Intuition (جامع): Looks for patterns, possibilities, and big-picture ideas beyond the immediate details. Thinking (T) vs. Feeling (F):  Thinking (عقل): Makes decisions based on logic and objective facts.  Feeling (قلب): Makes decisions based on personal values and the feelings of others. Judging (J) vs. Perceiving (P):  Judging (حكم): Prefers structure, organization, and making decisions quickly.  Perceiving (تقبل): Is more flexible, open to new information, and prefers to keep options open. </vt:lpstr>
      <vt:lpstr>PowerPoint Presentation</vt:lpstr>
      <vt:lpstr>GOAL</vt:lpstr>
      <vt:lpstr>The primary goal of this project is to develop a robust personality classification tool that leverages user input in the form of written descriptions and images. </vt:lpstr>
      <vt:lpstr>03 DEMO</vt:lpstr>
      <vt:lpstr>05 Technology</vt:lpstr>
      <vt:lpstr>Technology</vt:lpstr>
      <vt:lpstr>Technology</vt:lpstr>
      <vt:lpstr>Technology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lbrahim 20210009</cp:lastModifiedBy>
  <cp:revision>12</cp:revision>
  <dcterms:modified xsi:type="dcterms:W3CDTF">2024-10-23T21:20:04Z</dcterms:modified>
</cp:coreProperties>
</file>