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3" r:id="rId17"/>
    <p:sldId id="270" r:id="rId18"/>
    <p:sldId id="274" r:id="rId19"/>
    <p:sldId id="271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6A8"/>
    <a:srgbClr val="341606"/>
    <a:srgbClr val="5D2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>
            <a:off x="626076" y="0"/>
            <a:ext cx="8015416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D7B21-1993-4CE2-B7C4-B484363BDE92}"/>
              </a:ext>
            </a:extLst>
          </p:cNvPr>
          <p:cNvSpPr txBox="1"/>
          <p:nvPr/>
        </p:nvSpPr>
        <p:spPr>
          <a:xfrm>
            <a:off x="2463534" y="1740894"/>
            <a:ext cx="4052596" cy="1246495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dirty="0">
                <a:ea typeface="맑은 고딕"/>
              </a:rPr>
              <a:t>C/S 프로그래밍</a:t>
            </a:r>
            <a:endParaRPr lang="en-US" altLang="ko-KR" sz="4000" dirty="0">
              <a:ea typeface="맑은 고딕"/>
            </a:endParaRPr>
          </a:p>
          <a:p>
            <a:r>
              <a:rPr lang="ko-KR" altLang="en-US" sz="3500" dirty="0">
                <a:ea typeface="맑은 고딕"/>
              </a:rPr>
              <a:t>PPT</a:t>
            </a:r>
            <a:r>
              <a:rPr lang="en-US" altLang="ko-KR" sz="3500" dirty="0">
                <a:ea typeface="맑은 고딕"/>
              </a:rPr>
              <a:t>_4</a:t>
            </a:r>
            <a:r>
              <a:rPr lang="ko-KR" altLang="en-US" sz="3500" dirty="0">
                <a:ea typeface="맑은 고딕"/>
              </a:rPr>
              <a:t>조</a:t>
            </a:r>
          </a:p>
        </p:txBody>
      </p:sp>
      <p:pic>
        <p:nvPicPr>
          <p:cNvPr id="6" name="그림 5" descr="연성대학교 UI_엠블렘 Full Col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519" y="192279"/>
            <a:ext cx="1474902" cy="1385514"/>
          </a:xfrm>
          <a:prstGeom prst="rect">
            <a:avLst/>
          </a:prstGeom>
          <a:solidFill>
            <a:srgbClr val="7876A8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D7B21-1993-4CE2-B7C4-B484363BDE92}"/>
              </a:ext>
            </a:extLst>
          </p:cNvPr>
          <p:cNvSpPr txBox="1"/>
          <p:nvPr/>
        </p:nvSpPr>
        <p:spPr>
          <a:xfrm>
            <a:off x="7748108" y="5638509"/>
            <a:ext cx="405259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buFontTx/>
              <a:buChar char="-"/>
            </a:pPr>
            <a:r>
              <a:rPr lang="ko-KR" altLang="en-US" sz="1200" dirty="0">
                <a:ea typeface="맑은 고딕"/>
              </a:rPr>
              <a:t>조장 </a:t>
            </a:r>
            <a:r>
              <a:rPr lang="en-US" altLang="ko-KR" sz="1200" dirty="0">
                <a:ea typeface="맑은 고딕"/>
              </a:rPr>
              <a:t>: </a:t>
            </a:r>
            <a:r>
              <a:rPr lang="ko-KR" altLang="en-US" sz="1200" dirty="0">
                <a:ea typeface="맑은 고딕"/>
              </a:rPr>
              <a:t>김미정</a:t>
            </a:r>
            <a:endParaRPr lang="en-US" altLang="ko-KR" sz="1200" dirty="0">
              <a:ea typeface="맑은 고딕"/>
            </a:endParaRPr>
          </a:p>
          <a:p>
            <a:pPr>
              <a:buFontTx/>
              <a:buChar char="-"/>
            </a:pPr>
            <a:r>
              <a:rPr lang="ko-KR" altLang="en-US" sz="1200" dirty="0">
                <a:ea typeface="맑은 고딕"/>
              </a:rPr>
              <a:t>조원 </a:t>
            </a:r>
            <a:r>
              <a:rPr lang="en-US" altLang="ko-KR" sz="1200" dirty="0">
                <a:ea typeface="맑은 고딕"/>
              </a:rPr>
              <a:t>: </a:t>
            </a:r>
            <a:r>
              <a:rPr lang="ko-KR" altLang="en-US" sz="1200" dirty="0">
                <a:ea typeface="맑은 고딕"/>
              </a:rPr>
              <a:t>박혜진</a:t>
            </a:r>
            <a:r>
              <a:rPr lang="en-US" altLang="ko-KR" sz="1200" dirty="0">
                <a:ea typeface="맑은 고딕"/>
              </a:rPr>
              <a:t>, </a:t>
            </a:r>
            <a:r>
              <a:rPr lang="ko-KR" altLang="en-US" sz="1200" dirty="0">
                <a:ea typeface="맑은 고딕"/>
              </a:rPr>
              <a:t>박인학</a:t>
            </a:r>
            <a:r>
              <a:rPr lang="en-US" altLang="ko-KR" sz="1200" dirty="0">
                <a:ea typeface="맑은 고딕"/>
              </a:rPr>
              <a:t>, </a:t>
            </a:r>
            <a:r>
              <a:rPr lang="ko-KR" altLang="en-US" sz="1200" dirty="0">
                <a:ea typeface="맑은 고딕"/>
              </a:rPr>
              <a:t>김도경</a:t>
            </a:r>
            <a:endParaRPr lang="en-US" altLang="ko-KR" sz="1200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D7B21-1993-4CE2-B7C4-B484363BDE92}"/>
              </a:ext>
            </a:extLst>
          </p:cNvPr>
          <p:cNvSpPr txBox="1"/>
          <p:nvPr/>
        </p:nvSpPr>
        <p:spPr>
          <a:xfrm>
            <a:off x="1845684" y="3314572"/>
            <a:ext cx="5395363" cy="55399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000" i="1" u="sng" dirty="0">
                <a:ea typeface="맑은 고딕"/>
              </a:rPr>
              <a:t>Final Project - CRUD Program</a:t>
            </a:r>
          </a:p>
        </p:txBody>
      </p:sp>
    </p:spTree>
    <p:extLst>
      <p:ext uri="{BB962C8B-B14F-4D97-AF65-F5344CB8AC3E}">
        <p14:creationId xmlns:p14="http://schemas.microsoft.com/office/powerpoint/2010/main" val="415741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92EECFB-853B-48ED-B092-17F1D5A4CC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6834" y="991415"/>
            <a:ext cx="6426818" cy="4141050"/>
          </a:xfrm>
          <a:prstGeom prst="rect">
            <a:avLst/>
          </a:prstGeom>
          <a:ln w="25400">
            <a:solidFill>
              <a:srgbClr val="7876A8"/>
            </a:solidFill>
          </a:ln>
        </p:spPr>
      </p:pic>
      <p:sp>
        <p:nvSpPr>
          <p:cNvPr id="13" name="직사각형 12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2" y="-32952"/>
            <a:ext cx="36260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9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435170" y="4316629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10456" y="3805881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163328" y="2553730"/>
            <a:ext cx="469557" cy="469557"/>
          </a:xfrm>
          <a:prstGeom prst="ellipse">
            <a:avLst/>
          </a:prstGeom>
          <a:noFill/>
          <a:ln w="57150">
            <a:solidFill>
              <a:srgbClr val="7876A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0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141" y="5309570"/>
            <a:ext cx="11681718" cy="1285288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ea typeface="맑은 고딕"/>
              </a:rPr>
              <a:t>Insert 기능을 수행하는 클래스입니다</a:t>
            </a:r>
            <a:r>
              <a:rPr lang="ko-KR" altLang="en-US" dirty="0"/>
              <a:t>. 값 추가 시 값을 추가한 데이터만 보이도록 현재 클래스 시작 부분에서 </a:t>
            </a:r>
            <a:r>
              <a:rPr lang="en-US" altLang="ko-KR" dirty="0"/>
              <a:t>model</a:t>
            </a:r>
            <a:r>
              <a:rPr lang="ko-KR" altLang="en-US" dirty="0"/>
              <a:t>의 행을 </a:t>
            </a:r>
            <a:r>
              <a:rPr lang="en-US" altLang="ko-KR" dirty="0"/>
              <a:t>0</a:t>
            </a:r>
            <a:r>
              <a:rPr lang="ko-KR" altLang="en-US" dirty="0"/>
              <a:t>으로 설정합니다</a:t>
            </a:r>
            <a:r>
              <a:rPr lang="en-US" altLang="ko-KR" dirty="0"/>
              <a:t>.</a:t>
            </a:r>
            <a:r>
              <a:rPr lang="ko-KR" altLang="en-US" dirty="0">
                <a:ea typeface="맑은 고딕"/>
              </a:rPr>
              <a:t> 그리고 이전 클래스에서 입력된 텍스트 필드 값들을 받아와서 저장한 후</a:t>
            </a:r>
            <a:r>
              <a:rPr lang="en-US" altLang="ko-KR" dirty="0">
                <a:ea typeface="맑은 고딕"/>
              </a:rPr>
              <a:t>,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ea typeface="맑은 고딕"/>
              </a:rPr>
              <a:t>그 값을 사용하여 </a:t>
            </a:r>
            <a:r>
              <a:rPr lang="ko-KR" altLang="en-US" dirty="0" err="1">
                <a:ea typeface="맑은 고딕"/>
              </a:rPr>
              <a:t>DB에</a:t>
            </a:r>
            <a:r>
              <a:rPr lang="ko-KR" altLang="en-US" dirty="0">
                <a:ea typeface="맑은 고딕"/>
              </a:rPr>
              <a:t> 쿼리를 전달합니다. 쿼리의 결과를 </a:t>
            </a:r>
            <a:r>
              <a:rPr lang="en-US" altLang="ko-KR" dirty="0">
                <a:ea typeface="맑은 고딕"/>
              </a:rPr>
              <a:t>Result</a:t>
            </a:r>
            <a:r>
              <a:rPr lang="ko-KR" altLang="en-US" dirty="0">
                <a:ea typeface="맑은 고딕"/>
              </a:rPr>
              <a:t>로 받아 방금 추가한 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개 레코드를 표시합니다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2" y="-32952"/>
            <a:ext cx="54053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10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D649581-EF52-4D3F-807C-11457517743D}"/>
              </a:ext>
            </a:extLst>
          </p:cNvPr>
          <p:cNvGrpSpPr/>
          <p:nvPr/>
        </p:nvGrpSpPr>
        <p:grpSpPr>
          <a:xfrm>
            <a:off x="510283" y="518979"/>
            <a:ext cx="11171435" cy="4659258"/>
            <a:chOff x="328962" y="518979"/>
            <a:chExt cx="11710636" cy="4884142"/>
          </a:xfrm>
        </p:grpSpPr>
        <p:pic>
          <p:nvPicPr>
            <p:cNvPr id="3" name="그림 3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328962" y="518979"/>
              <a:ext cx="7055004" cy="1855943"/>
            </a:xfrm>
            <a:prstGeom prst="rect">
              <a:avLst/>
            </a:prstGeom>
            <a:ln>
              <a:solidFill>
                <a:srgbClr val="7876A8"/>
              </a:solidFill>
            </a:ln>
          </p:spPr>
        </p:pic>
        <p:pic>
          <p:nvPicPr>
            <p:cNvPr id="4" name="그림 4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3" cstate="print"/>
            <a:stretch>
              <a:fillRect/>
            </a:stretch>
          </p:blipFill>
          <p:spPr>
            <a:xfrm>
              <a:off x="2800814" y="2019024"/>
              <a:ext cx="9238784" cy="3000390"/>
            </a:xfrm>
            <a:prstGeom prst="rect">
              <a:avLst/>
            </a:prstGeom>
            <a:ln>
              <a:solidFill>
                <a:srgbClr val="7876A8"/>
              </a:solidFill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59677" y="4830537"/>
              <a:ext cx="7648864" cy="572584"/>
            </a:xfrm>
            <a:prstGeom prst="rect">
              <a:avLst/>
            </a:prstGeom>
            <a:noFill/>
            <a:ln w="9525">
              <a:solidFill>
                <a:srgbClr val="7876A8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1BEBFAE-3419-4418-986C-FA8A9BDE559A}"/>
              </a:ext>
            </a:extLst>
          </p:cNvPr>
          <p:cNvGrpSpPr/>
          <p:nvPr/>
        </p:nvGrpSpPr>
        <p:grpSpPr>
          <a:xfrm>
            <a:off x="2189900" y="444205"/>
            <a:ext cx="7812200" cy="5370751"/>
            <a:chOff x="2075985" y="444205"/>
            <a:chExt cx="7812200" cy="5370751"/>
          </a:xfrm>
        </p:grpSpPr>
        <p:pic>
          <p:nvPicPr>
            <p:cNvPr id="2" name="그림 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2075985" y="444205"/>
              <a:ext cx="6999248" cy="537075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 cstate="print"/>
            <a:stretch>
              <a:fillRect/>
            </a:stretch>
          </p:blipFill>
          <p:spPr>
            <a:xfrm>
              <a:off x="3027010" y="483293"/>
              <a:ext cx="6861175" cy="13425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2" y="-32952"/>
            <a:ext cx="54053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11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388" y="5837367"/>
            <a:ext cx="10205224" cy="86979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ea typeface="맑은 고딕"/>
              </a:rPr>
              <a:t>Insert 기능 수행 시 하단 콘솔에 메시지를 출력합니다.</a:t>
            </a:r>
            <a:endParaRPr lang="en-US" altLang="ko-KR" dirty="0">
              <a:ea typeface="맑은 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  <a:r>
              <a:rPr lang="ko-KR" altLang="en-US" dirty="0">
                <a:ea typeface="맑은 고딕"/>
              </a:rPr>
              <a:t> -&gt;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ko-KR" altLang="en-US" dirty="0">
                <a:ea typeface="맑은 고딕"/>
              </a:rPr>
              <a:t>은 finally() 메소드로 사용 후 닫아줍니다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082748" y="1494729"/>
            <a:ext cx="6026502" cy="3868541"/>
          </a:xfrm>
          <a:prstGeom prst="rect">
            <a:avLst/>
          </a:prstGeom>
          <a:ln w="25400">
            <a:solidFill>
              <a:srgbClr val="7876A8"/>
            </a:solidFill>
          </a:ln>
        </p:spPr>
      </p:pic>
      <p:sp>
        <p:nvSpPr>
          <p:cNvPr id="11" name="직사각형 10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-2" y="-32952"/>
            <a:ext cx="54053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12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295133" y="3319849"/>
            <a:ext cx="469557" cy="469557"/>
          </a:xfrm>
          <a:prstGeom prst="ellipse">
            <a:avLst/>
          </a:prstGeom>
          <a:noFill/>
          <a:ln w="57150">
            <a:solidFill>
              <a:srgbClr val="7876A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492834" y="4020065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34023" y="4489622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25786" y="3080952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63" y="1090613"/>
            <a:ext cx="88296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2" y="-32952"/>
            <a:ext cx="54053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13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647243" y="1160143"/>
            <a:ext cx="6335847" cy="4093069"/>
          </a:xfrm>
          <a:prstGeom prst="rect">
            <a:avLst/>
          </a:prstGeom>
          <a:ln w="25400">
            <a:solidFill>
              <a:srgbClr val="7876A8"/>
            </a:solidFill>
          </a:ln>
        </p:spPr>
      </p:pic>
      <p:sp>
        <p:nvSpPr>
          <p:cNvPr id="12" name="직사각형 11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-2" y="-32952"/>
            <a:ext cx="54053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14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056236" y="4687330"/>
            <a:ext cx="469557" cy="469557"/>
          </a:xfrm>
          <a:prstGeom prst="ellipse">
            <a:avLst/>
          </a:prstGeom>
          <a:noFill/>
          <a:ln w="57150">
            <a:solidFill>
              <a:srgbClr val="7876A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3303364" y="4431957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278651" y="3904735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270413" y="3393990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8651" y="2899720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975" y="885825"/>
            <a:ext cx="87820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2" y="-32952"/>
            <a:ext cx="54053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15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4859" y="1043399"/>
            <a:ext cx="6139633" cy="4197796"/>
          </a:xfrm>
          <a:prstGeom prst="rect">
            <a:avLst/>
          </a:prstGeom>
          <a:noFill/>
          <a:ln w="25400">
            <a:solidFill>
              <a:srgbClr val="7876A8"/>
            </a:solidFill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2" y="-32952"/>
            <a:ext cx="54053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16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990334" y="2158314"/>
            <a:ext cx="469557" cy="469557"/>
          </a:xfrm>
          <a:prstGeom prst="ellipse">
            <a:avLst/>
          </a:prstGeom>
          <a:noFill/>
          <a:ln w="57150">
            <a:solidFill>
              <a:srgbClr val="7876A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270412" y="4926227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95126" y="4423719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270412" y="3888260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62175" y="3377514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270413" y="2891481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752475"/>
            <a:ext cx="874395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2" y="-32952"/>
            <a:ext cx="54053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17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6702" y="955589"/>
            <a:ext cx="6112152" cy="434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-2" y="-32952"/>
            <a:ext cx="54053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18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155091" y="1631092"/>
            <a:ext cx="469557" cy="469557"/>
          </a:xfrm>
          <a:prstGeom prst="ellipse">
            <a:avLst/>
          </a:prstGeom>
          <a:noFill/>
          <a:ln w="57150">
            <a:solidFill>
              <a:srgbClr val="7876A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369267" y="2866768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381624" y="3373395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385743" y="3888259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393980" y="4374292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426932" y="4917989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402218" y="2347784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E57FFF2-E3E7-451F-8202-89D6A02B16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1567295"/>
            <a:ext cx="6095820" cy="3724633"/>
          </a:xfrm>
          <a:prstGeom prst="rect">
            <a:avLst/>
          </a:prstGeom>
          <a:ln w="25400">
            <a:solidFill>
              <a:srgbClr val="7876A8"/>
            </a:solidFill>
          </a:ln>
        </p:spPr>
      </p:pic>
      <p:sp>
        <p:nvSpPr>
          <p:cNvPr id="12" name="직사각형 11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-2" y="-32952"/>
            <a:ext cx="36260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1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66983" y="3838833"/>
            <a:ext cx="469557" cy="469557"/>
          </a:xfrm>
          <a:prstGeom prst="ellipse">
            <a:avLst/>
          </a:prstGeom>
          <a:noFill/>
          <a:ln w="57150">
            <a:solidFill>
              <a:srgbClr val="7876A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65961" y="1046206"/>
            <a:ext cx="286007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876A8"/>
                </a:solidFill>
              </a:rPr>
              <a:t>- </a:t>
            </a:r>
            <a:r>
              <a:rPr lang="ko-KR" altLang="en-US" b="1" dirty="0">
                <a:solidFill>
                  <a:srgbClr val="7876A8"/>
                </a:solidFill>
              </a:rPr>
              <a:t>패키지 내 클래스 목록 </a:t>
            </a:r>
            <a:r>
              <a:rPr lang="en-US" altLang="ko-KR" b="1" dirty="0">
                <a:solidFill>
                  <a:srgbClr val="7876A8"/>
                </a:solidFill>
              </a:rPr>
              <a:t>-</a:t>
            </a:r>
            <a:endParaRPr lang="ko-KR" altLang="en-US" b="1" dirty="0">
              <a:solidFill>
                <a:srgbClr val="7876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6863" y="1228725"/>
            <a:ext cx="90582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2" y="-32952"/>
            <a:ext cx="54053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19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D7B21-1993-4CE2-B7C4-B484363BDE92}"/>
              </a:ext>
            </a:extLst>
          </p:cNvPr>
          <p:cNvSpPr txBox="1"/>
          <p:nvPr/>
        </p:nvSpPr>
        <p:spPr>
          <a:xfrm>
            <a:off x="4541160" y="3036585"/>
            <a:ext cx="3109680" cy="784830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500" b="1" dirty="0">
                <a:ea typeface="맑은 고딕"/>
              </a:rPr>
              <a:t>감사합니다</a:t>
            </a:r>
          </a:p>
        </p:txBody>
      </p:sp>
      <p:pic>
        <p:nvPicPr>
          <p:cNvPr id="6" name="그림 5" descr="연성대학교 UI_엠블렘 Full Col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519" y="192279"/>
            <a:ext cx="1474902" cy="1385514"/>
          </a:xfrm>
          <a:prstGeom prst="rect">
            <a:avLst/>
          </a:prstGeom>
          <a:solidFill>
            <a:srgbClr val="7876A8"/>
          </a:solidFill>
        </p:spPr>
      </p:pic>
    </p:spTree>
    <p:extLst>
      <p:ext uri="{BB962C8B-B14F-4D97-AF65-F5344CB8AC3E}">
        <p14:creationId xmlns:p14="http://schemas.microsoft.com/office/powerpoint/2010/main" val="415741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95F8C6A-D546-48D2-B369-E9A99C7CA60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7402" y="587975"/>
            <a:ext cx="7566102" cy="4345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19A90D-E76D-40DC-98AE-2A76E59574E2}"/>
              </a:ext>
            </a:extLst>
          </p:cNvPr>
          <p:cNvSpPr txBox="1"/>
          <p:nvPr/>
        </p:nvSpPr>
        <p:spPr>
          <a:xfrm>
            <a:off x="977841" y="5400235"/>
            <a:ext cx="10205224" cy="8697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이 클래스는 </a:t>
            </a:r>
            <a:r>
              <a:rPr lang="en-US" altLang="ko-KR" dirty="0">
                <a:ea typeface="맑은 고딕"/>
              </a:rPr>
              <a:t>DB</a:t>
            </a:r>
            <a:r>
              <a:rPr lang="ko-KR" altLang="en-US" dirty="0">
                <a:ea typeface="맑은 고딕"/>
              </a:rPr>
              <a:t>연결 여부를 사용자가 직관적으로 알고 조종할 수 있는 연결 버튼 클래스입니다.</a:t>
            </a:r>
            <a:endParaRPr lang="en-US" altLang="ko-KR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초기 버튼은 </a:t>
            </a:r>
            <a:r>
              <a:rPr lang="en-US" altLang="ko-KR" dirty="0">
                <a:ea typeface="맑은 고딕"/>
              </a:rPr>
              <a:t>[</a:t>
            </a:r>
            <a:r>
              <a:rPr lang="ko-KR" altLang="en-US" dirty="0">
                <a:ea typeface="맑은 고딕"/>
              </a:rPr>
              <a:t>연결하기</a:t>
            </a:r>
            <a:r>
              <a:rPr lang="en-US" altLang="ko-KR" dirty="0">
                <a:ea typeface="맑은 고딕"/>
              </a:rPr>
              <a:t>]</a:t>
            </a:r>
            <a:r>
              <a:rPr lang="ko-KR" altLang="en-US" dirty="0">
                <a:ea typeface="맑은 고딕"/>
              </a:rPr>
              <a:t>이며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>
                <a:ea typeface="맑은 고딕"/>
              </a:rPr>
              <a:t> 버튼 클릭 시 연결 상태를 콘솔 창에 출력합니다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2" y="-32952"/>
            <a:ext cx="36260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2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1F115D-96A6-4504-8B71-8147BEB664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820"/>
          <a:stretch/>
        </p:blipFill>
        <p:spPr>
          <a:xfrm>
            <a:off x="6248401" y="4604931"/>
            <a:ext cx="4868676" cy="2364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3ADFD6-9ED4-4C64-A856-800C9A57CC69}"/>
              </a:ext>
            </a:extLst>
          </p:cNvPr>
          <p:cNvSpPr/>
          <p:nvPr/>
        </p:nvSpPr>
        <p:spPr>
          <a:xfrm>
            <a:off x="7091082" y="2008567"/>
            <a:ext cx="690282" cy="234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220F19-EA37-4297-A393-9B53C8DD98C2}"/>
              </a:ext>
            </a:extLst>
          </p:cNvPr>
          <p:cNvSpPr/>
          <p:nvPr/>
        </p:nvSpPr>
        <p:spPr>
          <a:xfrm>
            <a:off x="6248401" y="4604931"/>
            <a:ext cx="4446493" cy="234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1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19A90D-E76D-40DC-98AE-2A76E59574E2}"/>
              </a:ext>
            </a:extLst>
          </p:cNvPr>
          <p:cNvSpPr txBox="1"/>
          <p:nvPr/>
        </p:nvSpPr>
        <p:spPr>
          <a:xfrm>
            <a:off x="993388" y="5260716"/>
            <a:ext cx="10205224" cy="12852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연결하기 버튼을 누른 후 결과 화면입니다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dirty="0" err="1">
                <a:latin typeface="Malgun Gothic"/>
                <a:ea typeface="Malgun Gothic"/>
              </a:rPr>
              <a:t>StudentCrudFrame</a:t>
            </a:r>
            <a:r>
              <a:rPr lang="ko-KR" dirty="0">
                <a:latin typeface="Malgun Gothic"/>
                <a:ea typeface="Malgun Gothic"/>
              </a:rPr>
              <a:t> 클래스의</a:t>
            </a:r>
            <a:r>
              <a:rPr lang="ko-KR" altLang="en-US" dirty="0">
                <a:latin typeface="Malgun Gothic"/>
                <a:ea typeface="Malgun Gothic"/>
              </a:rPr>
              <a:t> 객체를 생성하여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프레임이 띄워지고</a:t>
            </a:r>
            <a:endParaRPr lang="en-US" altLang="ko-KR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Malgun Gothic"/>
                <a:ea typeface="Malgun Gothic"/>
              </a:rPr>
              <a:t>StudentCrud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클래스의 버튼의 텍스트가 연결 끊기로 변경됩니다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2" y="-32952"/>
            <a:ext cx="36260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3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52A73B-6AC5-4622-9945-7F4B31457DFC}"/>
              </a:ext>
            </a:extLst>
          </p:cNvPr>
          <p:cNvGrpSpPr/>
          <p:nvPr/>
        </p:nvGrpSpPr>
        <p:grpSpPr>
          <a:xfrm>
            <a:off x="1589809" y="525072"/>
            <a:ext cx="8813221" cy="4630691"/>
            <a:chOff x="1589809" y="525072"/>
            <a:chExt cx="8813221" cy="463069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2E6957E-29EE-4C70-83F1-583BDC26A7A3}"/>
                </a:ext>
              </a:extLst>
            </p:cNvPr>
            <p:cNvGrpSpPr/>
            <p:nvPr/>
          </p:nvGrpSpPr>
          <p:grpSpPr>
            <a:xfrm>
              <a:off x="1589809" y="525072"/>
              <a:ext cx="8813221" cy="4630691"/>
              <a:chOff x="1589809" y="525072"/>
              <a:chExt cx="8813221" cy="4630691"/>
            </a:xfrm>
          </p:grpSpPr>
          <p:pic>
            <p:nvPicPr>
              <p:cNvPr id="3" name="그림 3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18AB5952-1746-41E3-B3D0-5562DB3A8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89809" y="525072"/>
                <a:ext cx="8813221" cy="4630691"/>
              </a:xfrm>
              <a:prstGeom prst="rect">
                <a:avLst/>
              </a:prstGeom>
            </p:spPr>
          </p:pic>
          <p:pic>
            <p:nvPicPr>
              <p:cNvPr id="4" name="그림 4">
                <a:extLst>
                  <a:ext uri="{FF2B5EF4-FFF2-40B4-BE49-F238E27FC236}">
                    <a16:creationId xmlns:a16="http://schemas.microsoft.com/office/drawing/2014/main" id="{9D215942-7C51-495E-8E49-FF50BE8B7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01795" y="1223005"/>
                <a:ext cx="5742476" cy="1446054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394B361-8F28-40BE-A783-1F252409B071}"/>
                </a:ext>
              </a:extLst>
            </p:cNvPr>
            <p:cNvSpPr/>
            <p:nvPr/>
          </p:nvSpPr>
          <p:spPr>
            <a:xfrm>
              <a:off x="2001795" y="1223005"/>
              <a:ext cx="5742476" cy="14460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601FBA-7A38-4785-B3A6-7F84ECFB8D6D}"/>
                </a:ext>
              </a:extLst>
            </p:cNvPr>
            <p:cNvSpPr/>
            <p:nvPr/>
          </p:nvSpPr>
          <p:spPr>
            <a:xfrm>
              <a:off x="7942729" y="859620"/>
              <a:ext cx="690282" cy="2340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538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204FD24-9298-44E3-BA02-E135DCAAC25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7424" y="682081"/>
            <a:ext cx="7937153" cy="4248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AE1680-535D-4F98-A2E8-8C99C98483EC}"/>
              </a:ext>
            </a:extLst>
          </p:cNvPr>
          <p:cNvSpPr txBox="1"/>
          <p:nvPr/>
        </p:nvSpPr>
        <p:spPr>
          <a:xfrm>
            <a:off x="955288" y="5443653"/>
            <a:ext cx="10205224" cy="8697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버튼이 </a:t>
            </a:r>
            <a:r>
              <a:rPr lang="en-US" altLang="ko-KR" dirty="0">
                <a:ea typeface="맑은 고딕"/>
              </a:rPr>
              <a:t>[</a:t>
            </a:r>
            <a:r>
              <a:rPr lang="ko-KR" altLang="en-US" dirty="0" err="1">
                <a:ea typeface="맑은 고딕"/>
              </a:rPr>
              <a:t>연결끊기</a:t>
            </a:r>
            <a:r>
              <a:rPr lang="en-US" altLang="ko-KR" dirty="0">
                <a:ea typeface="맑은 고딕"/>
              </a:rPr>
              <a:t>]</a:t>
            </a:r>
            <a:r>
              <a:rPr lang="ko-KR" altLang="en-US" dirty="0">
                <a:ea typeface="맑은 고딕"/>
              </a:rPr>
              <a:t>인 경우 현재 연결중인 프레임을 닫고 커넥션을 닫습니다.</a:t>
            </a:r>
            <a:endParaRPr lang="en-US" altLang="ko-KR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버튼 클릭 시 </a:t>
            </a:r>
            <a:r>
              <a:rPr lang="ko-KR" altLang="en-US" dirty="0"/>
              <a:t>연결 상태를 콘솔 창에 출력합니다</a:t>
            </a:r>
            <a:r>
              <a:rPr lang="en-US" altLang="ko-KR" dirty="0"/>
              <a:t>.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2" y="-32952"/>
            <a:ext cx="36260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4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7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AE1680-535D-4F98-A2E8-8C99C98483EC}"/>
              </a:ext>
            </a:extLst>
          </p:cNvPr>
          <p:cNvSpPr txBox="1"/>
          <p:nvPr/>
        </p:nvSpPr>
        <p:spPr>
          <a:xfrm>
            <a:off x="993388" y="5520540"/>
            <a:ext cx="10205224" cy="8697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연결 끊기 버튼을 누르면 </a:t>
            </a:r>
            <a:r>
              <a:rPr lang="ko-KR" altLang="en-US" dirty="0" err="1">
                <a:ea typeface="맑은 고딕"/>
              </a:rPr>
              <a:t>StudentCrudFrame</a:t>
            </a:r>
            <a:r>
              <a:rPr lang="ko-KR" altLang="en-US" dirty="0">
                <a:ea typeface="맑은 고딕"/>
              </a:rPr>
              <a:t> 클래스의 프레임이 닫히고</a:t>
            </a:r>
            <a:endParaRPr lang="en-US" altLang="ko-KR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버튼은 다시 연결하기로 변경됩니다</a:t>
            </a:r>
            <a:r>
              <a:rPr lang="ko-KR" altLang="en-US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연결 상태를 콘솔 창에서 확인합니다</a:t>
            </a:r>
            <a:r>
              <a:rPr lang="en-US" altLang="ko-KR" dirty="0"/>
              <a:t>.</a:t>
            </a:r>
            <a:endParaRPr lang="ko-KR" altLang="en-US" dirty="0">
              <a:ea typeface="맑은 고딕"/>
            </a:endParaRPr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2056660-3C63-41D7-AF30-26C992820A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4753" y="582492"/>
            <a:ext cx="8882495" cy="49380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2" y="-32952"/>
            <a:ext cx="36260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5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8AD6DD-AB83-4375-83EF-7951D754A0CB}"/>
              </a:ext>
            </a:extLst>
          </p:cNvPr>
          <p:cNvSpPr/>
          <p:nvPr/>
        </p:nvSpPr>
        <p:spPr>
          <a:xfrm>
            <a:off x="1577788" y="5100918"/>
            <a:ext cx="3182471" cy="322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03379F-B952-4743-A7B2-69B3753BF104}"/>
              </a:ext>
            </a:extLst>
          </p:cNvPr>
          <p:cNvSpPr/>
          <p:nvPr/>
        </p:nvSpPr>
        <p:spPr>
          <a:xfrm>
            <a:off x="7960658" y="1621620"/>
            <a:ext cx="690282" cy="234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3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4" descr="텍스트이(가) 표시된 사진  자동 생성된 설명"/>
          <p:cNvPicPr>
            <a:picLocks noChangeAspect="1"/>
          </p:cNvPicPr>
          <p:nvPr/>
        </p:nvPicPr>
        <p:blipFill rotWithShape="1">
          <a:blip r:embed="rId2" cstate="print"/>
          <a:srcRect r="-140" b="2020"/>
          <a:stretch>
            <a:fillRect/>
          </a:stretch>
        </p:blipFill>
        <p:spPr>
          <a:xfrm>
            <a:off x="3095625" y="1541318"/>
            <a:ext cx="5995562" cy="3776387"/>
          </a:xfrm>
          <a:prstGeom prst="rect">
            <a:avLst/>
          </a:prstGeom>
          <a:ln w="25400">
            <a:solidFill>
              <a:srgbClr val="7876A8"/>
            </a:solidFill>
          </a:ln>
        </p:spPr>
      </p:pic>
      <p:sp>
        <p:nvSpPr>
          <p:cNvPr id="12" name="직사각형 11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2" y="-32952"/>
            <a:ext cx="36260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6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50507" y="4333103"/>
            <a:ext cx="469557" cy="469557"/>
          </a:xfrm>
          <a:prstGeom prst="ellipse">
            <a:avLst/>
          </a:prstGeom>
          <a:noFill/>
          <a:ln w="57150">
            <a:solidFill>
              <a:srgbClr val="7876A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674070" y="4118920"/>
            <a:ext cx="4810898" cy="0"/>
          </a:xfrm>
          <a:prstGeom prst="line">
            <a:avLst/>
          </a:prstGeom>
          <a:ln w="38100">
            <a:solidFill>
              <a:srgbClr val="78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0F920A-4233-46A2-9E7F-F6481733F719}"/>
              </a:ext>
            </a:extLst>
          </p:cNvPr>
          <p:cNvSpPr txBox="1"/>
          <p:nvPr/>
        </p:nvSpPr>
        <p:spPr>
          <a:xfrm>
            <a:off x="993388" y="5442602"/>
            <a:ext cx="10329036" cy="12852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StudentCrudFrame</a:t>
            </a:r>
            <a:r>
              <a:rPr lang="ko-KR" altLang="en-US" dirty="0">
                <a:ea typeface="맑은 고딕"/>
              </a:rPr>
              <a:t> 클래스입니다. 이곳의 프레임에는 데이터의 검색, 추가, 수정, 삭제 동작을 위한 각 버튼과 그에 대한 </a:t>
            </a:r>
            <a:r>
              <a:rPr lang="ko-KR" altLang="en-US" dirty="0" err="1">
                <a:ea typeface="맑은 고딕"/>
              </a:rPr>
              <a:t>ActionListener들이</a:t>
            </a:r>
            <a:r>
              <a:rPr lang="ko-KR" altLang="en-US" dirty="0">
                <a:ea typeface="맑은 고딕"/>
              </a:rPr>
              <a:t> 있습니다.</a:t>
            </a:r>
            <a:endParaRPr lang="en-US" altLang="ko-KR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각 버튼 클릭 시 수행 기능에 맞는 클래스로 입력된 값들을 가지고 CRUD 클래스들로 갑니다.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A74169-063E-4EEC-A321-3770740643AA}"/>
              </a:ext>
            </a:extLst>
          </p:cNvPr>
          <p:cNvGrpSpPr/>
          <p:nvPr/>
        </p:nvGrpSpPr>
        <p:grpSpPr>
          <a:xfrm>
            <a:off x="1812985" y="420119"/>
            <a:ext cx="9240497" cy="5022483"/>
            <a:chOff x="1812985" y="420119"/>
            <a:chExt cx="9997269" cy="5371200"/>
          </a:xfrm>
        </p:grpSpPr>
        <p:pic>
          <p:nvPicPr>
            <p:cNvPr id="2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DDFC463C-0746-4062-A51B-5C0134E5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2985" y="420119"/>
              <a:ext cx="8186908" cy="5371200"/>
            </a:xfrm>
            <a:prstGeom prst="rect">
              <a:avLst/>
            </a:prstGeom>
          </p:spPr>
        </p:pic>
        <p:pic>
          <p:nvPicPr>
            <p:cNvPr id="4" name="그림 5">
              <a:extLst>
                <a:ext uri="{FF2B5EF4-FFF2-40B4-BE49-F238E27FC236}">
                  <a16:creationId xmlns:a16="http://schemas.microsoft.com/office/drawing/2014/main" id="{4569FFCD-8298-4F2F-A530-33862510F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2840" y="2002420"/>
              <a:ext cx="6917414" cy="1546844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2" y="-32952"/>
            <a:ext cx="36260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7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5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0F920A-4233-46A2-9E7F-F6481733F719}"/>
              </a:ext>
            </a:extLst>
          </p:cNvPr>
          <p:cNvSpPr txBox="1"/>
          <p:nvPr/>
        </p:nvSpPr>
        <p:spPr>
          <a:xfrm>
            <a:off x="992459" y="5573751"/>
            <a:ext cx="10205224" cy="8697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mymouselistener는</a:t>
            </a:r>
            <a:r>
              <a:rPr lang="ko-KR" altLang="en-US" dirty="0">
                <a:ea typeface="맑은 고딕"/>
              </a:rPr>
              <a:t> 현재 프레임에서 데이터가 나타나는 테이블에 마우스 클릭 이벤트 발생 시</a:t>
            </a:r>
            <a:endParaRPr lang="en-US" altLang="ko-KR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그 열에 해당되는 저장된 값들을 현재 텍스트 필드에 불러옵니다.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AB4280C-BA54-4257-AAEF-B63A10D44D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619" y="763088"/>
            <a:ext cx="11682760" cy="403084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 flipV="1">
            <a:off x="0" y="370691"/>
            <a:ext cx="12192000" cy="49428"/>
          </a:xfrm>
          <a:prstGeom prst="rect">
            <a:avLst/>
          </a:prstGeom>
          <a:solidFill>
            <a:srgbClr val="7876A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2" y="-32952"/>
            <a:ext cx="36260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876A8"/>
                </a:solidFill>
              </a:rPr>
              <a:t>8</a:t>
            </a:r>
            <a:endParaRPr lang="ko-KR" altLang="en-US" sz="2400" b="1" dirty="0">
              <a:solidFill>
                <a:srgbClr val="7876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4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dk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275</Words>
  <Application>Microsoft Office PowerPoint</Application>
  <PresentationFormat>와이드스크린</PresentationFormat>
  <Paragraphs>43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김미정</cp:lastModifiedBy>
  <cp:revision>324</cp:revision>
  <dcterms:created xsi:type="dcterms:W3CDTF">2021-12-01T07:38:45Z</dcterms:created>
  <dcterms:modified xsi:type="dcterms:W3CDTF">2021-12-01T13:07:12Z</dcterms:modified>
  <cp:version>1000.0000.01</cp:version>
</cp:coreProperties>
</file>