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0" r:id="rId7"/>
    <p:sldId id="269" r:id="rId8"/>
    <p:sldId id="271" r:id="rId9"/>
    <p:sldId id="274" r:id="rId10"/>
    <p:sldId id="273" r:id="rId11"/>
    <p:sldId id="264" r:id="rId12"/>
    <p:sldId id="261" r:id="rId13"/>
    <p:sldId id="275" r:id="rId14"/>
  </p:sldIdLst>
  <p:sldSz cx="9144000" cy="5143500" type="screen16x9"/>
  <p:notesSz cx="6858000" cy="9144000"/>
  <p:embeddedFontLst>
    <p:embeddedFont>
      <p:font typeface="Oswald" charset="0"/>
      <p:regular r:id="rId16"/>
      <p:bold r:id="rId17"/>
    </p:embeddedFont>
    <p:embeddedFont>
      <p:font typeface="Average" charset="0"/>
      <p:regular r:id="rId18"/>
    </p:embeddedFon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FE09104-CDA4-4ED1-AF9F-DA56B852A3A7}">
  <a:tblStyle styleId="{FFE09104-CDA4-4ED1-AF9F-DA56B852A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Healthcare System!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731175" y="29843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theDfaulters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 Rourkela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 idx="4294967295"/>
          </p:nvPr>
        </p:nvSpPr>
        <p:spPr>
          <a:xfrm>
            <a:off x="562046" y="386729"/>
            <a:ext cx="8229600" cy="857250"/>
          </a:xfrm>
        </p:spPr>
        <p:txBody>
          <a:bodyPr/>
          <a:lstStyle/>
          <a:p>
            <a:r>
              <a:rPr lang="en-IN" dirty="0" smtClean="0"/>
              <a:t>MODEL OUTPUT</a:t>
            </a:r>
            <a:endParaRPr lang="en-GB" dirty="0"/>
          </a:p>
        </p:txBody>
      </p:sp>
      <p:pic>
        <p:nvPicPr>
          <p:cNvPr id="22" name="Picture 2" descr="C:\Users\badajena\Desktop\GE\out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795" y="1113540"/>
            <a:ext cx="7229546" cy="2832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6018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SWOT ANALYSIS</a:t>
            </a: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50" name="Google Shape;150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1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 </a:t>
            </a:r>
            <a:r>
              <a:rPr lang="en" dirty="0" smtClean="0">
                <a:solidFill>
                  <a:schemeClr val="lt1"/>
                </a:solidFill>
              </a:rPr>
              <a:t>        </a:t>
            </a:r>
            <a:r>
              <a:rPr lang="en" dirty="0" smtClean="0">
                <a:solidFill>
                  <a:schemeClr val="lt1"/>
                </a:solidFill>
              </a:rPr>
              <a:t>STRENGTH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Highly scalable, affordable and adaptable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 smtClean="0">
                <a:solidFill>
                  <a:schemeClr val="lt1"/>
                </a:solidFill>
              </a:rPr>
              <a:t>Simple UI for better user experience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55" name="Google Shape;155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1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         WEAKNESS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Need of Internet Connections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60" name="Google Shape;160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1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      OPPORTUNITY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The availability</a:t>
            </a:r>
            <a:r>
              <a:rPr lang="en-US" dirty="0" smtClean="0">
                <a:solidFill>
                  <a:schemeClr val="lt1"/>
                </a:solidFill>
              </a:rPr>
              <a:t> of huge raw medical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dirty="0" smtClean="0">
                <a:solidFill>
                  <a:schemeClr val="lt1"/>
                </a:solidFill>
              </a:rPr>
              <a:t>Ease of </a:t>
            </a:r>
            <a:r>
              <a:rPr lang="en-US" dirty="0" err="1" smtClean="0">
                <a:solidFill>
                  <a:schemeClr val="lt1"/>
                </a:solidFill>
              </a:rPr>
              <a:t>productization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4" name="Google Shape;164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65" name="Google Shape;165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          THREATS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600" dirty="0" smtClean="0">
                <a:solidFill>
                  <a:schemeClr val="lt1"/>
                </a:solidFill>
              </a:rPr>
              <a:t>Yet to achieve full accuracy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600" dirty="0" smtClean="0">
                <a:solidFill>
                  <a:schemeClr val="lt1"/>
                </a:solidFill>
              </a:rPr>
              <a:t>Well established competitors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600" dirty="0" smtClean="0">
                <a:solidFill>
                  <a:schemeClr val="lt1"/>
                </a:solidFill>
              </a:rPr>
              <a:t>Lack of investments 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of Improvements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Proper standardized well processed datasets can help in better diagnosis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Data Augmentation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theDfaulters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 algn="just">
              <a:buAutoNum type="arabicPeriod"/>
            </a:pPr>
            <a:r>
              <a:rPr lang="en-US" dirty="0" err="1" smtClean="0"/>
              <a:t>Debaprasad</a:t>
            </a:r>
            <a:r>
              <a:rPr lang="en-US" dirty="0" smtClean="0"/>
              <a:t> </a:t>
            </a:r>
            <a:r>
              <a:rPr lang="en-US" dirty="0" err="1" smtClean="0"/>
              <a:t>Badajena</a:t>
            </a:r>
            <a:endParaRPr lang="en-US" dirty="0" smtClean="0"/>
          </a:p>
          <a:p>
            <a:pPr marL="571500" indent="-457200" algn="just">
              <a:buAutoNum type="arabicPeriod"/>
            </a:pPr>
            <a:r>
              <a:rPr lang="en-US" dirty="0" err="1" smtClean="0"/>
              <a:t>Jagannath</a:t>
            </a:r>
            <a:r>
              <a:rPr lang="en-US" dirty="0" smtClean="0"/>
              <a:t> </a:t>
            </a:r>
            <a:r>
              <a:rPr lang="en-US" dirty="0" err="1" smtClean="0"/>
              <a:t>Pandit</a:t>
            </a:r>
            <a:endParaRPr lang="en-US" dirty="0" smtClean="0"/>
          </a:p>
          <a:p>
            <a:pPr marL="571500" indent="-457200" algn="just">
              <a:buAutoNum type="arabicPeriod"/>
            </a:pP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Sasmal</a:t>
            </a:r>
            <a:endParaRPr lang="en-US" dirty="0" smtClean="0"/>
          </a:p>
          <a:p>
            <a:pPr marL="571500" indent="-457200" algn="just">
              <a:buAutoNum type="arabicPeriod"/>
            </a:pP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han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64" y="746988"/>
            <a:ext cx="3763450" cy="36737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9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Overview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healthcare industry produces a large amount of 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b="1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raw health-care data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daily that can be used to extract information for predicting disease that can happen to a patient in future while using the treatment history and health data. These data will be later used for effective decision making for patient’s health. This area has a very high scope of improvements by using informative data in healthcare starting from</a:t>
            </a:r>
            <a:r>
              <a:rPr lang="en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 disease predictions, suggestions of drugs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etc.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  <p:pic>
        <p:nvPicPr>
          <p:cNvPr id="1027" name="Picture 3" descr="C:\Users\badajena\Desktop\GE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476250"/>
            <a:ext cx="8047037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  <p:pic>
        <p:nvPicPr>
          <p:cNvPr id="2050" name="Picture 2" descr="C:\Users\badajena\Desktop\GE\rur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1300"/>
            <a:ext cx="4640752" cy="4308201"/>
          </a:xfrm>
          <a:prstGeom prst="rect">
            <a:avLst/>
          </a:prstGeom>
          <a:noFill/>
        </p:spPr>
      </p:pic>
      <p:pic>
        <p:nvPicPr>
          <p:cNvPr id="2051" name="Picture 3" descr="C:\Users\badajena\Desktop\GE\docShorta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3248" y="261114"/>
            <a:ext cx="4640752" cy="4379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8A620D7-5AB3-4A6E-9A8C-5A41620A1A9C}"/>
              </a:ext>
            </a:extLst>
          </p:cNvPr>
          <p:cNvSpPr/>
          <p:nvPr/>
        </p:nvSpPr>
        <p:spPr>
          <a:xfrm>
            <a:off x="3739105" y="918338"/>
            <a:ext cx="1280999" cy="4696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/>
              <a:t>DATA</a:t>
            </a:r>
          </a:p>
          <a:p>
            <a:pPr algn="ctr"/>
            <a:r>
              <a:rPr lang="en-IN" sz="1200" dirty="0"/>
              <a:t>EXTRACTION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5421131-1FDA-4F11-BF5B-C2B0C18A68BA}"/>
              </a:ext>
            </a:extLst>
          </p:cNvPr>
          <p:cNvSpPr/>
          <p:nvPr/>
        </p:nvSpPr>
        <p:spPr>
          <a:xfrm>
            <a:off x="4788675" y="1543051"/>
            <a:ext cx="1232453" cy="74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661957FC-96AA-4AAE-BFCE-13F43B138631}"/>
              </a:ext>
            </a:extLst>
          </p:cNvPr>
          <p:cNvSpPr/>
          <p:nvPr/>
        </p:nvSpPr>
        <p:spPr>
          <a:xfrm>
            <a:off x="2661381" y="2517245"/>
            <a:ext cx="1232453" cy="5015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Bi-Directional</a:t>
            </a:r>
          </a:p>
          <a:p>
            <a:pPr algn="ctr"/>
            <a:r>
              <a:rPr lang="en-IN" sz="1350" dirty="0" smtClean="0"/>
              <a:t>LSTM</a:t>
            </a:r>
            <a:endParaRPr lang="en-IN" sz="13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27B5397-5085-4BD3-BE50-CE08526546FB}"/>
              </a:ext>
            </a:extLst>
          </p:cNvPr>
          <p:cNvSpPr/>
          <p:nvPr/>
        </p:nvSpPr>
        <p:spPr>
          <a:xfrm>
            <a:off x="4909937" y="2517244"/>
            <a:ext cx="1234439" cy="505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Knowledge</a:t>
            </a:r>
          </a:p>
          <a:p>
            <a:pPr algn="ctr"/>
            <a:r>
              <a:rPr lang="en-IN" sz="1350" dirty="0" smtClean="0"/>
              <a:t>Graphs</a:t>
            </a:r>
            <a:endParaRPr lang="en-IN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8DDC0-3BB4-47BE-9F54-D9049EF32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6359" y="97070"/>
            <a:ext cx="8153400" cy="833438"/>
          </a:xfrm>
        </p:spPr>
        <p:txBody>
          <a:bodyPr>
            <a:normAutofit/>
          </a:bodyPr>
          <a:lstStyle/>
          <a:p>
            <a:r>
              <a:rPr lang="en-IN" sz="3500" dirty="0"/>
              <a:t>PROPOSED </a:t>
            </a:r>
            <a:r>
              <a:rPr lang="en-IN" sz="3500" dirty="0" smtClean="0"/>
              <a:t>METHODOLOGY</a:t>
            </a:r>
            <a:endParaRPr lang="en-IN" sz="35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C7A5E289-0B34-435B-B13D-BA51AF0A6C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39142" y="3179600"/>
            <a:ext cx="1400175" cy="495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IN" sz="1350" dirty="0" smtClean="0">
                <a:solidFill>
                  <a:schemeClr val="bg1"/>
                </a:solidFill>
              </a:rPr>
              <a:t>Patients’ Side</a:t>
            </a:r>
            <a:endParaRPr lang="en-IN" sz="1350" dirty="0" smtClean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2FFADFA1-AF60-4069-B1E1-C84099ECEC57}"/>
              </a:ext>
            </a:extLst>
          </p:cNvPr>
          <p:cNvSpPr/>
          <p:nvPr/>
        </p:nvSpPr>
        <p:spPr>
          <a:xfrm>
            <a:off x="4889312" y="3169988"/>
            <a:ext cx="1232453" cy="5015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Doctors’ Side</a:t>
            </a:r>
            <a:endParaRPr lang="en-IN" sz="13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6D9DDDC-1D75-4EEA-B2FB-00A2A634138B}"/>
              </a:ext>
            </a:extLst>
          </p:cNvPr>
          <p:cNvSpPr/>
          <p:nvPr/>
        </p:nvSpPr>
        <p:spPr>
          <a:xfrm>
            <a:off x="3762956" y="3866118"/>
            <a:ext cx="1317808" cy="6715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FUSION</a:t>
            </a:r>
          </a:p>
          <a:p>
            <a:pPr algn="ctr"/>
            <a:r>
              <a:rPr lang="en-IN" sz="1350" dirty="0" smtClean="0"/>
              <a:t>(SOFTWARE)</a:t>
            </a:r>
            <a:endParaRPr lang="en-IN" sz="13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66DDF5C-9C87-4F5D-9BAD-B9B6CE025439}"/>
              </a:ext>
            </a:extLst>
          </p:cNvPr>
          <p:cNvSpPr/>
          <p:nvPr/>
        </p:nvSpPr>
        <p:spPr>
          <a:xfrm>
            <a:off x="4850299" y="1576826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3F7882C-CF40-4D15-B529-194A862AB8DB}"/>
              </a:ext>
            </a:extLst>
          </p:cNvPr>
          <p:cNvSpPr/>
          <p:nvPr/>
        </p:nvSpPr>
        <p:spPr>
          <a:xfrm>
            <a:off x="4911923" y="1610601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74D22573-D208-49AE-813F-05784A078ADF}"/>
              </a:ext>
            </a:extLst>
          </p:cNvPr>
          <p:cNvSpPr/>
          <p:nvPr/>
        </p:nvSpPr>
        <p:spPr>
          <a:xfrm>
            <a:off x="4973546" y="1640899"/>
            <a:ext cx="1232453" cy="7458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Entity</a:t>
            </a:r>
          </a:p>
          <a:p>
            <a:pPr algn="ctr"/>
            <a:r>
              <a:rPr lang="en-IN" sz="1350" dirty="0" smtClean="0"/>
              <a:t>Extractions</a:t>
            </a:r>
            <a:endParaRPr lang="en-IN" sz="13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C86208F-5755-4AC4-AEAC-963D8A8E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69" y="1543051"/>
            <a:ext cx="1239119" cy="75101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AF788018-E21C-434C-A1EA-FABDC7E6ADF4}"/>
              </a:ext>
            </a:extLst>
          </p:cNvPr>
          <p:cNvSpPr/>
          <p:nvPr/>
        </p:nvSpPr>
        <p:spPr>
          <a:xfrm>
            <a:off x="2589146" y="1576826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E9D7E19-9EAF-4495-BA9B-6E053249A653}"/>
              </a:ext>
            </a:extLst>
          </p:cNvPr>
          <p:cNvSpPr/>
          <p:nvPr/>
        </p:nvSpPr>
        <p:spPr>
          <a:xfrm>
            <a:off x="2661380" y="1610601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68EE500E-5D9F-432B-A514-F8B869192FEA}"/>
              </a:ext>
            </a:extLst>
          </p:cNvPr>
          <p:cNvSpPr/>
          <p:nvPr/>
        </p:nvSpPr>
        <p:spPr>
          <a:xfrm>
            <a:off x="2723004" y="1640899"/>
            <a:ext cx="1232453" cy="7458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Pre-Processing </a:t>
            </a:r>
            <a:endParaRPr lang="en-IN" sz="135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A1AA3AF-4872-45A4-86A3-1A4FCE5C6439}"/>
              </a:ext>
            </a:extLst>
          </p:cNvPr>
          <p:cNvCxnSpPr>
            <a:cxnSpLocks/>
          </p:cNvCxnSpPr>
          <p:nvPr/>
        </p:nvCxnSpPr>
        <p:spPr>
          <a:xfrm>
            <a:off x="4849467" y="1384178"/>
            <a:ext cx="170637" cy="16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EBE56BE-7634-40FC-A5C8-BE8E5D4BBBDD}"/>
              </a:ext>
            </a:extLst>
          </p:cNvPr>
          <p:cNvCxnSpPr>
            <a:cxnSpLocks/>
          </p:cNvCxnSpPr>
          <p:nvPr/>
        </p:nvCxnSpPr>
        <p:spPr>
          <a:xfrm flipH="1">
            <a:off x="3622973" y="1374298"/>
            <a:ext cx="139982" cy="17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752F6900-A6A8-4540-8020-020515B5C28A}"/>
              </a:ext>
            </a:extLst>
          </p:cNvPr>
          <p:cNvCxnSpPr>
            <a:cxnSpLocks/>
          </p:cNvCxnSpPr>
          <p:nvPr/>
        </p:nvCxnSpPr>
        <p:spPr>
          <a:xfrm flipH="1">
            <a:off x="4849468" y="3671506"/>
            <a:ext cx="454219" cy="19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44F6E85-877D-4C99-A9D6-A87AC7A395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526162" y="2386707"/>
            <a:ext cx="994" cy="130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0F29B4D-B135-4744-89C7-B54E7A8BF1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77605" y="2386707"/>
            <a:ext cx="2" cy="130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4DE29FDB-CE35-4B1E-BAF6-EDD81915857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05538" y="3022704"/>
            <a:ext cx="1" cy="147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4920553-B14F-468F-9AAA-B31598CEEDA9}"/>
              </a:ext>
            </a:extLst>
          </p:cNvPr>
          <p:cNvCxnSpPr>
            <a:cxnSpLocks/>
          </p:cNvCxnSpPr>
          <p:nvPr/>
        </p:nvCxnSpPr>
        <p:spPr>
          <a:xfrm>
            <a:off x="3332277" y="3036088"/>
            <a:ext cx="0" cy="13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D67117B-3F0F-4FCB-AF47-820770C90ED0}"/>
              </a:ext>
            </a:extLst>
          </p:cNvPr>
          <p:cNvCxnSpPr>
            <a:cxnSpLocks/>
          </p:cNvCxnSpPr>
          <p:nvPr/>
        </p:nvCxnSpPr>
        <p:spPr>
          <a:xfrm>
            <a:off x="3652898" y="3668451"/>
            <a:ext cx="420158" cy="197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943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23743" y="278074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Knowledge Graph!</a:t>
            </a:r>
            <a:endParaRPr/>
          </a:p>
        </p:txBody>
      </p:sp>
      <p:pic>
        <p:nvPicPr>
          <p:cNvPr id="3074" name="Picture 2" descr="C:\Users\badajena\Desktop\GE\nodea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60" y="1333786"/>
            <a:ext cx="2958623" cy="2646948"/>
          </a:xfrm>
          <a:prstGeom prst="rect">
            <a:avLst/>
          </a:prstGeom>
          <a:noFill/>
        </p:spPr>
      </p:pic>
      <p:pic>
        <p:nvPicPr>
          <p:cNvPr id="3075" name="Picture 3" descr="C:\Users\badajena\Desktop\GE\knowledgeGrap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1408" y="1356779"/>
            <a:ext cx="3042592" cy="2675544"/>
          </a:xfrm>
          <a:prstGeom prst="rect">
            <a:avLst/>
          </a:prstGeom>
          <a:noFill/>
        </p:spPr>
      </p:pic>
      <p:pic>
        <p:nvPicPr>
          <p:cNvPr id="3076" name="Picture 4" descr="C:\Users\badajena\Desktop\GE\knowledgeGraphFUL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59459" y="1347539"/>
            <a:ext cx="3031958" cy="2646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23743" y="278074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WordEmbedding</a:t>
            </a:r>
            <a:endParaRPr/>
          </a:p>
        </p:txBody>
      </p:sp>
      <p:pic>
        <p:nvPicPr>
          <p:cNvPr id="4100" name="Picture 4" descr="C:\Users\badajena\Desktop\GE\most_simil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63" y="1244409"/>
            <a:ext cx="2462213" cy="3031958"/>
          </a:xfrm>
          <a:prstGeom prst="rect">
            <a:avLst/>
          </a:prstGeom>
          <a:noFill/>
        </p:spPr>
      </p:pic>
      <p:pic>
        <p:nvPicPr>
          <p:cNvPr id="4101" name="Picture 5" descr="C:\Users\badajena\Desktop\GE\nearest_similarity_cosmu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315" y="1440889"/>
            <a:ext cx="3856037" cy="1027304"/>
          </a:xfrm>
          <a:prstGeom prst="rect">
            <a:avLst/>
          </a:prstGeom>
          <a:noFill/>
        </p:spPr>
      </p:pic>
      <p:pic>
        <p:nvPicPr>
          <p:cNvPr id="4102" name="Picture 6" descr="C:\Users\badajena\Desktop\GE\w2v_neare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7926" y="3066334"/>
            <a:ext cx="3771900" cy="928151"/>
          </a:xfrm>
          <a:prstGeom prst="rect">
            <a:avLst/>
          </a:prstGeom>
          <a:noFill/>
        </p:spPr>
      </p:pic>
      <p:pic>
        <p:nvPicPr>
          <p:cNvPr id="4103" name="Picture 7" descr="C:\Users\badajena\Desktop\GE\w2v_mostSimila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73539" y="1189718"/>
            <a:ext cx="2354263" cy="2914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C86208F-5755-4AC4-AEAC-963D8A8E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6" y="1895033"/>
            <a:ext cx="1239119" cy="751016"/>
          </a:xfrm>
          <a:prstGeom prst="rect">
            <a:avLst/>
          </a:prstGeom>
        </p:spPr>
      </p:pic>
      <p:sp>
        <p:nvSpPr>
          <p:cNvPr id="3" name="Rectangle: Rounded Corners 17">
            <a:extLst>
              <a:ext uri="{FF2B5EF4-FFF2-40B4-BE49-F238E27FC236}">
                <a16:creationId xmlns:a16="http://schemas.microsoft.com/office/drawing/2014/main" xmlns="" id="{AF788018-E21C-434C-A1EA-FABDC7E6ADF4}"/>
              </a:ext>
            </a:extLst>
          </p:cNvPr>
          <p:cNvSpPr/>
          <p:nvPr/>
        </p:nvSpPr>
        <p:spPr>
          <a:xfrm>
            <a:off x="2714613" y="1928808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4" name="Rectangle: Rounded Corners 18">
            <a:extLst>
              <a:ext uri="{FF2B5EF4-FFF2-40B4-BE49-F238E27FC236}">
                <a16:creationId xmlns:a16="http://schemas.microsoft.com/office/drawing/2014/main" xmlns="" id="{AE9D7E19-9EAF-4495-BA9B-6E053249A653}"/>
              </a:ext>
            </a:extLst>
          </p:cNvPr>
          <p:cNvSpPr/>
          <p:nvPr/>
        </p:nvSpPr>
        <p:spPr>
          <a:xfrm>
            <a:off x="2786846" y="1962583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5" name="Rectangle: Rounded Corners 19">
            <a:extLst>
              <a:ext uri="{FF2B5EF4-FFF2-40B4-BE49-F238E27FC236}">
                <a16:creationId xmlns:a16="http://schemas.microsoft.com/office/drawing/2014/main" xmlns="" id="{68EE500E-5D9F-432B-A514-F8B869192FEA}"/>
              </a:ext>
            </a:extLst>
          </p:cNvPr>
          <p:cNvSpPr/>
          <p:nvPr/>
        </p:nvSpPr>
        <p:spPr>
          <a:xfrm>
            <a:off x="2848470" y="1992880"/>
            <a:ext cx="1418730" cy="8074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50" dirty="0" smtClean="0"/>
              <a:t>OLD KNOWLEDGE GRAPH</a:t>
            </a:r>
          </a:p>
          <a:p>
            <a:pPr algn="ctr"/>
            <a:r>
              <a:rPr lang="en-IN" sz="1050" dirty="0" smtClean="0"/>
              <a:t>(PATIENT’S HISTORY)</a:t>
            </a:r>
            <a:endParaRPr lang="en-IN" sz="1050" dirty="0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B5421131-1FDA-4F11-BF5B-C2B0C18A68BA}"/>
              </a:ext>
            </a:extLst>
          </p:cNvPr>
          <p:cNvSpPr/>
          <p:nvPr/>
        </p:nvSpPr>
        <p:spPr>
          <a:xfrm>
            <a:off x="4914142" y="1895032"/>
            <a:ext cx="1232453" cy="74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xmlns="" id="{066DDF5C-9C87-4F5D-9BAD-B9B6CE025439}"/>
              </a:ext>
            </a:extLst>
          </p:cNvPr>
          <p:cNvSpPr/>
          <p:nvPr/>
        </p:nvSpPr>
        <p:spPr>
          <a:xfrm>
            <a:off x="4975766" y="1928808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xmlns="" id="{73F7882C-CF40-4D15-B529-194A862AB8DB}"/>
              </a:ext>
            </a:extLst>
          </p:cNvPr>
          <p:cNvSpPr/>
          <p:nvPr/>
        </p:nvSpPr>
        <p:spPr>
          <a:xfrm>
            <a:off x="5037390" y="1962583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xmlns="" id="{74D22573-D208-49AE-813F-05784A078ADF}"/>
              </a:ext>
            </a:extLst>
          </p:cNvPr>
          <p:cNvSpPr/>
          <p:nvPr/>
        </p:nvSpPr>
        <p:spPr>
          <a:xfrm>
            <a:off x="5099013" y="1992880"/>
            <a:ext cx="1232453" cy="7458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NEW DIAGNOSIS</a:t>
            </a:r>
            <a:endParaRPr lang="en-IN" sz="1350" dirty="0"/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xmlns="" id="{B8A620D7-5AB3-4A6E-9A8C-5A41620A1A9C}"/>
              </a:ext>
            </a:extLst>
          </p:cNvPr>
          <p:cNvSpPr/>
          <p:nvPr/>
        </p:nvSpPr>
        <p:spPr>
          <a:xfrm>
            <a:off x="3864571" y="1168782"/>
            <a:ext cx="1298695" cy="57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DATA</a:t>
            </a:r>
          </a:p>
          <a:p>
            <a:pPr algn="ctr"/>
            <a:r>
              <a:rPr lang="en-IN" sz="1350" dirty="0"/>
              <a:t>EXTRACTION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A1AA3AF-4872-45A4-86A3-1A4FCE5C6439}"/>
              </a:ext>
            </a:extLst>
          </p:cNvPr>
          <p:cNvCxnSpPr>
            <a:cxnSpLocks/>
          </p:cNvCxnSpPr>
          <p:nvPr/>
        </p:nvCxnSpPr>
        <p:spPr>
          <a:xfrm>
            <a:off x="4974934" y="1736160"/>
            <a:ext cx="170637" cy="16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1"/>
            <a:endCxn id="17" idx="3"/>
          </p:cNvCxnSpPr>
          <p:nvPr/>
        </p:nvCxnSpPr>
        <p:spPr>
          <a:xfrm rot="10800000" flipV="1">
            <a:off x="2282698" y="2270540"/>
            <a:ext cx="369938" cy="569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6331465" y="2365784"/>
            <a:ext cx="294828" cy="22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9948" y="217363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f(x)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7732" y="228079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f(y)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68773" y="3138046"/>
            <a:ext cx="1500198" cy="7500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FUSED </a:t>
            </a:r>
            <a:r>
              <a:rPr lang="en-IN" sz="1350" dirty="0" smtClean="0"/>
              <a:t>KNOWLEDGE GRAPH</a:t>
            </a:r>
            <a:endParaRPr lang="en-GB" sz="1350" dirty="0"/>
          </a:p>
        </p:txBody>
      </p:sp>
      <p:cxnSp>
        <p:nvCxnSpPr>
          <p:cNvPr id="23" name="Straight Arrow Connector 22"/>
          <p:cNvCxnSpPr>
            <a:stCxn id="9" idx="2"/>
          </p:cNvCxnSpPr>
          <p:nvPr/>
        </p:nvCxnSpPr>
        <p:spPr>
          <a:xfrm rot="5400000">
            <a:off x="5256708" y="2679514"/>
            <a:ext cx="399359" cy="51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</p:cNvCxnSpPr>
          <p:nvPr/>
        </p:nvCxnSpPr>
        <p:spPr>
          <a:xfrm>
            <a:off x="5268971" y="3513095"/>
            <a:ext cx="500066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10289" y="336611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f(x, y)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rot="16200000" flipH="1">
            <a:off x="3530176" y="2828009"/>
            <a:ext cx="337697" cy="282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 idx="4294967295"/>
          </p:nvPr>
        </p:nvSpPr>
        <p:spPr>
          <a:xfrm>
            <a:off x="568921" y="0"/>
            <a:ext cx="8229600" cy="857250"/>
          </a:xfrm>
        </p:spPr>
        <p:txBody>
          <a:bodyPr/>
          <a:lstStyle/>
          <a:p>
            <a:r>
              <a:rPr lang="en-IN" dirty="0"/>
              <a:t> 		</a:t>
            </a:r>
            <a:br>
              <a:rPr lang="en-IN" dirty="0"/>
            </a:br>
            <a:r>
              <a:rPr lang="en-IN" dirty="0"/>
              <a:t>		</a:t>
            </a:r>
            <a:r>
              <a:rPr lang="en-IN" dirty="0" smtClean="0"/>
              <a:t>USE OF KNOWLEDGE 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6018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C86208F-5755-4AC4-AEAC-963D8A8E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6" y="1895033"/>
            <a:ext cx="1239119" cy="751016"/>
          </a:xfrm>
          <a:prstGeom prst="rect">
            <a:avLst/>
          </a:prstGeom>
        </p:spPr>
      </p:pic>
      <p:sp>
        <p:nvSpPr>
          <p:cNvPr id="3" name="Rectangle: Rounded Corners 17">
            <a:extLst>
              <a:ext uri="{FF2B5EF4-FFF2-40B4-BE49-F238E27FC236}">
                <a16:creationId xmlns:a16="http://schemas.microsoft.com/office/drawing/2014/main" xmlns="" id="{AF788018-E21C-434C-A1EA-FABDC7E6ADF4}"/>
              </a:ext>
            </a:extLst>
          </p:cNvPr>
          <p:cNvSpPr/>
          <p:nvPr/>
        </p:nvSpPr>
        <p:spPr>
          <a:xfrm>
            <a:off x="2714613" y="1928808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4" name="Rectangle: Rounded Corners 18">
            <a:extLst>
              <a:ext uri="{FF2B5EF4-FFF2-40B4-BE49-F238E27FC236}">
                <a16:creationId xmlns:a16="http://schemas.microsoft.com/office/drawing/2014/main" xmlns="" id="{AE9D7E19-9EAF-4495-BA9B-6E053249A653}"/>
              </a:ext>
            </a:extLst>
          </p:cNvPr>
          <p:cNvSpPr/>
          <p:nvPr/>
        </p:nvSpPr>
        <p:spPr>
          <a:xfrm>
            <a:off x="2786846" y="1962583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5" name="Rectangle: Rounded Corners 19">
            <a:extLst>
              <a:ext uri="{FF2B5EF4-FFF2-40B4-BE49-F238E27FC236}">
                <a16:creationId xmlns:a16="http://schemas.microsoft.com/office/drawing/2014/main" xmlns="" id="{68EE500E-5D9F-432B-A514-F8B869192FEA}"/>
              </a:ext>
            </a:extLst>
          </p:cNvPr>
          <p:cNvSpPr/>
          <p:nvPr/>
        </p:nvSpPr>
        <p:spPr>
          <a:xfrm>
            <a:off x="2848470" y="1992880"/>
            <a:ext cx="1418730" cy="8074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50" dirty="0" smtClean="0"/>
              <a:t>BI-DIRECTIONAL LSTM</a:t>
            </a:r>
            <a:endParaRPr lang="en-GB" sz="1050" dirty="0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B5421131-1FDA-4F11-BF5B-C2B0C18A68BA}"/>
              </a:ext>
            </a:extLst>
          </p:cNvPr>
          <p:cNvSpPr/>
          <p:nvPr/>
        </p:nvSpPr>
        <p:spPr>
          <a:xfrm>
            <a:off x="4914142" y="1895032"/>
            <a:ext cx="1232453" cy="74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xmlns="" id="{066DDF5C-9C87-4F5D-9BAD-B9B6CE025439}"/>
              </a:ext>
            </a:extLst>
          </p:cNvPr>
          <p:cNvSpPr/>
          <p:nvPr/>
        </p:nvSpPr>
        <p:spPr>
          <a:xfrm>
            <a:off x="4975766" y="1928808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xmlns="" id="{73F7882C-CF40-4D15-B529-194A862AB8DB}"/>
              </a:ext>
            </a:extLst>
          </p:cNvPr>
          <p:cNvSpPr/>
          <p:nvPr/>
        </p:nvSpPr>
        <p:spPr>
          <a:xfrm>
            <a:off x="5037390" y="1962583"/>
            <a:ext cx="1232453" cy="7458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xmlns="" id="{74D22573-D208-49AE-813F-05784A078ADF}"/>
              </a:ext>
            </a:extLst>
          </p:cNvPr>
          <p:cNvSpPr/>
          <p:nvPr/>
        </p:nvSpPr>
        <p:spPr>
          <a:xfrm>
            <a:off x="4771381" y="1992880"/>
            <a:ext cx="1560086" cy="7458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TOKENIZATION</a:t>
            </a:r>
            <a:endParaRPr lang="en-IN" sz="1350" dirty="0"/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xmlns="" id="{B8A620D7-5AB3-4A6E-9A8C-5A41620A1A9C}"/>
              </a:ext>
            </a:extLst>
          </p:cNvPr>
          <p:cNvSpPr/>
          <p:nvPr/>
        </p:nvSpPr>
        <p:spPr>
          <a:xfrm>
            <a:off x="1100745" y="1141282"/>
            <a:ext cx="1326196" cy="543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DATA</a:t>
            </a:r>
          </a:p>
          <a:p>
            <a:pPr algn="ctr"/>
            <a:r>
              <a:rPr lang="en-IN" sz="1350" dirty="0" smtClean="0"/>
              <a:t>(WIKIPEDIA)</a:t>
            </a:r>
            <a:endParaRPr lang="en-IN" sz="13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A1AA3AF-4872-45A4-86A3-1A4FCE5C6439}"/>
              </a:ext>
            </a:extLst>
          </p:cNvPr>
          <p:cNvCxnSpPr>
            <a:cxnSpLocks/>
          </p:cNvCxnSpPr>
          <p:nvPr/>
        </p:nvCxnSpPr>
        <p:spPr>
          <a:xfrm>
            <a:off x="4974934" y="1736160"/>
            <a:ext cx="170637" cy="16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1"/>
          </p:cNvCxnSpPr>
          <p:nvPr/>
        </p:nvCxnSpPr>
        <p:spPr>
          <a:xfrm rot="10800000" flipV="1">
            <a:off x="2024680" y="2270540"/>
            <a:ext cx="627957" cy="569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768773" y="3138046"/>
            <a:ext cx="1500198" cy="7500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 smtClean="0"/>
              <a:t>EMBEDDING &amp; LABELING</a:t>
            </a:r>
            <a:endParaRPr lang="en-GB" sz="1350" dirty="0"/>
          </a:p>
        </p:txBody>
      </p:sp>
      <p:cxnSp>
        <p:nvCxnSpPr>
          <p:cNvPr id="23" name="Straight Arrow Connector 22"/>
          <p:cNvCxnSpPr>
            <a:stCxn id="9" idx="2"/>
          </p:cNvCxnSpPr>
          <p:nvPr/>
        </p:nvCxnSpPr>
        <p:spPr>
          <a:xfrm rot="5400000">
            <a:off x="5174801" y="2761423"/>
            <a:ext cx="399359" cy="353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3795715" y="2866349"/>
            <a:ext cx="284028" cy="23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 idx="4294967295"/>
          </p:nvPr>
        </p:nvSpPr>
        <p:spPr>
          <a:xfrm>
            <a:off x="589547" y="146098"/>
            <a:ext cx="8229600" cy="857250"/>
          </a:xfrm>
        </p:spPr>
        <p:txBody>
          <a:bodyPr/>
          <a:lstStyle/>
          <a:p>
            <a:r>
              <a:rPr lang="en-IN" dirty="0" smtClean="0"/>
              <a:t>WORKFLOW OF DBMS AND NEURAL NETWORKS</a:t>
            </a:r>
            <a:endParaRPr lang="en-GB" dirty="0"/>
          </a:p>
        </p:txBody>
      </p:sp>
      <p:sp>
        <p:nvSpPr>
          <p:cNvPr id="30" name="Rectangle: Rounded Corners 19">
            <a:extLst>
              <a:ext uri="{FF2B5EF4-FFF2-40B4-BE49-F238E27FC236}">
                <a16:creationId xmlns:a16="http://schemas.microsoft.com/office/drawing/2014/main" xmlns="" id="{68EE500E-5D9F-432B-A514-F8B869192FEA}"/>
              </a:ext>
            </a:extLst>
          </p:cNvPr>
          <p:cNvSpPr/>
          <p:nvPr/>
        </p:nvSpPr>
        <p:spPr>
          <a:xfrm>
            <a:off x="608305" y="2007776"/>
            <a:ext cx="1418730" cy="8074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50" dirty="0" smtClean="0"/>
              <a:t>PREDICTION OF DISEASES</a:t>
            </a:r>
            <a:endParaRPr lang="en-GB" sz="1050" dirty="0"/>
          </a:p>
        </p:txBody>
      </p:sp>
      <p:cxnSp>
        <p:nvCxnSpPr>
          <p:cNvPr id="31" name="Straight Arrow Connector 30"/>
          <p:cNvCxnSpPr>
            <a:stCxn id="30" idx="2"/>
            <a:endCxn id="39" idx="0"/>
          </p:cNvCxnSpPr>
          <p:nvPr/>
        </p:nvCxnSpPr>
        <p:spPr>
          <a:xfrm rot="16200000" flipH="1">
            <a:off x="1018417" y="3114498"/>
            <a:ext cx="706217" cy="1077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Rectangle: Rounded Corners 15">
            <a:extLst>
              <a:ext uri="{FF2B5EF4-FFF2-40B4-BE49-F238E27FC236}">
                <a16:creationId xmlns:a16="http://schemas.microsoft.com/office/drawing/2014/main" xmlns="" id="{74D22573-D208-49AE-813F-05784A078ADF}"/>
              </a:ext>
            </a:extLst>
          </p:cNvPr>
          <p:cNvSpPr/>
          <p:nvPr/>
        </p:nvSpPr>
        <p:spPr>
          <a:xfrm>
            <a:off x="3672497" y="1182754"/>
            <a:ext cx="1428893" cy="5360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 smtClean="0"/>
              <a:t>WEB SCRAPPING</a:t>
            </a:r>
            <a:endParaRPr lang="en-IN" sz="1350" dirty="0"/>
          </a:p>
        </p:txBody>
      </p:sp>
      <p:cxnSp>
        <p:nvCxnSpPr>
          <p:cNvPr id="36" name="Straight Arrow Connector 35"/>
          <p:cNvCxnSpPr>
            <a:stCxn id="11" idx="3"/>
            <a:endCxn id="35" idx="1"/>
          </p:cNvCxnSpPr>
          <p:nvPr/>
        </p:nvCxnSpPr>
        <p:spPr>
          <a:xfrm>
            <a:off x="2426941" y="1413113"/>
            <a:ext cx="1245556" cy="376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: Rounded Corners 19">
            <a:extLst>
              <a:ext uri="{FF2B5EF4-FFF2-40B4-BE49-F238E27FC236}">
                <a16:creationId xmlns:a16="http://schemas.microsoft.com/office/drawing/2014/main" xmlns="" id="{68EE500E-5D9F-432B-A514-F8B869192FEA}"/>
              </a:ext>
            </a:extLst>
          </p:cNvPr>
          <p:cNvSpPr/>
          <p:nvPr/>
        </p:nvSpPr>
        <p:spPr>
          <a:xfrm>
            <a:off x="643827" y="3521463"/>
            <a:ext cx="1563108" cy="8074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50" dirty="0" smtClean="0"/>
              <a:t>RECOMMENDATION OF DOCTORS AND MEDICINES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xmlns="" val="246018642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</Words>
  <PresentationFormat>On-screen Show (16:9)</PresentationFormat>
  <Paragraphs>62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Oswald</vt:lpstr>
      <vt:lpstr>Average</vt:lpstr>
      <vt:lpstr>Roboto</vt:lpstr>
      <vt:lpstr>Slate</vt:lpstr>
      <vt:lpstr>Personalized Healthcare System!</vt:lpstr>
      <vt:lpstr>Overview</vt:lpstr>
      <vt:lpstr>Slide 3</vt:lpstr>
      <vt:lpstr>Slide 4</vt:lpstr>
      <vt:lpstr>PROPOSED METHODOLOGY</vt:lpstr>
      <vt:lpstr>Knowledge Graph!</vt:lpstr>
      <vt:lpstr>WordEmbedding</vt:lpstr>
      <vt:lpstr>      USE OF KNOWLEDGE GRAPH</vt:lpstr>
      <vt:lpstr>WORKFLOW OF DBMS AND NEURAL NETWORKS</vt:lpstr>
      <vt:lpstr>MODEL OUTPUT</vt:lpstr>
      <vt:lpstr>SWOT ANALYSIS</vt:lpstr>
      <vt:lpstr>Scope of Improvements</vt:lpstr>
      <vt:lpstr>theDfaulters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Healthcare System!</dc:title>
  <cp:lastModifiedBy>badajena</cp:lastModifiedBy>
  <cp:revision>2</cp:revision>
  <dcterms:modified xsi:type="dcterms:W3CDTF">2020-01-28T06:55:25Z</dcterms:modified>
</cp:coreProperties>
</file>