
<file path=[Content_Types].xml><?xml version="1.0" encoding="utf-8"?>
<Types xmlns="http://schemas.openxmlformats.org/package/2006/content-types">
  <Default Extension="jpeg" ContentType="image/jpe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1" r:id="rId3"/>
    <p:sldId id="263" r:id="rId4"/>
    <p:sldId id="262" r:id="rId5"/>
    <p:sldId id="257" r:id="rId6"/>
    <p:sldId id="258" r:id="rId7"/>
    <p:sldId id="259" r:id="rId8"/>
    <p:sldId id="260" r:id="rId9"/>
    <p:sldId id="269" r:id="rId10"/>
    <p:sldId id="275" r:id="rId11"/>
    <p:sldId id="276" r:id="rId12"/>
    <p:sldId id="278" r:id="rId13"/>
    <p:sldId id="271" r:id="rId14"/>
    <p:sldId id="284" r:id="rId15"/>
    <p:sldId id="272" r:id="rId16"/>
    <p:sldId id="28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602" y="48"/>
      </p:cViewPr>
      <p:guideLst>
        <p:guide orient="horz" pos="2168"/>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B36B4A-4A55-41FC-ACA6-A7CCD18CDD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00116-C094-4360-9446-2C188509ECA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5B36B4A-4A55-41FC-ACA6-A7CCD18CDD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00116-C094-4360-9446-2C188509ECA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5B36B4A-4A55-41FC-ACA6-A7CCD18CDD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00116-C094-4360-9446-2C188509ECA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5B36B4A-4A55-41FC-ACA6-A7CCD18CDD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00116-C094-4360-9446-2C188509ECA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75B36B4A-4A55-41FC-ACA6-A7CCD18CDD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00116-C094-4360-9446-2C188509ECA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75B36B4A-4A55-41FC-ACA6-A7CCD18CDD1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00116-C094-4360-9446-2C188509ECA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75B36B4A-4A55-41FC-ACA6-A7CCD18CDD1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500116-C094-4360-9446-2C188509ECA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B36B4A-4A55-41FC-ACA6-A7CCD18CDD1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500116-C094-4360-9446-2C188509ECA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B36B4A-4A55-41FC-ACA6-A7CCD18CDD1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500116-C094-4360-9446-2C188509ECA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75B36B4A-4A55-41FC-ACA6-A7CCD18CDD1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00116-C094-4360-9446-2C188509ECA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75B36B4A-4A55-41FC-ACA6-A7CCD18CDD1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00116-C094-4360-9446-2C188509ECA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B36B4A-4A55-41FC-ACA6-A7CCD18CDD1A}"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500116-C094-4360-9446-2C188509ECA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jpeg"/><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audio" Target="../media/audio3.wav"/><Relationship Id="rId7" Type="http://schemas.openxmlformats.org/officeDocument/2006/relationships/audio" Target="../media/audio2.wav"/><Relationship Id="rId6" Type="http://schemas.openxmlformats.org/officeDocument/2006/relationships/audio" Target="../media/audio1.wav"/><Relationship Id="rId5" Type="http://schemas.openxmlformats.org/officeDocument/2006/relationships/image" Target="../media/image13.jpeg"/><Relationship Id="rId4" Type="http://schemas.openxmlformats.org/officeDocument/2006/relationships/image" Target="../media/image12.png"/><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57000"/>
          </a:blip>
          <a:stretch>
            <a:fillRect t="-4000"/>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457200" y="274955"/>
            <a:ext cx="8399780" cy="3047365"/>
          </a:xfrm>
          <a:effectLst>
            <a:outerShdw blurRad="50800" dist="38100" dir="5400000" algn="t" rotWithShape="0">
              <a:prstClr val="black">
                <a:alpha val="40000"/>
              </a:prstClr>
            </a:outerShdw>
          </a:effectLst>
        </p:spPr>
        <p:txBody>
          <a:bodyPr>
            <a:normAutofit/>
          </a:bodyPr>
          <a:p>
            <a:r>
              <a:rPr lang="en-IN" altLang="en-US" sz="3600">
                <a:solidFill>
                  <a:srgbClr val="00B050"/>
                </a:solidFill>
                <a:effectLst>
                  <a:innerShdw blurRad="63500" dist="50800" dir="13500000">
                    <a:srgbClr val="000000">
                      <a:alpha val="50000"/>
                    </a:srgbClr>
                  </a:innerShdw>
                </a:effectLst>
                <a:latin typeface="Microsoft YaHei UI" panose="020B0503020204020204" charset="-122"/>
                <a:ea typeface="Microsoft YaHei UI" panose="020B0503020204020204" charset="-122"/>
              </a:rPr>
              <a:t>KALINGA INSTITUE OF INDUSTRIAL TECHNOLOGY</a:t>
            </a:r>
            <a:endParaRPr lang="en-IN" altLang="en-US" sz="3600">
              <a:solidFill>
                <a:srgbClr val="00B050"/>
              </a:solidFill>
              <a:effectLst>
                <a:innerShdw blurRad="63500" dist="50800" dir="13500000">
                  <a:srgbClr val="000000">
                    <a:alpha val="50000"/>
                  </a:srgbClr>
                </a:innerShdw>
              </a:effectLst>
              <a:latin typeface="Microsoft YaHei UI" panose="020B0503020204020204" charset="-122"/>
              <a:ea typeface="Microsoft YaHei UI" panose="020B0503020204020204" charset="-122"/>
            </a:endParaRPr>
          </a:p>
        </p:txBody>
      </p:sp>
      <p:sp>
        <p:nvSpPr>
          <p:cNvPr id="5" name="Rectangle 3"/>
          <p:cNvSpPr txBox="1">
            <a:spLocks noChangeArrowheads="1"/>
          </p:cNvSpPr>
          <p:nvPr/>
        </p:nvSpPr>
        <p:spPr>
          <a:xfrm>
            <a:off x="288290" y="1805305"/>
            <a:ext cx="8229600" cy="4114800"/>
          </a:xfrm>
          <a:prstGeom prst="rect">
            <a:avLst/>
          </a:prstGeom>
        </p:spPr>
        <p:txBody>
          <a:bodyPr vert="horz" lIns="91440" tIns="45720" rIns="91440" bIns="45720" rtlCol="0">
            <a:normAutofit lnSpcReduction="20000"/>
          </a:bodyPr>
          <a:lstStyle/>
          <a:p>
            <a:pPr marR="0" lvl="3" indent="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2" name="Content Placeholder 1" descr="download"/>
          <p:cNvPicPr>
            <a:picLocks noChangeAspect="1"/>
          </p:cNvPicPr>
          <p:nvPr>
            <p:ph idx="1"/>
          </p:nvPr>
        </p:nvPicPr>
        <p:blipFill>
          <a:blip r:embed="rId2"/>
          <a:stretch>
            <a:fillRect/>
          </a:stretch>
        </p:blipFill>
        <p:spPr>
          <a:xfrm>
            <a:off x="3705225" y="2642870"/>
            <a:ext cx="1904365" cy="190436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47482620" name="Picture 12" descr="17ee6922cf8de08a54e8a4f987eff93d1521251970-lg"/>
          <p:cNvPicPr>
            <a:picLocks noChangeAspect="1"/>
          </p:cNvPicPr>
          <p:nvPr/>
        </p:nvPicPr>
        <p:blipFill>
          <a:blip r:embed="rId1"/>
          <a:stretch>
            <a:fillRect/>
          </a:stretch>
        </p:blipFill>
        <p:spPr>
          <a:xfrm>
            <a:off x="1534160" y="1156335"/>
            <a:ext cx="1975485" cy="1975485"/>
          </a:xfrm>
          <a:prstGeom prst="rect">
            <a:avLst/>
          </a:prstGeom>
          <a:noFill/>
          <a:ln w="9525">
            <a:noFill/>
          </a:ln>
        </p:spPr>
      </p:pic>
      <p:sp>
        <p:nvSpPr>
          <p:cNvPr id="3" name="Text Box 2"/>
          <p:cNvSpPr txBox="1"/>
          <p:nvPr/>
        </p:nvSpPr>
        <p:spPr>
          <a:xfrm>
            <a:off x="1887855" y="3077210"/>
            <a:ext cx="1617345" cy="368300"/>
          </a:xfrm>
          <a:prstGeom prst="rect">
            <a:avLst/>
          </a:prstGeom>
          <a:noFill/>
        </p:spPr>
        <p:txBody>
          <a:bodyPr wrap="square" rtlCol="0">
            <a:spAutoFit/>
          </a:bodyPr>
          <a:p>
            <a:pPr algn="ctr"/>
            <a:r>
              <a:rPr lang="en-IN" altLang="en-US"/>
              <a:t>GPS Sensor</a:t>
            </a:r>
            <a:endParaRPr lang="en-IN" altLang="en-US"/>
          </a:p>
        </p:txBody>
      </p:sp>
      <p:pic>
        <p:nvPicPr>
          <p:cNvPr id="4" name="Picture 3" descr="(button)"/>
          <p:cNvPicPr>
            <a:picLocks noChangeAspect="1"/>
          </p:cNvPicPr>
          <p:nvPr/>
        </p:nvPicPr>
        <p:blipFill>
          <a:blip r:embed="rId2"/>
          <a:stretch>
            <a:fillRect/>
          </a:stretch>
        </p:blipFill>
        <p:spPr>
          <a:xfrm>
            <a:off x="6648450" y="1894205"/>
            <a:ext cx="1238250" cy="1238250"/>
          </a:xfrm>
          <a:prstGeom prst="rect">
            <a:avLst/>
          </a:prstGeom>
        </p:spPr>
      </p:pic>
      <p:sp>
        <p:nvSpPr>
          <p:cNvPr id="5" name="Text Box 4"/>
          <p:cNvSpPr txBox="1"/>
          <p:nvPr/>
        </p:nvSpPr>
        <p:spPr>
          <a:xfrm>
            <a:off x="6593205" y="3244850"/>
            <a:ext cx="1293495" cy="368300"/>
          </a:xfrm>
          <a:prstGeom prst="rect">
            <a:avLst/>
          </a:prstGeom>
          <a:noFill/>
        </p:spPr>
        <p:txBody>
          <a:bodyPr wrap="square" rtlCol="0">
            <a:spAutoFit/>
          </a:bodyPr>
          <a:p>
            <a:pPr algn="ctr"/>
            <a:r>
              <a:rPr lang="en-IN" altLang="en-US"/>
              <a:t>BUTTON</a:t>
            </a:r>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Demonstration</a:t>
            </a:r>
            <a:endParaRPr lang="en-IN" altLang="en-US"/>
          </a:p>
        </p:txBody>
      </p:sp>
      <p:pic>
        <p:nvPicPr>
          <p:cNvPr id="8" name="Content Placeholder 7" descr="images (1)"/>
          <p:cNvPicPr>
            <a:picLocks noChangeAspect="1"/>
          </p:cNvPicPr>
          <p:nvPr>
            <p:ph sz="half" idx="2"/>
          </p:nvPr>
        </p:nvPicPr>
        <p:blipFill>
          <a:blip r:embed="rId1"/>
          <a:srcRect l="7468" t="13788" r="4805" b="20643"/>
          <a:stretch>
            <a:fillRect/>
          </a:stretch>
        </p:blipFill>
        <p:spPr>
          <a:xfrm>
            <a:off x="4072890" y="3141345"/>
            <a:ext cx="3137535" cy="1087120"/>
          </a:xfrm>
          <a:prstGeom prst="rect">
            <a:avLst/>
          </a:prstGeom>
          <a:effectLst>
            <a:reflection blurRad="6350" stA="52000" endA="300" endPos="35000" dir="5400000" sy="-100000" algn="bl" rotWithShape="0"/>
          </a:effectLst>
        </p:spPr>
      </p:pic>
      <p:pic>
        <p:nvPicPr>
          <p:cNvPr id="10" name="Content Placeholder 9" descr="images"/>
          <p:cNvPicPr>
            <a:picLocks noChangeAspect="1"/>
          </p:cNvPicPr>
          <p:nvPr>
            <p:ph sz="half" idx="1"/>
          </p:nvPr>
        </p:nvPicPr>
        <p:blipFill>
          <a:blip r:embed="rId2"/>
          <a:srcRect l="8380" t="30370" r="8647" b="27111"/>
          <a:stretch>
            <a:fillRect/>
          </a:stretch>
        </p:blipFill>
        <p:spPr>
          <a:xfrm>
            <a:off x="1663700" y="3442335"/>
            <a:ext cx="2731135" cy="911225"/>
          </a:xfrm>
          <a:prstGeom prst="rect">
            <a:avLst/>
          </a:prstGeom>
          <a:effectLst>
            <a:reflection blurRad="6350" stA="50000" endA="300" endPos="55000" dir="5400000" sy="-100000" algn="bl" rotWithShape="0"/>
          </a:effectLst>
        </p:spPr>
      </p:pic>
      <p:sp>
        <p:nvSpPr>
          <p:cNvPr id="11" name="Explosion 2 10"/>
          <p:cNvSpPr/>
          <p:nvPr/>
        </p:nvSpPr>
        <p:spPr>
          <a:xfrm>
            <a:off x="3614420" y="2966085"/>
            <a:ext cx="1835785" cy="1453515"/>
          </a:xfrm>
          <a:prstGeom prst="irregularSeal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pic>
        <p:nvPicPr>
          <p:cNvPr id="12" name="Picture 11" descr="81duLAWicbL._AC._SR360,460"/>
          <p:cNvPicPr>
            <a:picLocks noChangeAspect="1"/>
          </p:cNvPicPr>
          <p:nvPr/>
        </p:nvPicPr>
        <p:blipFill>
          <a:blip r:embed="rId3"/>
          <a:srcRect l="19883" r="20486"/>
          <a:stretch>
            <a:fillRect/>
          </a:stretch>
        </p:blipFill>
        <p:spPr>
          <a:xfrm>
            <a:off x="461645" y="1215390"/>
            <a:ext cx="1946275" cy="4171315"/>
          </a:xfrm>
          <a:prstGeom prst="rect">
            <a:avLst/>
          </a:prstGeom>
        </p:spPr>
      </p:pic>
      <p:pic>
        <p:nvPicPr>
          <p:cNvPr id="15" name="Picture 14" descr="ambulance"/>
          <p:cNvPicPr>
            <a:picLocks noChangeAspect="1"/>
          </p:cNvPicPr>
          <p:nvPr/>
        </p:nvPicPr>
        <p:blipFill>
          <a:blip r:embed="rId4"/>
          <a:srcRect l="1833" t="7498" r="748" b="705"/>
          <a:stretch>
            <a:fillRect/>
          </a:stretch>
        </p:blipFill>
        <p:spPr>
          <a:xfrm>
            <a:off x="4648200" y="4343400"/>
            <a:ext cx="4278630" cy="1553210"/>
          </a:xfrm>
          <a:prstGeom prst="snip2SameRect">
            <a:avLst/>
          </a:prstGeom>
        </p:spPr>
      </p:pic>
      <p:pic>
        <p:nvPicPr>
          <p:cNvPr id="16" name="Picture 15" descr="download (2)"/>
          <p:cNvPicPr>
            <a:picLocks noChangeAspect="1"/>
          </p:cNvPicPr>
          <p:nvPr/>
        </p:nvPicPr>
        <p:blipFill>
          <a:blip r:embed="rId5"/>
          <a:stretch>
            <a:fillRect/>
          </a:stretch>
        </p:blipFill>
        <p:spPr>
          <a:xfrm>
            <a:off x="5320665" y="1417955"/>
            <a:ext cx="3510915" cy="1485900"/>
          </a:xfrm>
          <a:prstGeom prst="rect">
            <a:avLst/>
          </a:prstGeom>
        </p:spPr>
      </p:pic>
      <p:sp>
        <p:nvSpPr>
          <p:cNvPr id="17" name="Text Box 16"/>
          <p:cNvSpPr txBox="1"/>
          <p:nvPr/>
        </p:nvSpPr>
        <p:spPr>
          <a:xfrm>
            <a:off x="661670" y="1976755"/>
            <a:ext cx="1540510" cy="368300"/>
          </a:xfrm>
          <a:prstGeom prst="rect">
            <a:avLst/>
          </a:prstGeom>
          <a:noFill/>
          <a:ln>
            <a:solidFill>
              <a:schemeClr val="tx1"/>
            </a:solidFill>
          </a:ln>
        </p:spPr>
        <p:txBody>
          <a:bodyPr wrap="square" rtlCol="0">
            <a:spAutoFit/>
          </a:bodyPr>
          <a:p>
            <a:r>
              <a:rPr lang="en-IN" altLang="en-US"/>
              <a:t>Accident Alert</a:t>
            </a:r>
            <a:endParaRPr lang="en-I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2" fill="hold" nodeType="withEffect">
                                  <p:stCondLst>
                                    <p:cond delay="0"/>
                                  </p:stCondLst>
                                  <p:childTnLst>
                                    <p:set>
                                      <p:cBhvr>
                                        <p:cTn id="6" dur="3000" fill="hold">
                                          <p:stCondLst>
                                            <p:cond delay="0"/>
                                          </p:stCondLst>
                                        </p:cTn>
                                        <p:tgtEl>
                                          <p:spTgt spid="8"/>
                                        </p:tgtEl>
                                        <p:attrNameLst>
                                          <p:attrName>style.visibility</p:attrName>
                                        </p:attrNameLst>
                                      </p:cBhvr>
                                      <p:to>
                                        <p:strVal val="visible"/>
                                      </p:to>
                                    </p:set>
                                    <p:anim calcmode="lin" valueType="num">
                                      <p:cBhvr additive="base">
                                        <p:cTn id="7" dur="3000" fill="hold"/>
                                        <p:tgtEl>
                                          <p:spTgt spid="8"/>
                                        </p:tgtEl>
                                        <p:attrNameLst>
                                          <p:attrName>ppt_x</p:attrName>
                                        </p:attrNameLst>
                                      </p:cBhvr>
                                      <p:tavLst>
                                        <p:tav tm="0" fmla="">
                                          <p:val>
                                            <p:strVal val="1+#ppt_w/2"/>
                                          </p:val>
                                        </p:tav>
                                        <p:tav tm="100000" fmla="">
                                          <p:val>
                                            <p:strVal val="#ppt_x"/>
                                          </p:val>
                                        </p:tav>
                                      </p:tavLst>
                                    </p:anim>
                                    <p:anim calcmode="lin" valueType="num">
                                      <p:cBhvr additive="base">
                                        <p:cTn id="8" dur="3000" fill="hold"/>
                                        <p:tgtEl>
                                          <p:spTgt spid="8"/>
                                        </p:tgtEl>
                                        <p:attrNameLst>
                                          <p:attrName>ppt_y</p:attrName>
                                        </p:attrNameLst>
                                      </p:cBhvr>
                                      <p:tavLst>
                                        <p:tav tm="0" fmla="">
                                          <p:val>
                                            <p:strVal val="#ppt_y"/>
                                          </p:val>
                                        </p:tav>
                                        <p:tav tm="100000" fmla="">
                                          <p:val>
                                            <p:strVal val="#ppt_y"/>
                                          </p:val>
                                        </p:tav>
                                      </p:tavLst>
                                    </p:anim>
                                  </p:childTnLst>
                                </p:cTn>
                              </p:par>
                              <p:par>
                                <p:cTn id="9" presetID="7" presetClass="entr" presetSubtype="8" fill="hold" nodeType="withEffect">
                                  <p:stCondLst>
                                    <p:cond delay="0"/>
                                  </p:stCondLst>
                                  <p:childTnLst>
                                    <p:set>
                                      <p:cBhvr>
                                        <p:cTn id="10" dur="3000" fill="hold">
                                          <p:stCondLst>
                                            <p:cond delay="0"/>
                                          </p:stCondLst>
                                        </p:cTn>
                                        <p:tgtEl>
                                          <p:spTgt spid="10"/>
                                        </p:tgtEl>
                                        <p:attrNameLst>
                                          <p:attrName>style.visibility</p:attrName>
                                        </p:attrNameLst>
                                      </p:cBhvr>
                                      <p:to>
                                        <p:strVal val="visible"/>
                                      </p:to>
                                    </p:set>
                                    <p:anim calcmode="lin" valueType="num">
                                      <p:cBhvr additive="base">
                                        <p:cTn id="11" dur="3000" fill="hold"/>
                                        <p:tgtEl>
                                          <p:spTgt spid="10"/>
                                        </p:tgtEl>
                                        <p:attrNameLst>
                                          <p:attrName>ppt_x</p:attrName>
                                        </p:attrNameLst>
                                      </p:cBhvr>
                                      <p:tavLst>
                                        <p:tav tm="0" fmla="">
                                          <p:val>
                                            <p:strVal val="0-#ppt_w/2"/>
                                          </p:val>
                                        </p:tav>
                                        <p:tav tm="100000" fmla="">
                                          <p:val>
                                            <p:strVal val="#ppt_x"/>
                                          </p:val>
                                        </p:tav>
                                      </p:tavLst>
                                    </p:anim>
                                    <p:anim calcmode="lin" valueType="num">
                                      <p:cBhvr additive="base">
                                        <p:cTn id="12" dur="3000" fill="hold"/>
                                        <p:tgtEl>
                                          <p:spTgt spid="10"/>
                                        </p:tgtEl>
                                        <p:attrNameLst>
                                          <p:attrName>ppt_y</p:attrName>
                                        </p:attrNameLst>
                                      </p:cBhvr>
                                      <p:tavLst>
                                        <p:tav tm="0" fmla="">
                                          <p:val>
                                            <p:strVal val="#ppt_y"/>
                                          </p:val>
                                        </p:tav>
                                        <p:tav tm="100000" fmla="">
                                          <p:val>
                                            <p:strVal val="#ppt_y"/>
                                          </p:val>
                                        </p:tav>
                                      </p:tavLst>
                                    </p:anim>
                                  </p:childTnLst>
                                </p:cTn>
                              </p:par>
                            </p:childTnLst>
                          </p:cTn>
                        </p:par>
                        <p:par>
                          <p:cTn id="13" fill="hold">
                            <p:stCondLst>
                              <p:cond delay="3000"/>
                            </p:stCondLst>
                            <p:childTnLst>
                              <p:par>
                                <p:cTn id="14" presetID="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childTnLst>
                                  <p:subTnLst>
                                    <p:audio>
                                      <p:cMediaNode vol="99000">
                                        <p:cTn display="1" masterRel="sameClick">
                                          <p:stCondLst>
                                            <p:cond evt="begin" delay="0">
                                              <p:tn val="14"/>
                                            </p:cond>
                                          </p:stCondLst>
                                          <p:endCondLst>
                                            <p:cond evt="onStopAudio" delay="0">
                                              <p:tgtEl>
                                                <p:sldTgt/>
                                              </p:tgtEl>
                                            </p:cond>
                                          </p:endCondLst>
                                        </p:cTn>
                                        <p:tgtEl>
                                          <p:sndTgt r:embed="rId6" name="explode.wav"/>
                                        </p:tgtEl>
                                      </p:cMediaNode>
                                    </p:audio>
                                  </p:subTnLst>
                                </p:cTn>
                              </p:par>
                            </p:childTnLst>
                          </p:cTn>
                        </p:par>
                        <p:par>
                          <p:cTn id="16" fill="hold">
                            <p:stCondLst>
                              <p:cond delay="3000"/>
                            </p:stCondLst>
                            <p:childTnLst>
                              <p:par>
                                <p:cTn id="17" presetID="7" presetClass="entr" presetSubtype="4" fill="hold" nodeType="afterEffect">
                                  <p:stCondLst>
                                    <p:cond delay="0"/>
                                  </p:stCondLst>
                                  <p:childTnLst>
                                    <p:set>
                                      <p:cBhvr>
                                        <p:cTn id="18" dur="1000" fill="hold">
                                          <p:stCondLst>
                                            <p:cond delay="0"/>
                                          </p:stCondLst>
                                        </p:cTn>
                                        <p:tgtEl>
                                          <p:spTgt spid="12"/>
                                        </p:tgtEl>
                                        <p:attrNameLst>
                                          <p:attrName>style.visibility</p:attrName>
                                        </p:attrNameLst>
                                      </p:cBhvr>
                                      <p:to>
                                        <p:strVal val="visible"/>
                                      </p:to>
                                    </p:set>
                                    <p:anim calcmode="lin" valueType="num">
                                      <p:cBhvr additive="base">
                                        <p:cTn id="19" dur="1000" fill="hold"/>
                                        <p:tgtEl>
                                          <p:spTgt spid="12"/>
                                        </p:tgtEl>
                                        <p:attrNameLst>
                                          <p:attrName>ppt_x</p:attrName>
                                        </p:attrNameLst>
                                      </p:cBhvr>
                                      <p:tavLst>
                                        <p:tav tm="0">
                                          <p:val>
                                            <p:strVal val="#ppt_x"/>
                                          </p:val>
                                        </p:tav>
                                        <p:tav tm="100000">
                                          <p:val>
                                            <p:strVal val="#ppt_x"/>
                                          </p:val>
                                        </p:tav>
                                      </p:tavLst>
                                    </p:anim>
                                    <p:anim calcmode="lin" valueType="num">
                                      <p:cBhvr additive="base">
                                        <p:cTn id="20" dur="1000" fill="hold"/>
                                        <p:tgtEl>
                                          <p:spTgt spid="12"/>
                                        </p:tgtEl>
                                        <p:attrNameLst>
                                          <p:attrName>ppt_y</p:attrName>
                                        </p:attrNameLst>
                                      </p:cBhvr>
                                      <p:tavLst>
                                        <p:tav tm="0">
                                          <p:val>
                                            <p:strVal val="1+#ppt_h/2"/>
                                          </p:val>
                                        </p:tav>
                                        <p:tav tm="100000">
                                          <p:val>
                                            <p:strVal val="#ppt_y"/>
                                          </p:val>
                                        </p:tav>
                                      </p:tavLst>
                                    </p:anim>
                                  </p:childTnLst>
                                </p:cTn>
                              </p:par>
                            </p:childTnLst>
                          </p:cTn>
                        </p:par>
                        <p:par>
                          <p:cTn id="21" fill="hold">
                            <p:stCondLst>
                              <p:cond delay="4000"/>
                            </p:stCondLst>
                            <p:childTnLst>
                              <p:par>
                                <p:cTn id="22" presetID="1" presetClass="entr" presetSubtype="0" fill="hold" grpId="0" nodeType="afterEffect">
                                  <p:stCondLst>
                                    <p:cond delay="500"/>
                                  </p:stCondLst>
                                  <p:childTnLst>
                                    <p:set>
                                      <p:cBhvr>
                                        <p:cTn id="23" dur="1" fill="hold">
                                          <p:stCondLst>
                                            <p:cond delay="0"/>
                                          </p:stCondLst>
                                        </p:cTn>
                                        <p:tgtEl>
                                          <p:spTgt spid="17"/>
                                        </p:tgtEl>
                                        <p:attrNameLst>
                                          <p:attrName>style.visibility</p:attrName>
                                        </p:attrNameLst>
                                      </p:cBhvr>
                                      <p:to>
                                        <p:strVal val="visible"/>
                                      </p:to>
                                    </p:set>
                                  </p:childTnLst>
                                  <p:subTnLst>
                                    <p:audio>
                                      <p:cMediaNode>
                                        <p:cTn display="1" masterRel="sameClick">
                                          <p:stCondLst>
                                            <p:cond evt="begin" delay="0">
                                              <p:tn val="22"/>
                                            </p:cond>
                                          </p:stCondLst>
                                          <p:endCondLst>
                                            <p:cond evt="onStopAudio" delay="0">
                                              <p:tgtEl>
                                                <p:sldTgt/>
                                              </p:tgtEl>
                                            </p:cond>
                                          </p:endCondLst>
                                        </p:cTn>
                                        <p:tgtEl>
                                          <p:sndTgt r:embed="rId7" name="click.wav"/>
                                        </p:tgtEl>
                                      </p:cMediaNode>
                                    </p:audio>
                                  </p:subTnLst>
                                </p:cTn>
                              </p:par>
                            </p:childTnLst>
                          </p:cTn>
                        </p:par>
                        <p:par>
                          <p:cTn id="24" fill="hold">
                            <p:stCondLst>
                              <p:cond delay="4500"/>
                            </p:stCondLst>
                            <p:childTnLst>
                              <p:par>
                                <p:cTn id="25" presetID="7" presetClass="entr" presetSubtype="2" fill="hold" nodeType="afterEffect">
                                  <p:stCondLst>
                                    <p:cond delay="0"/>
                                  </p:stCondLst>
                                  <p:childTnLst>
                                    <p:set>
                                      <p:cBhvr>
                                        <p:cTn id="26" dur="2000" fill="hold">
                                          <p:stCondLst>
                                            <p:cond delay="0"/>
                                          </p:stCondLst>
                                        </p:cTn>
                                        <p:tgtEl>
                                          <p:spTgt spid="15"/>
                                        </p:tgtEl>
                                        <p:attrNameLst>
                                          <p:attrName>style.visibility</p:attrName>
                                        </p:attrNameLst>
                                      </p:cBhvr>
                                      <p:to>
                                        <p:strVal val="visible"/>
                                      </p:to>
                                    </p:set>
                                    <p:anim calcmode="lin" valueType="num">
                                      <p:cBhvr additive="base">
                                        <p:cTn id="27" dur="2000" fill="hold"/>
                                        <p:tgtEl>
                                          <p:spTgt spid="15"/>
                                        </p:tgtEl>
                                        <p:attrNameLst>
                                          <p:attrName>ppt_x</p:attrName>
                                        </p:attrNameLst>
                                      </p:cBhvr>
                                      <p:tavLst>
                                        <p:tav tm="0" fmla="">
                                          <p:val>
                                            <p:strVal val="1+#ppt_w/2"/>
                                          </p:val>
                                        </p:tav>
                                        <p:tav tm="100000" fmla="">
                                          <p:val>
                                            <p:strVal val="#ppt_x"/>
                                          </p:val>
                                        </p:tav>
                                      </p:tavLst>
                                    </p:anim>
                                    <p:anim calcmode="lin" valueType="num">
                                      <p:cBhvr additive="base">
                                        <p:cTn id="28" dur="2000" fill="hold"/>
                                        <p:tgtEl>
                                          <p:spTgt spid="15"/>
                                        </p:tgtEl>
                                        <p:attrNameLst>
                                          <p:attrName>ppt_y</p:attrName>
                                        </p:attrNameLst>
                                      </p:cBhvr>
                                      <p:tavLst>
                                        <p:tav tm="0" fmla="">
                                          <p:val>
                                            <p:strVal val="#ppt_y"/>
                                          </p:val>
                                        </p:tav>
                                        <p:tav tm="100000" fmla="">
                                          <p:val>
                                            <p:strVal val="#ppt_y"/>
                                          </p:val>
                                        </p:tav>
                                      </p:tavLst>
                                    </p:anim>
                                  </p:childTnLst>
                                  <p:subTnLst>
                                    <p:audio>
                                      <p:cMediaNode>
                                        <p:cTn display="1" masterRel="sameClick">
                                          <p:stCondLst>
                                            <p:cond evt="begin" delay="0">
                                              <p:tn val="25"/>
                                            </p:cond>
                                          </p:stCondLst>
                                          <p:endCondLst>
                                            <p:cond evt="onStopAudio" delay="0">
                                              <p:tgtEl>
                                                <p:sldTgt/>
                                              </p:tgtEl>
                                            </p:cond>
                                          </p:endCondLst>
                                        </p:cTn>
                                        <p:tgtEl>
                                          <p:sndTgt r:embed="rId8" name="ambulance-sound-27708.wav"/>
                                        </p:tgtEl>
                                      </p:cMediaNode>
                                    </p:audio>
                                  </p:subTnLst>
                                </p:cTn>
                              </p:par>
                              <p:par>
                                <p:cTn id="29" presetID="7" presetClass="entr" presetSubtype="2" fill="hold" nodeType="withEffect">
                                  <p:stCondLst>
                                    <p:cond delay="0"/>
                                  </p:stCondLst>
                                  <p:childTnLst>
                                    <p:set>
                                      <p:cBhvr>
                                        <p:cTn id="30" dur="2000" fill="hold">
                                          <p:stCondLst>
                                            <p:cond delay="0"/>
                                          </p:stCondLst>
                                        </p:cTn>
                                        <p:tgtEl>
                                          <p:spTgt spid="16"/>
                                        </p:tgtEl>
                                        <p:attrNameLst>
                                          <p:attrName>style.visibility</p:attrName>
                                        </p:attrNameLst>
                                      </p:cBhvr>
                                      <p:to>
                                        <p:strVal val="visible"/>
                                      </p:to>
                                    </p:set>
                                    <p:anim calcmode="lin" valueType="num">
                                      <p:cBhvr additive="base">
                                        <p:cTn id="31" dur="2000" fill="hold"/>
                                        <p:tgtEl>
                                          <p:spTgt spid="16"/>
                                        </p:tgtEl>
                                        <p:attrNameLst>
                                          <p:attrName>ppt_x</p:attrName>
                                        </p:attrNameLst>
                                      </p:cBhvr>
                                      <p:tavLst>
                                        <p:tav tm="0" fmla="">
                                          <p:val>
                                            <p:strVal val="1+#ppt_w/2"/>
                                          </p:val>
                                        </p:tav>
                                        <p:tav tm="100000" fmla="">
                                          <p:val>
                                            <p:strVal val="#ppt_x"/>
                                          </p:val>
                                        </p:tav>
                                      </p:tavLst>
                                    </p:anim>
                                    <p:anim calcmode="lin" valueType="num">
                                      <p:cBhvr additive="base">
                                        <p:cTn id="32" dur="2000" fill="hold"/>
                                        <p:tgtEl>
                                          <p:spTgt spid="16"/>
                                        </p:tgtEl>
                                        <p:attrNameLst>
                                          <p:attrName>ppt_y</p:attrName>
                                        </p:attrNameLst>
                                      </p:cBhvr>
                                      <p:tavLst>
                                        <p:tav tm="0" fmla="">
                                          <p:val>
                                            <p:strVal val="#ppt_y"/>
                                          </p:val>
                                        </p:tav>
                                        <p:tav tm="100000" fmla="">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7" grpId="0" bldLvl="0" animBg="1"/>
      <p:bldP spid="17" grpId="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57000"/>
          </a:blip>
          <a:stretch>
            <a:fillRect/>
          </a:stretch>
        </a:blipFill>
        <a:effectLst/>
      </p:bgPr>
    </p:bg>
    <p:spTree>
      <p:nvGrpSpPr>
        <p:cNvPr id="1" name=""/>
        <p:cNvGrpSpPr/>
        <p:nvPr/>
      </p:nvGrpSpPr>
      <p:grpSpPr/>
      <p:sp>
        <p:nvSpPr>
          <p:cNvPr id="2" name="Title 1"/>
          <p:cNvSpPr>
            <a:spLocks noGrp="1"/>
          </p:cNvSpPr>
          <p:nvPr>
            <p:ph type="title"/>
          </p:nvPr>
        </p:nvSpPr>
        <p:spPr/>
        <p:txBody>
          <a:bodyPr>
            <a:normAutofit fontScale="90000"/>
          </a:bodyPr>
          <a:p>
            <a:pPr algn="l"/>
            <a:r>
              <a:rPr lang="en-IN" altLang="en-US"/>
              <a:t>ADVANTAGES             DISADVANTAGES</a:t>
            </a:r>
            <a:endParaRPr lang="en-IN" altLang="en-US"/>
          </a:p>
        </p:txBody>
      </p:sp>
      <p:sp>
        <p:nvSpPr>
          <p:cNvPr id="3" name="Content Placeholder 2"/>
          <p:cNvSpPr>
            <a:spLocks noGrp="1"/>
          </p:cNvSpPr>
          <p:nvPr>
            <p:ph sz="half" idx="1"/>
          </p:nvPr>
        </p:nvSpPr>
        <p:spPr/>
        <p:txBody>
          <a:bodyPr>
            <a:normAutofit lnSpcReduction="20000"/>
          </a:bodyPr>
          <a:p>
            <a:pPr algn="ctr"/>
            <a:r>
              <a:rPr lang="en-IN" altLang="en-US"/>
              <a:t>T</a:t>
            </a:r>
            <a:r>
              <a:rPr lang="en-US"/>
              <a:t>he vehicle which has there undergone </a:t>
            </a:r>
            <a:r>
              <a:rPr lang="en-IN" altLang="en-US"/>
              <a:t>an accident</a:t>
            </a:r>
            <a:r>
              <a:rPr lang="en-US"/>
              <a:t>  can be identified without communication delay</a:t>
            </a:r>
            <a:r>
              <a:rPr lang="en-IN" altLang="en-US"/>
              <a:t>.</a:t>
            </a:r>
            <a:endParaRPr lang="en-IN" altLang="en-US"/>
          </a:p>
          <a:p>
            <a:pPr marL="0" indent="0" algn="ctr">
              <a:buNone/>
            </a:pPr>
            <a:endParaRPr lang="en-US"/>
          </a:p>
          <a:p>
            <a:pPr algn="ctr"/>
            <a:r>
              <a:rPr lang="en-US"/>
              <a:t> The immediate medication will be provided to the accident victims in the remote areas</a:t>
            </a:r>
            <a:r>
              <a:rPr lang="en-IN" altLang="en-US"/>
              <a:t>(hiily stations).</a:t>
            </a:r>
            <a:endParaRPr lang="en-IN" altLang="en-US"/>
          </a:p>
          <a:p>
            <a:endParaRPr lang="en-IN" altLang="en-US"/>
          </a:p>
          <a:p>
            <a:endParaRPr lang="en-IN" altLang="en-US"/>
          </a:p>
        </p:txBody>
      </p:sp>
      <p:sp>
        <p:nvSpPr>
          <p:cNvPr id="4" name="Content Placeholder 3"/>
          <p:cNvSpPr>
            <a:spLocks noGrp="1"/>
          </p:cNvSpPr>
          <p:nvPr>
            <p:ph sz="half" idx="2"/>
          </p:nvPr>
        </p:nvSpPr>
        <p:spPr/>
        <p:txBody>
          <a:bodyPr/>
          <a:p>
            <a:pPr algn="ctr"/>
            <a:r>
              <a:rPr lang="en-IN" altLang="en-US"/>
              <a:t>The GPS sometimes take around 15-20 mins to receive signal from the satellite.</a:t>
            </a:r>
            <a:endParaRPr lang="en-IN" altLang="en-US"/>
          </a:p>
          <a:p>
            <a:pPr marL="0" indent="0" algn="ctr">
              <a:buNone/>
            </a:pPr>
            <a:endParaRPr lang="en-IN" altLang="en-US"/>
          </a:p>
          <a:p>
            <a:pPr algn="ctr"/>
            <a:r>
              <a:rPr lang="en-IN" altLang="en-US"/>
              <a:t>The accident detection system might dectect harsh driving and get active.</a:t>
            </a:r>
            <a:endParaRPr lang="en-I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sym typeface="+mn-ea"/>
              </a:rPr>
              <a:t>ADVANTAGES             DISADVANTAGES</a:t>
            </a:r>
            <a:br>
              <a:rPr lang="en-IN" altLang="en-US">
                <a:sym typeface="+mn-ea"/>
              </a:rPr>
            </a:br>
            <a:endParaRPr lang="en-US"/>
          </a:p>
        </p:txBody>
      </p:sp>
      <p:sp>
        <p:nvSpPr>
          <p:cNvPr id="3" name="Content Placeholder 2"/>
          <p:cNvSpPr>
            <a:spLocks noGrp="1"/>
          </p:cNvSpPr>
          <p:nvPr>
            <p:ph sz="half" idx="1"/>
          </p:nvPr>
        </p:nvSpPr>
        <p:spPr/>
        <p:txBody>
          <a:bodyPr/>
          <a:p>
            <a:pPr algn="ctr">
              <a:buFont typeface="Arial" panose="020B0604020202020204" pitchFamily="34" charset="0"/>
              <a:buChar char="•"/>
            </a:pPr>
            <a:r>
              <a:rPr lang="en-IN" altLang="en-US">
                <a:sym typeface="+mn-ea"/>
              </a:rPr>
              <a:t>This alert system will     </a:t>
            </a:r>
            <a:endParaRPr lang="en-IN" altLang="en-US"/>
          </a:p>
          <a:p>
            <a:pPr marL="0" indent="0" algn="ctr">
              <a:buNone/>
            </a:pPr>
            <a:r>
              <a:rPr lang="en-IN" altLang="en-US">
                <a:sym typeface="+mn-ea"/>
              </a:rPr>
              <a:t>   help to recognise        accident from a distant and especially.</a:t>
            </a:r>
            <a:endParaRPr lang="en-IN" altLang="en-US">
              <a:sym typeface="+mn-ea"/>
            </a:endParaRPr>
          </a:p>
          <a:p>
            <a:pPr marL="0" indent="0" algn="l">
              <a:buNone/>
            </a:pPr>
            <a:endParaRPr lang="en-IN" altLang="en-US"/>
          </a:p>
          <a:p>
            <a:pPr algn="ctr"/>
            <a:r>
              <a:rPr lang="en-IN" altLang="en-US">
                <a:sym typeface="+mn-ea"/>
              </a:rPr>
              <a:t>During foggy conditons and prevent subsequent accidents.</a:t>
            </a:r>
            <a:endParaRPr lang="en-US"/>
          </a:p>
        </p:txBody>
      </p:sp>
      <p:sp>
        <p:nvSpPr>
          <p:cNvPr id="4" name="Content Placeholder 3"/>
          <p:cNvSpPr>
            <a:spLocks noGrp="1"/>
          </p:cNvSpPr>
          <p:nvPr>
            <p:ph sz="half" idx="2"/>
          </p:nvPr>
        </p:nvSpPr>
        <p:spPr/>
        <p:txBody>
          <a:bodyPr/>
          <a:p>
            <a:pPr algn="ctr"/>
            <a:r>
              <a:rPr lang="en-IN" altLang="en-US"/>
              <a:t>NODEMCU won't work properly without strong network.</a:t>
            </a:r>
            <a:endParaRPr lang="en-I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p:sp>
        <p:nvSpPr>
          <p:cNvPr id="2" name="Title 1"/>
          <p:cNvSpPr>
            <a:spLocks noGrp="1"/>
          </p:cNvSpPr>
          <p:nvPr>
            <p:ph type="title"/>
          </p:nvPr>
        </p:nvSpPr>
        <p:spPr/>
        <p:txBody>
          <a:bodyPr/>
          <a:p>
            <a:r>
              <a:rPr lang="en-IN" altLang="en-US"/>
              <a:t>FUTURE SCOPE</a:t>
            </a:r>
            <a:endParaRPr lang="en-IN" altLang="en-US"/>
          </a:p>
        </p:txBody>
      </p:sp>
      <p:sp>
        <p:nvSpPr>
          <p:cNvPr id="3" name="Content Placeholder 2"/>
          <p:cNvSpPr>
            <a:spLocks noGrp="1"/>
          </p:cNvSpPr>
          <p:nvPr>
            <p:ph idx="1"/>
          </p:nvPr>
        </p:nvSpPr>
        <p:spPr/>
        <p:txBody>
          <a:bodyPr/>
          <a:p>
            <a:r>
              <a:rPr lang="en-US"/>
              <a:t>This system can be interfaced with Vehicle airbag system that prevents vehicle occupants from striking interior objects such as the steering wheel or window</a:t>
            </a:r>
            <a:r>
              <a:rPr lang="en-IN" altLang="en-US"/>
              <a:t>.</a:t>
            </a:r>
            <a:endParaRPr lang="en-US"/>
          </a:p>
          <a:p>
            <a:r>
              <a:rPr lang="en-US"/>
              <a:t>This can also be developed by interconnecting a camera </a:t>
            </a:r>
            <a:r>
              <a:rPr lang="en-IN" altLang="en-US"/>
              <a:t>inside the car </a:t>
            </a:r>
            <a:r>
              <a:rPr lang="en-US"/>
              <a:t> </a:t>
            </a:r>
            <a:r>
              <a:rPr lang="en-IN" altLang="en-US"/>
              <a:t>and trusted contact </a:t>
            </a:r>
            <a:r>
              <a:rPr lang="en-US"/>
              <a:t>that takes the photograph of the accident spot that makes the tracking easier</a:t>
            </a:r>
            <a:r>
              <a:rPr lang="en-IN" altLang="en-US"/>
              <a:t>.</a:t>
            </a:r>
            <a:endParaRPr lang="en-I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FUTURE SCOPE</a:t>
            </a:r>
            <a:endParaRPr lang="en-IN" altLang="en-US"/>
          </a:p>
        </p:txBody>
      </p:sp>
      <p:sp>
        <p:nvSpPr>
          <p:cNvPr id="3" name="Content Placeholder 2"/>
          <p:cNvSpPr>
            <a:spLocks noGrp="1"/>
          </p:cNvSpPr>
          <p:nvPr>
            <p:ph idx="1"/>
          </p:nvPr>
        </p:nvSpPr>
        <p:spPr/>
        <p:txBody>
          <a:bodyPr/>
          <a:p>
            <a:r>
              <a:rPr lang="en-IN" altLang="en-US"/>
              <a:t>This project can be used for theft control by futher improvment.</a:t>
            </a:r>
            <a:endParaRPr lang="en-IN" altLang="en-US"/>
          </a:p>
          <a:p>
            <a:r>
              <a:rPr lang="en-IN" altLang="en-US"/>
              <a:t>The MEMS in this prototype can detect change in temperature due to car damage ,over heatingdue to close proximity with fire and during accidents by furthur improvement. </a:t>
            </a:r>
            <a:endParaRPr lang="en-IN" altLang="en-US"/>
          </a:p>
          <a:p>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57000"/>
          </a:blip>
          <a:stretch>
            <a:fillRect/>
          </a:stretch>
        </a:blipFill>
        <a:effectLst/>
      </p:bgPr>
    </p:bg>
    <p:spTree>
      <p:nvGrpSpPr>
        <p:cNvPr id="1" name=""/>
        <p:cNvGrpSpPr/>
        <p:nvPr/>
      </p:nvGrpSpPr>
      <p:grpSpPr>
        <a:xfrm>
          <a:off x="0" y="0"/>
          <a:ext cx="0" cy="0"/>
          <a:chOff x="0" y="0"/>
          <a:chExt cx="0" cy="0"/>
        </a:xfrm>
      </p:grpSpPr>
      <p:sp>
        <p:nvSpPr>
          <p:cNvPr id="2" name="Rectangle 2"/>
          <p:cNvSpPr txBox="1">
            <a:spLocks noChangeArrowheads="1"/>
          </p:cNvSpPr>
          <p:nvPr/>
        </p:nvSpPr>
        <p:spPr>
          <a:xfrm>
            <a:off x="590550" y="1004253"/>
            <a:ext cx="7793037" cy="776287"/>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it-IT"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4" name="Text Box 3"/>
          <p:cNvSpPr txBox="1"/>
          <p:nvPr/>
        </p:nvSpPr>
        <p:spPr>
          <a:xfrm>
            <a:off x="155575" y="1148080"/>
            <a:ext cx="8833485" cy="4399915"/>
          </a:xfrm>
          <a:prstGeom prst="rect">
            <a:avLst/>
          </a:prstGeom>
          <a:noFill/>
        </p:spPr>
        <p:txBody>
          <a:bodyPr wrap="square" rtlCol="0" anchor="t">
            <a:spAutoFit/>
          </a:bodyPr>
          <a:p>
            <a:pPr algn="ctr"/>
            <a:r>
              <a:rPr lang="en-IN" altLang="en-US" sz="400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rPr>
              <a:t>VEHICLE ACCIDENT DETECTION AND ALERT SYSTEM</a:t>
            </a:r>
            <a:endParaRPr lang="en-IN" altLang="en-US" sz="4000">
              <a:solidFill>
                <a:schemeClr val="tx1"/>
              </a:solidFill>
              <a:effectLst>
                <a:outerShdw blurRad="38100" dist="19050" dir="2700000" algn="tl" rotWithShape="0">
                  <a:schemeClr val="dk1">
                    <a:alpha val="40000"/>
                  </a:schemeClr>
                </a:outerShdw>
              </a:effectLst>
            </a:endParaRPr>
          </a:p>
          <a:p>
            <a:pPr algn="ctr"/>
            <a:endParaRPr lang="en-IN" altLang="en-US" sz="4000">
              <a:solidFill>
                <a:schemeClr val="tx1"/>
              </a:solidFill>
              <a:effectLst>
                <a:outerShdw blurRad="38100" dist="19050" dir="2700000" algn="tl" rotWithShape="0">
                  <a:schemeClr val="dk1">
                    <a:alpha val="40000"/>
                  </a:schemeClr>
                </a:outerShdw>
              </a:effectLst>
            </a:endParaRPr>
          </a:p>
          <a:p>
            <a:pPr algn="ctr"/>
            <a:endParaRPr lang="en-IN" altLang="en-US" sz="4000">
              <a:solidFill>
                <a:schemeClr val="tx1"/>
              </a:solidFill>
              <a:effectLst>
                <a:outerShdw blurRad="38100" dist="19050" dir="2700000" algn="tl" rotWithShape="0">
                  <a:schemeClr val="dk1">
                    <a:alpha val="40000"/>
                  </a:schemeClr>
                </a:outerShdw>
              </a:effectLst>
            </a:endParaRPr>
          </a:p>
          <a:p>
            <a:pPr algn="ctr"/>
            <a:endParaRPr lang="en-IN" altLang="en-US" sz="4000">
              <a:solidFill>
                <a:schemeClr val="bg2">
                  <a:lumMod val="25000"/>
                </a:schemeClr>
              </a:solidFill>
              <a:effectLst>
                <a:outerShdw blurRad="38100" dist="19050" dir="2700000" algn="tl" rotWithShape="0">
                  <a:schemeClr val="dk1">
                    <a:alpha val="40000"/>
                  </a:schemeClr>
                </a:outerShdw>
              </a:effectLst>
            </a:endParaRPr>
          </a:p>
          <a:p>
            <a:pPr algn="ctr"/>
            <a:r>
              <a:rPr lang="en-IN" altLang="en-US" sz="4000">
                <a:ln/>
                <a:solidFill>
                  <a:srgbClr val="00B050"/>
                </a:solidFill>
                <a:effectLst>
                  <a:outerShdw blurRad="38100" dist="19050" dir="2700000" algn="tl" rotWithShape="0">
                    <a:schemeClr val="dk1">
                      <a:alpha val="40000"/>
                    </a:schemeClr>
                  </a:outerShdw>
                </a:effectLst>
                <a:latin typeface="Microsoft JhengHei UI" panose="020B0604030504040204" charset="-120"/>
                <a:ea typeface="Microsoft JhengHei UI" panose="020B0604030504040204" charset="-120"/>
              </a:rPr>
              <a:t>BASED ON IOT AND EMBEDDED SYSTEMS</a:t>
            </a:r>
            <a:endParaRPr lang="en-IN" altLang="en-US" sz="4000">
              <a:ln/>
              <a:solidFill>
                <a:srgbClr val="00B050"/>
              </a:solidFill>
              <a:effectLst>
                <a:outerShdw blurRad="38100" dist="19050" dir="2700000" algn="tl" rotWithShape="0">
                  <a:schemeClr val="dk1">
                    <a:alpha val="40000"/>
                  </a:schemeClr>
                </a:outerShdw>
              </a:effectLst>
              <a:latin typeface="Microsoft JhengHei UI" panose="020B0604030504040204" charset="-120"/>
              <a:ea typeface="Microsoft JhengHei UI" panose="020B0604030504040204" charset="-12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57000"/>
          </a:blip>
          <a:stretch>
            <a:fillRect t="-4000"/>
          </a:stretch>
        </a:blipFill>
        <a:effectLst/>
      </p:bgPr>
    </p:bg>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14400" y="62230"/>
            <a:ext cx="7792720" cy="1452880"/>
          </a:xfrm>
        </p:spPr>
        <p:txBody>
          <a:bodyPr>
            <a:normAutofit/>
          </a:bodyPr>
          <a:lstStyle/>
          <a:p>
            <a:r>
              <a:rPr lang="en-IN" altLang="en-US">
                <a:sym typeface="+mn-ea"/>
              </a:rPr>
              <a:t>TEAM MEMBERS</a:t>
            </a:r>
            <a:endParaRPr lang="en-US" dirty="0"/>
          </a:p>
        </p:txBody>
      </p:sp>
      <p:sp>
        <p:nvSpPr>
          <p:cNvPr id="2" name="Content Placeholder 1"/>
          <p:cNvSpPr/>
          <p:nvPr>
            <p:ph idx="1"/>
          </p:nvPr>
        </p:nvSpPr>
        <p:spPr/>
        <p:txBody>
          <a:bodyPr/>
          <a:p>
            <a:pPr marL="0" indent="0" algn="ctr">
              <a:buNone/>
            </a:pPr>
            <a:endParaRPr lang="en-IN" altLang="en-US"/>
          </a:p>
          <a:p>
            <a:pPr marL="0" indent="0" algn="ctr">
              <a:buNone/>
            </a:pPr>
            <a:endParaRPr lang="en-IN" altLang="en-US"/>
          </a:p>
          <a:p>
            <a:pPr marL="0" indent="0" algn="ctr">
              <a:buNone/>
            </a:pPr>
            <a:r>
              <a:rPr lang="en-IN" altLang="en-US"/>
              <a:t>PRATIBHA JAISWAL(1806224)</a:t>
            </a:r>
            <a:endParaRPr lang="en-IN" altLang="en-US"/>
          </a:p>
          <a:p>
            <a:pPr marL="0" indent="0" algn="ctr">
              <a:buNone/>
            </a:pPr>
            <a:r>
              <a:rPr lang="en-IN" altLang="en-US"/>
              <a:t>SHRUTI KESHRI(1705922)</a:t>
            </a:r>
            <a:endParaRPr lang="en-IN" altLang="en-US"/>
          </a:p>
          <a:p>
            <a:pPr marL="0" indent="0" algn="ctr">
              <a:buNone/>
            </a:pPr>
            <a:endParaRPr lang="en-IN" altLang="en-US"/>
          </a:p>
          <a:p>
            <a:pPr marL="0" indent="0" algn="ctr">
              <a:buNone/>
            </a:pPr>
            <a:r>
              <a:rPr lang="en-IN" altLang="en-US">
                <a:ln w="10160">
                  <a:solidFill>
                    <a:schemeClr val="accent5"/>
                  </a:solidFill>
                  <a:prstDash val="solid"/>
                </a:ln>
                <a:solidFill>
                  <a:srgbClr val="00B050"/>
                </a:solidFill>
                <a:effectLst>
                  <a:outerShdw blurRad="38100" dist="22860" dir="5400000" algn="tl" rotWithShape="0">
                    <a:srgbClr val="000000">
                      <a:alpha val="30000"/>
                    </a:srgbClr>
                  </a:outerShdw>
                </a:effectLst>
              </a:rPr>
              <a:t>SCHOOL OF COMPUTER SCIENCE</a:t>
            </a:r>
            <a:endParaRPr lang="en-IN" altLang="en-US">
              <a:ln w="10160">
                <a:solidFill>
                  <a:schemeClr val="accent5"/>
                </a:solidFill>
                <a:prstDash val="solid"/>
              </a:ln>
              <a:solidFill>
                <a:srgbClr val="00B050"/>
              </a:solidFill>
              <a:effectLst>
                <a:outerShdw blurRad="38100" dist="22860" dir="5400000" algn="tl" rotWithShape="0">
                  <a:srgbClr val="000000">
                    <a:alpha val="30000"/>
                  </a:srgbClr>
                </a:outerShdw>
              </a:effectLst>
            </a:endParaRPr>
          </a:p>
          <a:p>
            <a:pPr marL="0" indent="0" algn="ctr">
              <a:buNone/>
            </a:pPr>
            <a:endParaRPr lang="en-IN" altLang="en-US"/>
          </a:p>
          <a:p>
            <a:pPr marL="0" indent="0" algn="ctr">
              <a:buNone/>
            </a:pPr>
            <a:endParaRPr lang="en-I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57000"/>
          </a:blip>
          <a:stretch>
            <a:fillRect/>
          </a:stretch>
        </a:blipFill>
        <a:effectLst/>
      </p:bgPr>
    </p:bg>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28600"/>
            <a:ext cx="8229600" cy="1524635"/>
          </a:xfrm>
          <a:prstGeom prst="rect">
            <a:avLst/>
          </a:prstGeom>
        </p:spPr>
        <p:txBody>
          <a:bodyPr/>
          <a:lstStyle/>
          <a:p>
            <a:pPr marL="0" marR="0" lvl="0" indent="0" algn="ctr" defTabSz="914400" rtl="0" fontAlgn="auto">
              <a:lnSpc>
                <a:spcPct val="100000"/>
              </a:lnSpc>
              <a:spcBef>
                <a:spcPts val="1200"/>
              </a:spcBef>
              <a:spcAft>
                <a:spcPts val="0"/>
              </a:spcAft>
              <a:buClrTx/>
              <a:buSzTx/>
              <a:buFontTx/>
              <a:buNone/>
              <a:defRPr/>
            </a:pPr>
            <a:r>
              <a:rPr kumimoji="0" lang="en-IN" altLang="en-US" sz="4400" b="0" i="0" u="none" strike="noStrike" kern="1200" cap="none" spc="0" normalizeH="0" baseline="0" noProof="0" dirty="0" smtClean="0">
                <a:ln>
                  <a:noFill/>
                </a:ln>
                <a:solidFill>
                  <a:schemeClr val="tx1"/>
                </a:solidFill>
                <a:effectLst/>
                <a:uLnTx/>
                <a:uFillTx/>
                <a:latin typeface="+mj-lt"/>
                <a:ea typeface="+mj-ea"/>
                <a:cs typeface="+mj-cs"/>
              </a:rPr>
              <a:t>Accident Alert System Features</a:t>
            </a:r>
            <a:endParaRPr kumimoji="0" lang="en-IN" altLang="en-US" sz="44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defRPr/>
            </a:pPr>
            <a:endParaRPr kumimoji="0" lang="en-IN" altLang="en-US" sz="20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defRPr/>
            </a:pPr>
            <a:endParaRPr kumimoji="0" lang="en-IN" altLang="en-US" sz="20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defRPr/>
            </a:pPr>
            <a:endParaRPr kumimoji="0" lang="en-IN" altLang="en-US" sz="20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defRPr/>
            </a:pPr>
            <a:endParaRPr kumimoji="0" lang="en-IN" altLang="en-US" sz="20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defRPr/>
            </a:pPr>
            <a:r>
              <a:rPr kumimoji="0" lang="en-IN" altLang="en-US" sz="2000" b="0" i="0" u="none" strike="noStrike" kern="1200" cap="none" spc="0" normalizeH="0" baseline="0" noProof="0" dirty="0" smtClean="0">
                <a:ln>
                  <a:noFill/>
                </a:ln>
                <a:solidFill>
                  <a:schemeClr val="tx1"/>
                </a:solidFill>
                <a:effectLst/>
                <a:uLnTx/>
                <a:uFillTx/>
                <a:latin typeface="+mj-lt"/>
                <a:ea typeface="+mj-ea"/>
                <a:cs typeface="+mj-cs"/>
              </a:rPr>
              <a:t>This system is based on new technology, its main purpose is to detect accident and alert to the nearest help centers, so the victim can get immediate post accident care . It can detect accidents ,the intensity of the accident without any visual contact from rescue centers . The present board designed has both vehicle accident detection and alert system, which make it more valuable and useful. This board alerts us from car damage and on accident detection also. </a:t>
            </a:r>
            <a:endParaRPr kumimoji="0" lang="en-IN" altLang="en-US" sz="20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57000"/>
          </a:blip>
          <a:stretch>
            <a:fillRect/>
          </a:stretch>
        </a:blipFill>
        <a:effectLst/>
      </p:bgPr>
    </p:bg>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14478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Usage of </a:t>
            </a:r>
            <a:r>
              <a:rPr kumimoji="0" lang="en-IN" altLang="en-US" sz="4400" b="0" i="0" u="none" strike="noStrike" kern="1200" cap="none" spc="0" normalizeH="0" baseline="0" noProof="0" dirty="0" smtClean="0">
                <a:ln>
                  <a:noFill/>
                </a:ln>
                <a:solidFill>
                  <a:schemeClr val="tx1"/>
                </a:solidFill>
                <a:effectLst/>
                <a:uLnTx/>
                <a:uFillTx/>
                <a:latin typeface="+mj-lt"/>
                <a:ea typeface="+mj-ea"/>
                <a:cs typeface="+mj-cs"/>
              </a:rPr>
              <a:t>alert system</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in India</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Rectangle 3"/>
          <p:cNvSpPr txBox="1">
            <a:spLocks noChangeArrowheads="1"/>
          </p:cNvSpPr>
          <p:nvPr/>
        </p:nvSpPr>
        <p:spPr>
          <a:xfrm>
            <a:off x="457200" y="1676400"/>
            <a:ext cx="8686800" cy="4495800"/>
          </a:xfrm>
          <a:prstGeom prst="rect">
            <a:avLst/>
          </a:prstGeom>
        </p:spPr>
        <p:txBody>
          <a:bodyPr/>
          <a:lstStyle/>
          <a:p>
            <a:pPr marR="0" lvl="0" indent="0" algn="l" defTabSz="914400" rtl="0" eaLnBrk="1" fontAlgn="auto" latinLnBrk="0" hangingPunct="1">
              <a:lnSpc>
                <a:spcPct val="110000"/>
              </a:lnSpc>
              <a:spcBef>
                <a:spcPct val="20000"/>
              </a:spcBef>
              <a:spcAft>
                <a:spcPts val="0"/>
              </a:spcAft>
              <a:buClrTx/>
              <a:buSzTx/>
              <a:buNone/>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As the usage of vehicles is increasing drastically, the hazards due to vehicles is also increased. The main cause for accidents is high speed, drunk and drive, diverting minds, over stress and due to electronic gadgets. </a:t>
            </a:r>
            <a:r>
              <a:rPr kumimoji="0" lang="en-IN" altLang="en-US" sz="2000" b="0" i="0" u="none" strike="noStrike" kern="1200" cap="none" spc="0" normalizeH="0" baseline="0" noProof="0" dirty="0" smtClean="0">
                <a:ln>
                  <a:noFill/>
                </a:ln>
                <a:solidFill>
                  <a:schemeClr val="tx1"/>
                </a:solidFill>
                <a:effectLst/>
                <a:uLnTx/>
                <a:uFillTx/>
                <a:latin typeface="+mn-lt"/>
                <a:ea typeface="+mn-ea"/>
                <a:cs typeface="+mn-cs"/>
              </a:rPr>
              <a:t>Therefore it is important now a days to take safety measures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This paper </a:t>
            </a:r>
            <a:r>
              <a:rPr kumimoji="0" lang="en-IN" altLang="en-US" sz="2000" b="0" i="0" u="none" strike="noStrike" kern="1200" cap="none" spc="0" normalizeH="0" baseline="0" noProof="0" dirty="0" smtClean="0">
                <a:ln>
                  <a:noFill/>
                </a:ln>
                <a:solidFill>
                  <a:schemeClr val="tx1"/>
                </a:solidFill>
                <a:effectLst/>
                <a:uLnTx/>
                <a:uFillTx/>
                <a:latin typeface="+mn-lt"/>
                <a:ea typeface="+mn-ea"/>
                <a:cs typeface="+mn-cs"/>
              </a:rPr>
              <a:t>has many societal contribution as it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deals with accident detection system that occurs due to carelessness of the person who is driving the vehicle. This introduces accident alerting system which alerts the </a:t>
            </a:r>
            <a:r>
              <a:rPr kumimoji="0" lang="en-IN" altLang="en-US" sz="2000" b="0" i="0" u="none" strike="noStrike" kern="1200" cap="none" spc="0" normalizeH="0" baseline="0" noProof="0" dirty="0" smtClean="0">
                <a:ln>
                  <a:noFill/>
                </a:ln>
                <a:solidFill>
                  <a:schemeClr val="tx1"/>
                </a:solidFill>
                <a:effectLst/>
                <a:uLnTx/>
                <a:uFillTx/>
                <a:latin typeface="+mn-lt"/>
                <a:ea typeface="+mn-ea"/>
                <a:cs typeface="+mn-cs"/>
              </a:rPr>
              <a:t>trusted contact ,nearest medical center, police station</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who is driving the vehicle.</a:t>
            </a:r>
            <a:r>
              <a:rPr kumimoji="0" lang="en-IN" altLang="en-US" sz="2000" b="0" i="0" u="none" strike="noStrike" kern="1200" cap="none" spc="0" normalizeH="0" baseline="0" noProof="0" dirty="0" smtClean="0">
                <a:ln>
                  <a:noFill/>
                </a:ln>
                <a:solidFill>
                  <a:schemeClr val="tx1"/>
                </a:solidFill>
                <a:effectLst/>
                <a:uLnTx/>
                <a:uFillTx/>
                <a:latin typeface="+mn-lt"/>
                <a:ea typeface="+mn-ea"/>
                <a:cs typeface="+mn-cs"/>
              </a:rPr>
              <a:t>The cost incured in this project is Rs590.</a:t>
            </a:r>
            <a:endParaRPr kumimoji="0" lang="en-I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R="0" lvl="0" indent="0" algn="l" defTabSz="914400" rtl="0" eaLnBrk="1" fontAlgn="auto" latinLnBrk="0" hangingPunct="1">
              <a:lnSpc>
                <a:spcPct val="110000"/>
              </a:lnSpc>
              <a:spcBef>
                <a:spcPct val="20000"/>
              </a:spcBef>
              <a:spcAft>
                <a:spcPts val="0"/>
              </a:spcAft>
              <a:buClrTx/>
              <a:buSzTx/>
              <a:buNone/>
              <a:defRPr/>
            </a:pPr>
            <a:r>
              <a:rPr kumimoji="0" lang="en-IN" altLang="en-US" sz="2000" b="0" i="0" u="none" strike="noStrike" kern="1200" cap="none" spc="0" normalizeH="0" baseline="0" noProof="0" dirty="0" smtClean="0">
                <a:ln>
                  <a:noFill/>
                </a:ln>
                <a:solidFill>
                  <a:schemeClr val="tx1"/>
                </a:solidFill>
                <a:effectLst/>
                <a:uLnTx/>
                <a:uFillTx/>
                <a:latin typeface="+mn-lt"/>
                <a:ea typeface="+mn-ea"/>
                <a:cs typeface="+mn-cs"/>
              </a:rPr>
              <a:t>This system has many other uses other than accident detection like it can be used as vehicle tracking system,theft control system, detects over heating due to any kind of damage .</a:t>
            </a:r>
            <a:endParaRPr kumimoji="0" lang="en-IN" alt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57000"/>
          </a:blip>
          <a:stretch>
            <a:fillRect/>
          </a:stretch>
        </a:blipFill>
        <a:effectLst/>
      </p:bgPr>
    </p:bg>
    <p:spTree>
      <p:nvGrpSpPr>
        <p:cNvPr id="1" name=""/>
        <p:cNvGrpSpPr/>
        <p:nvPr/>
      </p:nvGrpSpPr>
      <p:grpSpPr>
        <a:xfrm>
          <a:off x="0" y="0"/>
          <a:ext cx="0" cy="0"/>
          <a:chOff x="0" y="0"/>
          <a:chExt cx="0" cy="0"/>
        </a:xfrm>
      </p:grpSpPr>
      <p:sp>
        <p:nvSpPr>
          <p:cNvPr id="3" name="Rectangle 3"/>
          <p:cNvSpPr txBox="1">
            <a:spLocks noChangeArrowheads="1"/>
          </p:cNvSpPr>
          <p:nvPr/>
        </p:nvSpPr>
        <p:spPr>
          <a:xfrm>
            <a:off x="457200" y="328930"/>
            <a:ext cx="8298180" cy="6227445"/>
          </a:xfrm>
          <a:prstGeom prst="rect">
            <a:avLst/>
          </a:prstGeom>
        </p:spPr>
        <p:txBody>
          <a:bodyPr/>
          <a:lstStyle/>
          <a:p>
            <a:pPr marR="0" lvl="0" indent="0" algn="l" defTabSz="914400" rtl="0" eaLnBrk="1" fontAlgn="auto" latinLnBrk="0" hangingPunct="1">
              <a:lnSpc>
                <a:spcPct val="90000"/>
              </a:lnSpc>
              <a:spcBef>
                <a:spcPct val="20000"/>
              </a:spcBef>
              <a:spcAft>
                <a:spcPts val="0"/>
              </a:spcAft>
              <a:buClrTx/>
              <a:buSzTx/>
              <a:buNone/>
              <a:defRPr/>
            </a:pPr>
            <a:endParaRPr kumimoji="0" lang="en-I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R="0" lvl="0" indent="0" algn="ctr" defTabSz="914400" rtl="0" eaLnBrk="1" fontAlgn="auto" latinLnBrk="0" hangingPunct="1">
              <a:lnSpc>
                <a:spcPct val="90000"/>
              </a:lnSpc>
              <a:spcBef>
                <a:spcPct val="20000"/>
              </a:spcBef>
              <a:spcAft>
                <a:spcPts val="0"/>
              </a:spcAft>
              <a:buClrTx/>
              <a:buSzTx/>
              <a:buNone/>
              <a:defRPr/>
            </a:pPr>
            <a:r>
              <a:rPr kumimoji="0" lang="en-IN" altLang="en-US" sz="4000" b="0" i="0" u="none" strike="noStrike" kern="1200" cap="none" spc="0" normalizeH="0" baseline="0" noProof="0" dirty="0" smtClean="0">
                <a:ln>
                  <a:noFill/>
                </a:ln>
                <a:solidFill>
                  <a:schemeClr val="tx1"/>
                </a:solidFill>
                <a:effectLst/>
                <a:uLnTx/>
                <a:uFillTx/>
                <a:latin typeface="+mn-lt"/>
                <a:ea typeface="+mn-ea"/>
                <a:cs typeface="+mn-cs"/>
              </a:rPr>
              <a:t>ABOUT THE PROJECT</a:t>
            </a:r>
            <a:endParaRPr kumimoji="0" lang="en-IN" altLang="en-US" sz="4000" b="0" i="0" u="none" strike="noStrike" kern="1200" cap="none" spc="0" normalizeH="0" baseline="0" noProof="0" dirty="0" smtClean="0">
              <a:ln>
                <a:noFill/>
              </a:ln>
              <a:solidFill>
                <a:schemeClr val="tx1"/>
              </a:solidFill>
              <a:effectLst/>
              <a:uLnTx/>
              <a:uFillTx/>
              <a:latin typeface="+mn-lt"/>
              <a:ea typeface="+mn-ea"/>
              <a:cs typeface="+mn-cs"/>
            </a:endParaRPr>
          </a:p>
          <a:p>
            <a:pPr marR="0" lvl="0" indent="0" algn="l" defTabSz="914400" rtl="0" eaLnBrk="1" fontAlgn="auto" latinLnBrk="0" hangingPunct="1">
              <a:lnSpc>
                <a:spcPct val="90000"/>
              </a:lnSpc>
              <a:spcBef>
                <a:spcPct val="20000"/>
              </a:spcBef>
              <a:spcAft>
                <a:spcPts val="0"/>
              </a:spcAft>
              <a:buClrTx/>
              <a:buSzTx/>
              <a:buNone/>
              <a:defRPr/>
            </a:pPr>
            <a:r>
              <a:rPr kumimoji="0" lang="en-IN" altLang="en-US" sz="2000" b="0" i="0" u="none" strike="noStrike" kern="1200" cap="none" spc="0" normalizeH="0" baseline="0" noProof="0" dirty="0" smtClean="0">
                <a:ln>
                  <a:noFill/>
                </a:ln>
                <a:solidFill>
                  <a:schemeClr val="tx1"/>
                </a:solidFill>
                <a:effectLst/>
                <a:uLnTx/>
                <a:uFillTx/>
                <a:latin typeface="+mn-lt"/>
                <a:ea typeface="+mn-ea"/>
                <a:cs typeface="+mn-cs"/>
              </a:rPr>
              <a:t>The usage of auto mobiles has improved linearly over the past decade, which increased in the risk of human life. This is because due to the insufficient emergency facilities .In this paper we are using a alarm system which helps in improving the alert system due to accident . This system detects the accident occurrence and the co-ordinated of the accident are messaged to the rescue team .A switching system is used switch off in case there are no causality. The car damage is detected with the help of MEMS Sensor . The intensity of the car</a:t>
            </a:r>
            <a:endParaRPr kumimoji="0" lang="en-I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R="0" lvl="0" indent="0" algn="l" defTabSz="914400" rtl="0" eaLnBrk="1" fontAlgn="auto" latinLnBrk="0" hangingPunct="1">
              <a:lnSpc>
                <a:spcPct val="90000"/>
              </a:lnSpc>
              <a:spcBef>
                <a:spcPct val="20000"/>
              </a:spcBef>
              <a:spcAft>
                <a:spcPts val="0"/>
              </a:spcAft>
              <a:buClrTx/>
              <a:buSzTx/>
              <a:buNone/>
              <a:defRPr/>
            </a:pPr>
            <a:r>
              <a:rPr kumimoji="0" lang="en-IN" altLang="en-US" sz="2000" b="0" i="0" u="none" strike="noStrike" kern="1200" cap="none" spc="0" normalizeH="0" baseline="0" noProof="0" dirty="0" smtClean="0">
                <a:ln>
                  <a:noFill/>
                </a:ln>
                <a:solidFill>
                  <a:schemeClr val="tx1"/>
                </a:solidFill>
                <a:effectLst/>
                <a:uLnTx/>
                <a:uFillTx/>
                <a:latin typeface="+mn-lt"/>
                <a:ea typeface="+mn-ea"/>
                <a:cs typeface="+mn-cs"/>
              </a:rPr>
              <a:t>damage  is indicated through a message. This Application helps in providing feasible solution to the victim with immediate emergency facilitates.</a:t>
            </a:r>
            <a:endParaRPr kumimoji="0" lang="en-I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R="0" lvl="0" indent="0" algn="just" defTabSz="914400" rtl="0" eaLnBrk="1" fontAlgn="auto" latinLnBrk="0" hangingPunct="1">
              <a:lnSpc>
                <a:spcPct val="90000"/>
              </a:lnSpc>
              <a:spcBef>
                <a:spcPct val="20000"/>
              </a:spcBef>
              <a:spcAft>
                <a:spcPts val="0"/>
              </a:spcAft>
              <a:buClrTx/>
              <a:buSzTx/>
              <a:buNone/>
              <a:defRPr/>
            </a:pPr>
            <a:r>
              <a:rPr kumimoji="0" lang="en-IN" altLang="en-US" sz="2000" b="0" i="0" u="none" strike="noStrike" kern="1200" cap="none" spc="0" normalizeH="0" baseline="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he main intention of this project is to find the accident spot at any place and intimating it to ambulance through the GPS and </a:t>
            </a:r>
            <a:r>
              <a:rPr kumimoji="0" lang="en-IN" altLang="en-US" sz="2000" b="0" i="0" u="none" strike="noStrike" kern="1200" cap="none" spc="0" normalizeH="0" baseline="0" noProof="0" dirty="0" smtClean="0">
                <a:ln>
                  <a:noFill/>
                </a:ln>
                <a:solidFill>
                  <a:schemeClr val="tx1"/>
                </a:solidFill>
                <a:effectLst/>
                <a:uLnTx/>
                <a:uFillTx/>
                <a:latin typeface="+mn-lt"/>
                <a:ea typeface="+mn-ea"/>
                <a:cs typeface="+mn-cs"/>
              </a:rPr>
              <a:t>third party message system.</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The GPS based vehicle accident identification module </a:t>
            </a:r>
            <a:r>
              <a:rPr kumimoji="0" lang="en-IN" altLang="en-US" sz="2000" b="0" i="0" u="none" strike="noStrike" kern="1200" cap="none" spc="0" normalizeH="0" baseline="0" noProof="0" dirty="0" smtClean="0">
                <a:ln>
                  <a:noFill/>
                </a:ln>
                <a:solidFill>
                  <a:schemeClr val="tx1"/>
                </a:solidFill>
                <a:effectLst/>
                <a:uLnTx/>
                <a:uFillTx/>
                <a:latin typeface="+mn-lt"/>
                <a:ea typeface="+mn-ea"/>
                <a:cs typeface="+mn-cs"/>
              </a:rPr>
              <a:t>c</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ontains MEMS, </a:t>
            </a:r>
            <a:r>
              <a:rPr kumimoji="0" lang="en-IN" altLang="en-US" sz="2000" b="0" i="0" u="none" strike="noStrike" kern="1200" cap="none" spc="0" normalizeH="0" baseline="0" noProof="0" dirty="0" smtClean="0">
                <a:ln>
                  <a:noFill/>
                </a:ln>
                <a:solidFill>
                  <a:schemeClr val="tx1"/>
                </a:solidFill>
                <a:effectLst/>
                <a:uLnTx/>
                <a:uFillTx/>
                <a:latin typeface="+mn-lt"/>
                <a:ea typeface="+mn-ea"/>
                <a:cs typeface="+mn-cs"/>
              </a:rPr>
              <a:t>and a button is also provided to stop the messaging process in case on small accident and small injuries  so as to save valuable time of rescue centers.</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R="0" lvl="0" indent="0" algn="just" defTabSz="914400" rtl="0" eaLnBrk="1" fontAlgn="auto" latinLnBrk="0" hangingPunct="1">
              <a:lnSpc>
                <a:spcPct val="90000"/>
              </a:lnSpc>
              <a:spcBef>
                <a:spcPct val="20000"/>
              </a:spcBef>
              <a:spcAft>
                <a:spcPts val="0"/>
              </a:spcAft>
              <a:buClrTx/>
              <a:buSzTx/>
              <a:buNone/>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Now-a-days, it </a:t>
            </a:r>
            <a:r>
              <a:rPr kumimoji="0" lang="en-IN" altLang="en-US" sz="2000" b="0" i="0" u="none" strike="noStrike" kern="1200" cap="none" spc="0" normalizeH="0" baseline="0" noProof="0" dirty="0" smtClean="0">
                <a:ln>
                  <a:noFill/>
                </a:ln>
                <a:solidFill>
                  <a:schemeClr val="tx1"/>
                </a:solidFill>
                <a:effectLst/>
                <a:uLnTx/>
                <a:uFillTx/>
                <a:latin typeface="+mn-lt"/>
                <a:ea typeface="+mn-ea"/>
                <a:cs typeface="+mn-cs"/>
              </a:rPr>
              <a:t>has become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very difficult to know that an accident has occurred and to locate the position where it has happened</a:t>
            </a:r>
            <a:r>
              <a:rPr kumimoji="0" lang="en-IN" alt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There is no system of identification and intimation regarding an accident in previous </a:t>
            </a:r>
            <a:r>
              <a:rPr kumimoji="0" lang="en-IN" altLang="en-US" sz="2000" b="0" i="0" u="none" strike="noStrike" kern="1200" cap="none" spc="0" normalizeH="0" baseline="0" noProof="0" dirty="0" smtClean="0">
                <a:ln>
                  <a:noFill/>
                </a:ln>
                <a:solidFill>
                  <a:schemeClr val="tx1"/>
                </a:solidFill>
                <a:effectLst/>
                <a:uLnTx/>
                <a:uFillTx/>
                <a:latin typeface="+mn-lt"/>
                <a:ea typeface="+mn-ea"/>
                <a:cs typeface="+mn-cs"/>
              </a:rPr>
              <a:t>system.</a:t>
            </a:r>
            <a:endParaRPr kumimoji="0" lang="en-IN" alt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57000"/>
          </a:blip>
          <a:stretch>
            <a:fillRect/>
          </a:stretch>
        </a:blipFill>
        <a:effectLst/>
      </p:bgPr>
    </p:bg>
    <p:spTree>
      <p:nvGrpSpPr>
        <p:cNvPr id="1" name=""/>
        <p:cNvGrpSpPr/>
        <p:nvPr/>
      </p:nvGrpSpPr>
      <p:grpSpPr>
        <a:xfrm>
          <a:off x="0" y="0"/>
          <a:ext cx="0" cy="0"/>
          <a:chOff x="0" y="0"/>
          <a:chExt cx="0" cy="0"/>
        </a:xfrm>
      </p:grpSpPr>
      <p:sp>
        <p:nvSpPr>
          <p:cNvPr id="3" name="Rectangle 3"/>
          <p:cNvSpPr txBox="1">
            <a:spLocks noChangeArrowheads="1"/>
          </p:cNvSpPr>
          <p:nvPr/>
        </p:nvSpPr>
        <p:spPr>
          <a:xfrm>
            <a:off x="457200" y="111125"/>
            <a:ext cx="8229600" cy="5984875"/>
          </a:xfrm>
          <a:prstGeom prst="rect">
            <a:avLst/>
          </a:prstGeom>
        </p:spPr>
        <p:txBody>
          <a:bodyPr/>
          <a:lstStyle/>
          <a:p>
            <a:pPr marR="0" lvl="0" indent="0" algn="ctr" defTabSz="914400" rtl="0" eaLnBrk="1" fontAlgn="auto" latinLnBrk="0" hangingPunct="1">
              <a:lnSpc>
                <a:spcPct val="100000"/>
              </a:lnSpc>
              <a:spcBef>
                <a:spcPct val="20000"/>
              </a:spcBef>
              <a:spcAft>
                <a:spcPts val="0"/>
              </a:spcAft>
              <a:buClrTx/>
              <a:buSzTx/>
              <a:buNone/>
              <a:defRPr/>
            </a:pPr>
            <a:r>
              <a:rPr kumimoji="0" lang="en-IN" altLang="en-US" sz="4000" b="0" i="0" u="none" strike="noStrike" kern="1200" cap="none" spc="0" normalizeH="0" baseline="0" noProof="0" dirty="0" smtClean="0">
                <a:ln>
                  <a:noFill/>
                </a:ln>
                <a:solidFill>
                  <a:schemeClr val="tx1"/>
                </a:solidFill>
                <a:effectLst/>
                <a:uLnTx/>
                <a:uFillTx/>
                <a:latin typeface="Microsoft YaHei" panose="020B0503020204020204" charset="-122"/>
                <a:ea typeface="Microsoft YaHei" panose="020B0503020204020204" charset="-122"/>
                <a:cs typeface="+mn-cs"/>
              </a:rPr>
              <a:t>CONCEPT AND OVERVIEW</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R="0" lvl="0" indent="0" algn="l" defTabSz="914400" rtl="0" eaLnBrk="1" fontAlgn="auto" latinLnBrk="0" hangingPunct="1">
              <a:lnSpc>
                <a:spcPct val="100000"/>
              </a:lnSpc>
              <a:spcBef>
                <a:spcPct val="20000"/>
              </a:spcBef>
              <a:spcAft>
                <a:spcPts val="0"/>
              </a:spcAft>
              <a:buClrTx/>
              <a:buSzTx/>
              <a:buNone/>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R="0" lvl="0" indent="0" algn="l" defTabSz="914400" rtl="0" eaLnBrk="1" fontAlgn="auto" latinLnBrk="0" hangingPunct="1">
              <a:lnSpc>
                <a:spcPct val="100000"/>
              </a:lnSpc>
              <a:spcBef>
                <a:spcPct val="20000"/>
              </a:spcBef>
              <a:spcAft>
                <a:spcPts val="0"/>
              </a:spcAft>
              <a:buClrTx/>
              <a:buSzTx/>
              <a:buNone/>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This vehicle tracking system takes input from GPS and send it through the </a:t>
            </a:r>
            <a:r>
              <a:rPr kumimoji="0" lang="en-IN" altLang="en-US" sz="2000" b="0" i="0" u="none" strike="noStrike" kern="1200" cap="none" spc="0" normalizeH="0" baseline="0" noProof="0" dirty="0" smtClean="0">
                <a:ln>
                  <a:noFill/>
                </a:ln>
                <a:solidFill>
                  <a:schemeClr val="tx1"/>
                </a:solidFill>
                <a:effectLst/>
                <a:uLnTx/>
                <a:uFillTx/>
                <a:latin typeface="+mn-lt"/>
                <a:ea typeface="+mn-ea"/>
                <a:cs typeface="+mn-cs"/>
              </a:rPr>
              <a:t>way2sms API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to desired mobile/laptop using mobile communication. Vehicle </a:t>
            </a:r>
            <a:r>
              <a:rPr kumimoji="0" lang="en-IN" altLang="en-US" sz="2000" b="0" i="0" u="none" strike="noStrike" kern="1200" cap="none" spc="0" normalizeH="0" baseline="0" noProof="0" dirty="0" smtClean="0">
                <a:ln>
                  <a:noFill/>
                </a:ln>
                <a:solidFill>
                  <a:schemeClr val="tx1"/>
                </a:solidFill>
                <a:effectLst/>
                <a:uLnTx/>
                <a:uFillTx/>
                <a:latin typeface="+mn-lt"/>
                <a:ea typeface="+mn-ea"/>
                <a:cs typeface="+mn-cs"/>
              </a:rPr>
              <a:t>accident detection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System is one of the biggest technological advancements to track the </a:t>
            </a:r>
            <a:r>
              <a:rPr kumimoji="0" lang="en-IN" altLang="en-US" sz="2000" b="0" i="0" u="none" strike="noStrike" kern="1200" cap="none" spc="0" normalizeH="0" baseline="0" noProof="0" dirty="0" smtClean="0">
                <a:ln>
                  <a:noFill/>
                </a:ln>
                <a:solidFill>
                  <a:schemeClr val="tx1"/>
                </a:solidFill>
                <a:effectLst/>
                <a:uLnTx/>
                <a:uFillTx/>
                <a:latin typeface="+mn-lt"/>
                <a:ea typeface="+mn-ea"/>
                <a:cs typeface="+mn-cs"/>
              </a:rPr>
              <a:t>damaged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vehicle. The security system uses Global</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R="0" lvl="0" indent="0" algn="l" defTabSz="914400" rtl="0" eaLnBrk="1" fontAlgn="auto" latinLnBrk="0" hangingPunct="1">
              <a:lnSpc>
                <a:spcPct val="100000"/>
              </a:lnSpc>
              <a:spcBef>
                <a:spcPct val="20000"/>
              </a:spcBef>
              <a:spcAft>
                <a:spcPts val="0"/>
              </a:spcAft>
              <a:buClrTx/>
              <a:buSzTx/>
              <a:buNone/>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Positioning System GPS, to find the location of the monitored or tracked vehicle and then uses</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R="0" lvl="0" indent="0" algn="l" defTabSz="914400" rtl="0" eaLnBrk="1" fontAlgn="auto" latinLnBrk="0" hangingPunct="1">
              <a:lnSpc>
                <a:spcPct val="100000"/>
              </a:lnSpc>
              <a:spcBef>
                <a:spcPct val="20000"/>
              </a:spcBef>
              <a:spcAft>
                <a:spcPts val="0"/>
              </a:spcAft>
              <a:buClrTx/>
              <a:buSzTx/>
              <a:buNone/>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satellite or radio systems to send to send the coordinates and the location data to the emergency medical service</a:t>
            </a:r>
            <a:r>
              <a:rPr kumimoji="0" lang="en-IN" altLang="en-US"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R="0" lvl="0" indent="0" algn="l" defTabSz="914400" rtl="0" eaLnBrk="1" fontAlgn="auto" latinLnBrk="0" hangingPunct="1">
              <a:lnSpc>
                <a:spcPct val="100000"/>
              </a:lnSpc>
              <a:spcBef>
                <a:spcPct val="20000"/>
              </a:spcBef>
              <a:spcAft>
                <a:spcPts val="0"/>
              </a:spcAft>
              <a:buClrTx/>
              <a:buSzTx/>
              <a:buNone/>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monitoring center </a:t>
            </a:r>
            <a:r>
              <a:rPr kumimoji="0" lang="en-IN" altLang="en-US" sz="2000" b="0" i="0" u="none" strike="noStrike" kern="1200" cap="none" spc="0" normalizeH="0" baseline="0" noProof="0" dirty="0" smtClean="0">
                <a:ln>
                  <a:noFill/>
                </a:ln>
                <a:solidFill>
                  <a:schemeClr val="tx1"/>
                </a:solidFill>
                <a:effectLst/>
                <a:uLnTx/>
                <a:uFillTx/>
                <a:latin typeface="+mn-lt"/>
                <a:ea typeface="+mn-ea"/>
                <a:cs typeface="+mn-cs"/>
              </a:rPr>
              <a:t>of rescue team and trusted contact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various software’s are used to plot the Vehicle on a map. In this way the </a:t>
            </a:r>
            <a:r>
              <a:rPr kumimoji="0" lang="en-IN" altLang="en-US" sz="2000" b="0" i="0" u="none" strike="noStrike" kern="1200" cap="none" spc="0" normalizeH="0" baseline="0" noProof="0" dirty="0" smtClean="0">
                <a:ln>
                  <a:noFill/>
                </a:ln>
                <a:solidFill>
                  <a:schemeClr val="tx1"/>
                </a:solidFill>
                <a:effectLst/>
                <a:uLnTx/>
                <a:uFillTx/>
                <a:latin typeface="+mn-lt"/>
                <a:ea typeface="+mn-ea"/>
                <a:cs typeface="+mn-cs"/>
              </a:rPr>
              <a:t>rescue team and trusted contact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are able to track their vehicle on a real-time basis. Due to real-time tracking facility, vehicle tracking systems are becoming increasingly popular among owners of expensive vehicles.</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57000"/>
          </a:blip>
          <a:stretch>
            <a:fillRect/>
          </a:stretch>
        </a:blipFill>
        <a:effectLst/>
      </p:bgPr>
    </p:bg>
    <p:spTree>
      <p:nvGrpSpPr>
        <p:cNvPr id="1" name=""/>
        <p:cNvGrpSpPr/>
        <p:nvPr/>
      </p:nvGrpSpPr>
      <p:grpSpPr/>
      <p:sp>
        <p:nvSpPr>
          <p:cNvPr id="2" name="Title 1"/>
          <p:cNvSpPr>
            <a:spLocks noGrp="1"/>
          </p:cNvSpPr>
          <p:nvPr>
            <p:ph type="title"/>
          </p:nvPr>
        </p:nvSpPr>
        <p:spPr>
          <a:xfrm>
            <a:off x="457200" y="274955"/>
            <a:ext cx="8229600" cy="982345"/>
          </a:xfrm>
        </p:spPr>
        <p:txBody>
          <a:bodyPr/>
          <a:p>
            <a:r>
              <a:rPr lang="en-US">
                <a:sym typeface="+mn-ea"/>
              </a:rPr>
              <a:t>HARDWARE</a:t>
            </a:r>
            <a:endParaRPr lang="en-US"/>
          </a:p>
        </p:txBody>
      </p:sp>
      <p:sp>
        <p:nvSpPr>
          <p:cNvPr id="3" name="Content Placeholder 2"/>
          <p:cNvSpPr>
            <a:spLocks noGrp="1"/>
          </p:cNvSpPr>
          <p:nvPr>
            <p:ph idx="1"/>
          </p:nvPr>
        </p:nvSpPr>
        <p:spPr>
          <a:xfrm>
            <a:off x="391160" y="1191895"/>
            <a:ext cx="8229600" cy="5032375"/>
          </a:xfrm>
        </p:spPr>
        <p:txBody>
          <a:bodyPr>
            <a:noAutofit/>
          </a:bodyPr>
          <a:p>
            <a:endParaRPr lang="en-US" sz="2000"/>
          </a:p>
          <a:p>
            <a:pPr marL="0" indent="0">
              <a:buNone/>
            </a:pPr>
            <a:r>
              <a:rPr lang="en-US" sz="2000"/>
              <a:t>For designing this hardware many types of devices are used to make it perfectly working. All the</a:t>
            </a:r>
            <a:endParaRPr lang="en-US" sz="2000"/>
          </a:p>
          <a:p>
            <a:pPr marL="0" indent="0">
              <a:buNone/>
            </a:pPr>
            <a:r>
              <a:rPr lang="en-US" sz="2000"/>
              <a:t>devices are purchased from different manufacturers. These components are soldered on a soldering</a:t>
            </a:r>
            <a:endParaRPr lang="en-US" sz="2000"/>
          </a:p>
          <a:p>
            <a:pPr marL="0" indent="0">
              <a:buNone/>
            </a:pPr>
            <a:r>
              <a:rPr lang="en-US" sz="2000"/>
              <a:t>board. The following list of hardware are required for this system.</a:t>
            </a:r>
            <a:endParaRPr lang="en-US" sz="2000"/>
          </a:p>
          <a:p>
            <a:pPr marL="0" indent="0">
              <a:buNone/>
            </a:pPr>
            <a:endParaRPr lang="en-US" sz="2000"/>
          </a:p>
          <a:p>
            <a:pPr>
              <a:buFont typeface="Wingdings" panose="05000000000000000000" charset="0"/>
              <a:buChar char="Ø"/>
            </a:pPr>
            <a:r>
              <a:rPr lang="en-US" sz="2000"/>
              <a:t>GPS</a:t>
            </a:r>
            <a:endParaRPr lang="en-US" sz="2000"/>
          </a:p>
          <a:p>
            <a:pPr>
              <a:buFont typeface="Wingdings" panose="05000000000000000000" charset="0"/>
              <a:buChar char="Ø"/>
            </a:pPr>
            <a:r>
              <a:rPr lang="en-IN" altLang="en-US" sz="2000"/>
              <a:t>MEMS 6050</a:t>
            </a:r>
            <a:endParaRPr lang="en-US" sz="2000"/>
          </a:p>
          <a:p>
            <a:pPr>
              <a:buFont typeface="Wingdings" panose="05000000000000000000" charset="0"/>
              <a:buChar char="Ø"/>
            </a:pPr>
            <a:r>
              <a:rPr lang="en-IN" altLang="en-US" sz="2000"/>
              <a:t>NODEMCU</a:t>
            </a:r>
            <a:endParaRPr lang="en-US" sz="2000"/>
          </a:p>
          <a:p>
            <a:pPr>
              <a:buFont typeface="Wingdings" panose="05000000000000000000" charset="0"/>
              <a:buChar char="Ø"/>
            </a:pPr>
            <a:r>
              <a:rPr lang="en-US" sz="2000"/>
              <a:t> POWER SUPPLY</a:t>
            </a:r>
            <a:endParaRPr lang="en-US" sz="2000"/>
          </a:p>
          <a:p>
            <a:pPr>
              <a:buFont typeface="Wingdings" panose="05000000000000000000" charset="0"/>
              <a:buChar char="Ø"/>
            </a:pPr>
            <a:r>
              <a:rPr lang="en-US" sz="2000"/>
              <a:t> L</a:t>
            </a:r>
            <a:r>
              <a:rPr lang="en-IN" altLang="en-US" sz="2000"/>
              <a:t>ED</a:t>
            </a:r>
            <a:endParaRPr lang="en-US" sz="2000"/>
          </a:p>
          <a:p>
            <a:pPr>
              <a:buFont typeface="Wingdings" panose="05000000000000000000" charset="0"/>
              <a:buChar char="Ø"/>
            </a:pPr>
            <a:r>
              <a:rPr lang="en-US" sz="2000"/>
              <a:t> </a:t>
            </a:r>
            <a:r>
              <a:rPr lang="en-IN" altLang="en-US" sz="2000"/>
              <a:t>BUZZER</a:t>
            </a:r>
            <a:endParaRPr lang="en-IN" altLang="en-US" sz="2000"/>
          </a:p>
          <a:p>
            <a:pPr>
              <a:buFont typeface="Wingdings" panose="05000000000000000000" charset="0"/>
              <a:buChar char="Ø"/>
            </a:pPr>
            <a:r>
              <a:rPr lang="en-IN" altLang="en-US" sz="2000"/>
              <a:t>BUTTON</a:t>
            </a:r>
            <a:endParaRPr lang="en-I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73742850" name="Picture 1" descr="nodemcu_pins"/>
          <p:cNvPicPr>
            <a:picLocks noChangeAspect="1"/>
          </p:cNvPicPr>
          <p:nvPr/>
        </p:nvPicPr>
        <p:blipFill>
          <a:blip r:embed="rId1"/>
          <a:stretch>
            <a:fillRect/>
          </a:stretch>
        </p:blipFill>
        <p:spPr>
          <a:xfrm>
            <a:off x="1289050" y="840740"/>
            <a:ext cx="2130425" cy="1794510"/>
          </a:xfrm>
          <a:prstGeom prst="rect">
            <a:avLst/>
          </a:prstGeom>
          <a:noFill/>
          <a:ln w="9525">
            <a:noFill/>
          </a:ln>
        </p:spPr>
      </p:pic>
      <p:sp>
        <p:nvSpPr>
          <p:cNvPr id="100" name="Text Box 99"/>
          <p:cNvSpPr txBox="1"/>
          <p:nvPr/>
        </p:nvSpPr>
        <p:spPr>
          <a:xfrm>
            <a:off x="981710" y="2635250"/>
            <a:ext cx="2438400" cy="368300"/>
          </a:xfrm>
          <a:prstGeom prst="rect">
            <a:avLst/>
          </a:prstGeom>
          <a:noFill/>
          <a:ln w="9525">
            <a:noFill/>
          </a:ln>
        </p:spPr>
        <p:txBody>
          <a:bodyPr wrap="square">
            <a:spAutoFit/>
          </a:bodyPr>
          <a:p>
            <a:pPr indent="0" algn="ctr"/>
            <a:r>
              <a:rPr lang="en-US" b="0">
                <a:latin typeface="Calibri" panose="020F0502020204030204" charset="0"/>
                <a:ea typeface="SimSun" panose="02010600030101010101" pitchFamily="2" charset="-122"/>
                <a:cs typeface="Times New Roman" panose="02020603050405020304" charset="0"/>
              </a:rPr>
              <a:t>NODEMCU</a:t>
            </a:r>
            <a:endParaRPr lang="en-US"/>
          </a:p>
        </p:txBody>
      </p:sp>
      <p:pic>
        <p:nvPicPr>
          <p:cNvPr id="-2147482623" name="Picture 3" descr="accel"/>
          <p:cNvPicPr>
            <a:picLocks noChangeAspect="1"/>
          </p:cNvPicPr>
          <p:nvPr/>
        </p:nvPicPr>
        <p:blipFill>
          <a:blip r:embed="rId2"/>
          <a:stretch>
            <a:fillRect/>
          </a:stretch>
        </p:blipFill>
        <p:spPr>
          <a:xfrm>
            <a:off x="5786755" y="955675"/>
            <a:ext cx="2322830" cy="1564005"/>
          </a:xfrm>
          <a:prstGeom prst="rect">
            <a:avLst/>
          </a:prstGeom>
          <a:noFill/>
          <a:ln w="9525">
            <a:noFill/>
          </a:ln>
        </p:spPr>
      </p:pic>
      <p:sp>
        <p:nvSpPr>
          <p:cNvPr id="5" name="Text Box 4"/>
          <p:cNvSpPr txBox="1"/>
          <p:nvPr/>
        </p:nvSpPr>
        <p:spPr>
          <a:xfrm>
            <a:off x="6068060" y="2635250"/>
            <a:ext cx="1962785" cy="368300"/>
          </a:xfrm>
          <a:prstGeom prst="rect">
            <a:avLst/>
          </a:prstGeom>
          <a:noFill/>
          <a:ln>
            <a:noFill/>
          </a:ln>
        </p:spPr>
        <p:txBody>
          <a:bodyPr wrap="square" rtlCol="0">
            <a:spAutoFit/>
          </a:bodyPr>
          <a:p>
            <a:r>
              <a:rPr lang="en-IN" altLang="en-US"/>
              <a:t>ACCELEROMETER</a:t>
            </a:r>
            <a:endParaRPr lang="en-IN" altLang="en-US"/>
          </a:p>
        </p:txBody>
      </p:sp>
      <p:pic>
        <p:nvPicPr>
          <p:cNvPr id="-2147482617" name="Picture 22" descr="rgb-fast-color-changing-led01"/>
          <p:cNvPicPr>
            <a:picLocks noChangeAspect="1"/>
          </p:cNvPicPr>
          <p:nvPr/>
        </p:nvPicPr>
        <p:blipFill>
          <a:blip r:embed="rId3"/>
          <a:stretch>
            <a:fillRect/>
          </a:stretch>
        </p:blipFill>
        <p:spPr>
          <a:xfrm>
            <a:off x="1489075" y="3667760"/>
            <a:ext cx="1899920" cy="1562100"/>
          </a:xfrm>
          <a:prstGeom prst="rect">
            <a:avLst/>
          </a:prstGeom>
          <a:noFill/>
          <a:ln w="9525">
            <a:noFill/>
          </a:ln>
        </p:spPr>
      </p:pic>
      <p:pic>
        <p:nvPicPr>
          <p:cNvPr id="-2147482616" name="Picture 31" descr="buzzer-module"/>
          <p:cNvPicPr>
            <a:picLocks noChangeAspect="1"/>
          </p:cNvPicPr>
          <p:nvPr/>
        </p:nvPicPr>
        <p:blipFill>
          <a:blip r:embed="rId4"/>
          <a:stretch>
            <a:fillRect/>
          </a:stretch>
        </p:blipFill>
        <p:spPr>
          <a:xfrm>
            <a:off x="6056313" y="3447098"/>
            <a:ext cx="1782445" cy="1782445"/>
          </a:xfrm>
          <a:prstGeom prst="rect">
            <a:avLst/>
          </a:prstGeom>
          <a:noFill/>
          <a:ln w="9525">
            <a:noFill/>
          </a:ln>
        </p:spPr>
      </p:pic>
      <p:sp>
        <p:nvSpPr>
          <p:cNvPr id="8" name="Text Box 7"/>
          <p:cNvSpPr txBox="1"/>
          <p:nvPr/>
        </p:nvSpPr>
        <p:spPr>
          <a:xfrm>
            <a:off x="1583690" y="5503545"/>
            <a:ext cx="1692910" cy="368300"/>
          </a:xfrm>
          <a:prstGeom prst="rect">
            <a:avLst/>
          </a:prstGeom>
          <a:noFill/>
        </p:spPr>
        <p:txBody>
          <a:bodyPr wrap="square" rtlCol="0">
            <a:spAutoFit/>
          </a:bodyPr>
          <a:p>
            <a:pPr algn="ctr"/>
            <a:r>
              <a:rPr lang="en-IN" altLang="en-US"/>
              <a:t>LED</a:t>
            </a:r>
            <a:endParaRPr lang="en-IN" altLang="en-US"/>
          </a:p>
        </p:txBody>
      </p:sp>
      <p:sp>
        <p:nvSpPr>
          <p:cNvPr id="9" name="Text Box 8"/>
          <p:cNvSpPr txBox="1"/>
          <p:nvPr/>
        </p:nvSpPr>
        <p:spPr>
          <a:xfrm>
            <a:off x="6293485" y="5267960"/>
            <a:ext cx="1631315" cy="368300"/>
          </a:xfrm>
          <a:prstGeom prst="rect">
            <a:avLst/>
          </a:prstGeom>
          <a:noFill/>
        </p:spPr>
        <p:txBody>
          <a:bodyPr wrap="square" rtlCol="0">
            <a:spAutoFit/>
          </a:bodyPr>
          <a:p>
            <a:pPr algn="ctr"/>
            <a:r>
              <a:rPr lang="en-IN" altLang="en-US"/>
              <a:t>BUZZER</a:t>
            </a:r>
            <a:endParaRPr lang="en-IN"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5290</Words>
  <Application>WPS Presentation</Application>
  <PresentationFormat>On-screen Show (4:3)</PresentationFormat>
  <Paragraphs>105</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SimSun</vt:lpstr>
      <vt:lpstr>Wingdings</vt:lpstr>
      <vt:lpstr>Microsoft YaHei UI</vt:lpstr>
      <vt:lpstr>Microsoft JhengHei UI</vt:lpstr>
      <vt:lpstr>Microsoft YaHei</vt:lpstr>
      <vt:lpstr>Wingdings</vt:lpstr>
      <vt:lpstr>Calibri</vt:lpstr>
      <vt:lpstr>Arial Unicode MS</vt:lpstr>
      <vt:lpstr>Times New Roman</vt:lpstr>
      <vt:lpstr>Office Theme</vt:lpstr>
      <vt:lpstr>KALINGA INSTITUE OF INDUSTRIAL TECHNOLOGY</vt:lpstr>
      <vt:lpstr>PowerPoint 演示文稿</vt:lpstr>
      <vt:lpstr>PowerPoint 演示文稿</vt:lpstr>
      <vt:lpstr>PowerPoint 演示文稿</vt:lpstr>
      <vt:lpstr>PowerPoint 演示文稿</vt:lpstr>
      <vt:lpstr>PowerPoint 演示文稿</vt:lpstr>
      <vt:lpstr>PowerPoint 演示文稿</vt:lpstr>
      <vt:lpstr>HARDWARE</vt:lpstr>
      <vt:lpstr>PowerPoint 演示文稿</vt:lpstr>
      <vt:lpstr>PowerPoint 演示文稿</vt:lpstr>
      <vt:lpstr>PowerPoint 演示文稿</vt:lpstr>
      <vt:lpstr>ADVANTAGES             DISADVANTAGES</vt:lpstr>
      <vt:lpstr>PowerPoint 演示文稿</vt:lpstr>
      <vt:lpstr>FUTURE SCOPE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HKTripathy</dc:creator>
  <cp:lastModifiedBy>PRATIBHA JAISWAL</cp:lastModifiedBy>
  <cp:revision>16</cp:revision>
  <dcterms:created xsi:type="dcterms:W3CDTF">2014-01-21T11:56:00Z</dcterms:created>
  <dcterms:modified xsi:type="dcterms:W3CDTF">2019-10-18T18:39:28Z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