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4" r:id="rId5"/>
    <p:sldId id="268" r:id="rId6"/>
    <p:sldId id="271" r:id="rId7"/>
    <p:sldId id="273" r:id="rId8"/>
    <p:sldId id="274" r:id="rId9"/>
    <p:sldId id="275" r:id="rId10"/>
    <p:sldId id="276" r:id="rId11"/>
    <p:sldId id="279" r:id="rId12"/>
    <p:sldId id="280" r:id="rId13"/>
    <p:sldId id="282" r:id="rId14"/>
    <p:sldId id="281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99D10-71FA-EC95-C61A-29534FE7BBFD}" v="1247" dt="2024-05-01T20:57:19.030"/>
    <p1510:client id="{C9E404D5-2CD3-0448-2A06-92927E3DC965}" v="23" dt="2024-05-02T16:00:27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646392"/>
          </a:xfrm>
        </p:spPr>
        <p:txBody>
          <a:bodyPr>
            <a:noAutofit/>
          </a:bodyPr>
          <a:lstStyle/>
          <a:p>
            <a:r>
              <a:rPr lang="en-US" sz="5400" dirty="0">
                <a:latin typeface="Segoe UI"/>
                <a:ea typeface="+mj-lt"/>
                <a:cs typeface="Segoe UI"/>
              </a:rPr>
              <a:t>Using RStudio to Visualize Variation in Bahamas Fish Density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65321"/>
            <a:ext cx="6858000" cy="2015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4000" dirty="0">
                <a:latin typeface="Segoe UI"/>
                <a:cs typeface="Segoe UI"/>
              </a:rPr>
              <a:t>Elizabeth Ortiz</a:t>
            </a:r>
          </a:p>
        </p:txBody>
      </p:sp>
      <p:pic>
        <p:nvPicPr>
          <p:cNvPr id="4" name="Picture 3" descr="Why Lilo feeds Pudge the Fish Peanut butter sandwiches SADNESS ALERT ...">
            <a:extLst>
              <a:ext uri="{FF2B5EF4-FFF2-40B4-BE49-F238E27FC236}">
                <a16:creationId xmlns:a16="http://schemas.microsoft.com/office/drawing/2014/main" id="{5FB2162F-10E9-7429-D40F-70BCEF1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254515" y="-4763"/>
            <a:ext cx="11653028" cy="68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CE23-1CB8-F99F-690A-DCEBC3B7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93" y="172888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u="sng" dirty="0">
                <a:ea typeface="+mn-lt"/>
                <a:cs typeface="+mn-lt"/>
              </a:rPr>
              <a:t>Scree plot  </a:t>
            </a:r>
            <a:endParaRPr lang="en-US" sz="3600" u="sng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library(</a:t>
            </a:r>
            <a:r>
              <a:rPr lang="en-US" sz="3200" b="1" err="1">
                <a:ea typeface="+mn-lt"/>
                <a:cs typeface="+mn-lt"/>
              </a:rPr>
              <a:t>factoextra</a:t>
            </a:r>
            <a:r>
              <a:rPr lang="en-US" sz="3200" dirty="0">
                <a:ea typeface="+mn-lt"/>
                <a:cs typeface="+mn-lt"/>
              </a:rPr>
              <a:t>) </a:t>
            </a:r>
            <a:endParaRPr lang="en-US" dirty="0"/>
          </a:p>
          <a:p>
            <a:pPr marL="0" indent="0">
              <a:buNone/>
            </a:pPr>
            <a:r>
              <a:rPr lang="en-US" sz="3200" b="1" dirty="0" err="1">
                <a:ea typeface="+mn-lt"/>
                <a:cs typeface="+mn-lt"/>
              </a:rPr>
              <a:t>fviz_eig</a:t>
            </a:r>
            <a:r>
              <a:rPr lang="en-US" sz="3200" b="1" dirty="0">
                <a:ea typeface="+mn-lt"/>
                <a:cs typeface="+mn-lt"/>
              </a:rPr>
              <a:t>(</a:t>
            </a:r>
            <a:r>
              <a:rPr lang="en-US" sz="3200" dirty="0" err="1">
                <a:ea typeface="+mn-lt"/>
                <a:cs typeface="+mn-lt"/>
              </a:rPr>
              <a:t>PCAmodel</a:t>
            </a:r>
            <a:r>
              <a:rPr lang="en-US" sz="3200" dirty="0">
                <a:ea typeface="+mn-lt"/>
                <a:cs typeface="+mn-lt"/>
              </a:rPr>
              <a:t>) </a:t>
            </a:r>
            <a:endParaRPr lang="en-US"/>
          </a:p>
          <a:p>
            <a:endParaRPr lang="en-US" sz="1600">
              <a:latin typeface="Segoe UI"/>
              <a:cs typeface="Segoe UI"/>
            </a:endParaRPr>
          </a:p>
        </p:txBody>
      </p:sp>
      <p:pic>
        <p:nvPicPr>
          <p:cNvPr id="5" name="Picture 4" descr="A graph with a black line and a black line&#10;&#10;Description automatically generated">
            <a:extLst>
              <a:ext uri="{FF2B5EF4-FFF2-40B4-BE49-F238E27FC236}">
                <a16:creationId xmlns:a16="http://schemas.microsoft.com/office/drawing/2014/main" id="{4C785B48-56BF-6308-7A96-42E30424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81" y="2113471"/>
            <a:ext cx="4809426" cy="47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4174-F635-21DB-15A3-B990204D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E72C-D87C-C70C-FC2E-B8117BD7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35" y="373512"/>
            <a:ext cx="8778096" cy="591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Are there significant differences between fish communities?</a:t>
            </a:r>
          </a:p>
          <a:p>
            <a:pPr marL="0" indent="0">
              <a:buNone/>
            </a:pPr>
            <a:r>
              <a:rPr lang="en-US" sz="3600" u="sng" dirty="0">
                <a:ea typeface="+mn-lt"/>
                <a:cs typeface="+mn-lt"/>
              </a:rPr>
              <a:t>Principal components for each individual</a:t>
            </a:r>
          </a:p>
          <a:p>
            <a:pPr marL="0" indent="0">
              <a:buNone/>
            </a:pPr>
            <a:r>
              <a:rPr lang="en-US" sz="3200" dirty="0" err="1">
                <a:ea typeface="+mn-lt"/>
                <a:cs typeface="+mn-lt"/>
              </a:rPr>
              <a:t>PCAmodel$</a:t>
            </a:r>
            <a:r>
              <a:rPr lang="en-US" sz="3200" b="1" dirty="0" err="1">
                <a:ea typeface="+mn-lt"/>
                <a:cs typeface="+mn-lt"/>
              </a:rPr>
              <a:t>scores</a:t>
            </a:r>
            <a:r>
              <a:rPr lang="en-US" sz="3200" b="1" dirty="0"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PC1&lt;-</a:t>
            </a:r>
            <a:r>
              <a:rPr lang="en-US" sz="3200" dirty="0" err="1">
                <a:ea typeface="+mn-lt"/>
                <a:cs typeface="+mn-lt"/>
              </a:rPr>
              <a:t>PCAmodel$scores</a:t>
            </a:r>
            <a:r>
              <a:rPr lang="en-US" sz="3200" dirty="0">
                <a:ea typeface="+mn-lt"/>
                <a:cs typeface="+mn-lt"/>
              </a:rPr>
              <a:t>[,1]  </a:t>
            </a:r>
            <a:endParaRPr lang="en-US" sz="3200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PC1 </a:t>
            </a:r>
            <a:endParaRPr lang="en-US" sz="3200"/>
          </a:p>
        </p:txBody>
      </p:sp>
      <p:pic>
        <p:nvPicPr>
          <p:cNvPr id="4" name="Picture 3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449EBD7-0481-9017-140C-6CA7248E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" y="4735095"/>
            <a:ext cx="8798944" cy="15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4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EA86-1F58-D888-23C8-01E62200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560418"/>
            <a:ext cx="8188623" cy="55159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model1&lt;-</a:t>
            </a:r>
            <a:r>
              <a:rPr lang="en-US" sz="3200" err="1"/>
              <a:t>lm</a:t>
            </a:r>
            <a:r>
              <a:rPr lang="en-US" sz="3200" dirty="0"/>
              <a:t>(PC1~mydata$Site)</a:t>
            </a:r>
          </a:p>
          <a:p>
            <a:pPr marL="0" indent="0">
              <a:buNone/>
            </a:pPr>
            <a:r>
              <a:rPr lang="en-US" sz="3200" err="1"/>
              <a:t>anova</a:t>
            </a:r>
            <a:r>
              <a:rPr lang="en-US" sz="3200" dirty="0"/>
              <a:t>(model1)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Statistically significant principal component 1 ... </a:t>
            </a:r>
            <a:r>
              <a:rPr lang="en-US" sz="3200" b="1" u="sng" dirty="0">
                <a:ea typeface="+mn-lt"/>
                <a:cs typeface="+mn-lt"/>
              </a:rPr>
              <a:t>there are differences in PC1 scores among the different sites studied</a:t>
            </a:r>
            <a:endParaRPr lang="en-US" sz="3200" b="1" u="sng"/>
          </a:p>
          <a:p>
            <a:endParaRPr lang="en-US" dirty="0"/>
          </a:p>
        </p:txBody>
      </p:sp>
      <p:pic>
        <p:nvPicPr>
          <p:cNvPr id="4" name="Picture 3" descr="A close up of numbers&#10;&#10;Description automatically generated">
            <a:extLst>
              <a:ext uri="{FF2B5EF4-FFF2-40B4-BE49-F238E27FC236}">
                <a16:creationId xmlns:a16="http://schemas.microsoft.com/office/drawing/2014/main" id="{6ECE6252-86C5-F8D7-E243-2D9F9772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2" y="2150673"/>
            <a:ext cx="8152141" cy="20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2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EA86-1F58-D888-23C8-01E62200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94" y="502909"/>
            <a:ext cx="4292360" cy="61197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u="sng" dirty="0">
                <a:ea typeface="+mn-lt"/>
                <a:cs typeface="+mn-lt"/>
              </a:rPr>
              <a:t>Post-hoc tests</a:t>
            </a:r>
            <a:r>
              <a:rPr lang="en-US" dirty="0">
                <a:ea typeface="+mn-lt"/>
                <a:cs typeface="+mn-lt"/>
              </a:rPr>
              <a:t>- Identify specific differences  between sites in terms of their PC1 mean scores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library(</a:t>
            </a:r>
            <a:r>
              <a:rPr lang="en-US" b="1" dirty="0" err="1">
                <a:ea typeface="+mn-lt"/>
                <a:cs typeface="+mn-lt"/>
              </a:rPr>
              <a:t>agricolae</a:t>
            </a:r>
            <a:r>
              <a:rPr lang="en-US" dirty="0">
                <a:ea typeface="+mn-lt"/>
                <a:cs typeface="+mn-lt"/>
              </a:rPr>
              <a:t>) 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HSD.test</a:t>
            </a:r>
            <a:r>
              <a:rPr lang="en-US" dirty="0">
                <a:ea typeface="+mn-lt"/>
                <a:cs typeface="+mn-lt"/>
              </a:rPr>
              <a:t>(model1, "</a:t>
            </a:r>
            <a:r>
              <a:rPr lang="en-US" dirty="0" err="1">
                <a:ea typeface="+mn-lt"/>
                <a:cs typeface="+mn-lt"/>
              </a:rPr>
              <a:t>mydata$Site</a:t>
            </a:r>
            <a:r>
              <a:rPr lang="en-US" dirty="0">
                <a:ea typeface="+mn-lt"/>
                <a:cs typeface="+mn-lt"/>
              </a:rPr>
              <a:t>", console=TRUE)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Sites with the same letter are not significantly different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Sites in Group "a" have significantly higher PC1 means compared to Group "b".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EAB442-A4EA-75DA-3CBD-1D1478F8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83" y="704490"/>
            <a:ext cx="6330874" cy="57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9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AFD0-F9B1-75D3-3EA8-21AE108E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58" y="387890"/>
            <a:ext cx="8591190" cy="5789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mydata$Site</a:t>
            </a:r>
            <a:r>
              <a:rPr lang="en-US" dirty="0">
                <a:ea typeface="+mn-lt"/>
                <a:cs typeface="+mn-lt"/>
              </a:rPr>
              <a:t> &lt;- </a:t>
            </a:r>
            <a:r>
              <a:rPr lang="en-US" b="1" dirty="0">
                <a:ea typeface="+mn-lt"/>
                <a:cs typeface="+mn-lt"/>
              </a:rPr>
              <a:t>factor(</a:t>
            </a:r>
            <a:r>
              <a:rPr lang="en-US" err="1">
                <a:ea typeface="+mn-lt"/>
                <a:cs typeface="+mn-lt"/>
              </a:rPr>
              <a:t>mydata$Site</a:t>
            </a:r>
            <a:r>
              <a:rPr lang="en-US" b="1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library(</a:t>
            </a:r>
            <a:r>
              <a:rPr lang="en-US" sz="1800" err="1">
                <a:ea typeface="+mn-lt"/>
                <a:cs typeface="+mn-lt"/>
              </a:rPr>
              <a:t>ggbiplot</a:t>
            </a:r>
            <a:r>
              <a:rPr lang="en-US" sz="1800" dirty="0">
                <a:ea typeface="+mn-lt"/>
                <a:cs typeface="+mn-lt"/>
              </a:rPr>
              <a:t>) </a:t>
            </a:r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ggbiplot</a:t>
            </a:r>
            <a:r>
              <a:rPr lang="en-US" b="1" dirty="0">
                <a:ea typeface="+mn-lt"/>
                <a:cs typeface="+mn-lt"/>
              </a:rPr>
              <a:t>(</a:t>
            </a:r>
            <a:r>
              <a:rPr lang="en-US" sz="1600" err="1">
                <a:ea typeface="+mn-lt"/>
                <a:cs typeface="+mn-lt"/>
              </a:rPr>
              <a:t>PCAmodel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obs.scale</a:t>
            </a:r>
            <a:r>
              <a:rPr lang="en-US" sz="1600" dirty="0">
                <a:ea typeface="+mn-lt"/>
                <a:cs typeface="+mn-lt"/>
              </a:rPr>
              <a:t>=1, </a:t>
            </a:r>
            <a:r>
              <a:rPr lang="en-US" sz="1600" err="1">
                <a:ea typeface="+mn-lt"/>
                <a:cs typeface="+mn-lt"/>
              </a:rPr>
              <a:t>var.scale</a:t>
            </a:r>
            <a:r>
              <a:rPr lang="en-US" sz="1600" dirty="0">
                <a:ea typeface="+mn-lt"/>
                <a:cs typeface="+mn-lt"/>
              </a:rPr>
              <a:t>=1, groups=</a:t>
            </a:r>
            <a:r>
              <a:rPr lang="en-US" sz="1600" err="1">
                <a:ea typeface="+mn-lt"/>
                <a:cs typeface="+mn-lt"/>
              </a:rPr>
              <a:t>mydata$Site</a:t>
            </a:r>
            <a:r>
              <a:rPr lang="en-US" sz="1600" dirty="0">
                <a:ea typeface="+mn-lt"/>
                <a:cs typeface="+mn-lt"/>
              </a:rPr>
              <a:t>, ellipse=TRUE, </a:t>
            </a:r>
            <a:r>
              <a:rPr lang="en-US" sz="1600" err="1">
                <a:ea typeface="+mn-lt"/>
                <a:cs typeface="+mn-lt"/>
              </a:rPr>
              <a:t>varname.size</a:t>
            </a:r>
            <a:r>
              <a:rPr lang="en-US" sz="1600" dirty="0">
                <a:ea typeface="+mn-lt"/>
                <a:cs typeface="+mn-lt"/>
              </a:rPr>
              <a:t>=3, </a:t>
            </a:r>
            <a:r>
              <a:rPr lang="en-US" sz="1600" err="1">
                <a:ea typeface="+mn-lt"/>
                <a:cs typeface="+mn-lt"/>
              </a:rPr>
              <a:t>varname.adjust</a:t>
            </a:r>
            <a:r>
              <a:rPr lang="en-US" sz="1600" dirty="0">
                <a:ea typeface="+mn-lt"/>
                <a:cs typeface="+mn-lt"/>
              </a:rPr>
              <a:t>=1.2, circle=FALSE) + </a:t>
            </a:r>
            <a:r>
              <a:rPr lang="en-US" sz="1600" err="1">
                <a:ea typeface="+mn-lt"/>
                <a:cs typeface="+mn-lt"/>
              </a:rPr>
              <a:t>scale_color_discrete</a:t>
            </a:r>
            <a:r>
              <a:rPr lang="en-US" sz="1600" dirty="0">
                <a:ea typeface="+mn-lt"/>
                <a:cs typeface="+mn-lt"/>
              </a:rPr>
              <a:t>(name='') + </a:t>
            </a:r>
            <a:r>
              <a:rPr lang="en-US" sz="1600" err="1">
                <a:ea typeface="+mn-lt"/>
                <a:cs typeface="+mn-lt"/>
              </a:rPr>
              <a:t>geom_point</a:t>
            </a:r>
            <a:r>
              <a:rPr lang="en-US" sz="1600" dirty="0">
                <a:ea typeface="+mn-lt"/>
                <a:cs typeface="+mn-lt"/>
              </a:rPr>
              <a:t> (</a:t>
            </a:r>
            <a:r>
              <a:rPr lang="en-US" sz="1600" err="1">
                <a:ea typeface="+mn-lt"/>
                <a:cs typeface="+mn-lt"/>
              </a:rPr>
              <a:t>aes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err="1">
                <a:ea typeface="+mn-lt"/>
                <a:cs typeface="+mn-lt"/>
              </a:rPr>
              <a:t>colour</a:t>
            </a:r>
            <a:r>
              <a:rPr lang="en-US" sz="1600" dirty="0">
                <a:ea typeface="+mn-lt"/>
                <a:cs typeface="+mn-lt"/>
              </a:rPr>
              <a:t>=factor(</a:t>
            </a:r>
            <a:r>
              <a:rPr lang="en-US" sz="1600" err="1">
                <a:ea typeface="+mn-lt"/>
                <a:cs typeface="+mn-lt"/>
              </a:rPr>
              <a:t>mydata$Site</a:t>
            </a:r>
            <a:r>
              <a:rPr lang="en-US" sz="1600" dirty="0">
                <a:ea typeface="+mn-lt"/>
                <a:cs typeface="+mn-lt"/>
              </a:rPr>
              <a:t>)), size = 1) + theme(</a:t>
            </a:r>
            <a:r>
              <a:rPr lang="en-US" sz="1600" err="1">
                <a:ea typeface="+mn-lt"/>
                <a:cs typeface="+mn-lt"/>
              </a:rPr>
              <a:t>legend.direction</a:t>
            </a:r>
            <a:r>
              <a:rPr lang="en-US" sz="1600" dirty="0">
                <a:ea typeface="+mn-lt"/>
                <a:cs typeface="+mn-lt"/>
              </a:rPr>
              <a:t> = 'vertical', </a:t>
            </a:r>
            <a:r>
              <a:rPr lang="en-US" sz="1600" err="1">
                <a:ea typeface="+mn-lt"/>
                <a:cs typeface="+mn-lt"/>
              </a:rPr>
              <a:t>legend.position</a:t>
            </a:r>
            <a:r>
              <a:rPr lang="en-US" sz="1600" dirty="0">
                <a:ea typeface="+mn-lt"/>
                <a:cs typeface="+mn-lt"/>
              </a:rPr>
              <a:t>='right', </a:t>
            </a:r>
            <a:r>
              <a:rPr lang="en-US" sz="1600" err="1">
                <a:ea typeface="+mn-lt"/>
                <a:cs typeface="+mn-lt"/>
              </a:rPr>
              <a:t>legend.text</a:t>
            </a:r>
            <a:r>
              <a:rPr lang="en-US" sz="1600" dirty="0">
                <a:ea typeface="+mn-lt"/>
                <a:cs typeface="+mn-lt"/>
              </a:rPr>
              <a:t>=</a:t>
            </a:r>
            <a:r>
              <a:rPr lang="en-US" sz="1600" err="1">
                <a:ea typeface="+mn-lt"/>
                <a:cs typeface="+mn-lt"/>
              </a:rPr>
              <a:t>element_text</a:t>
            </a:r>
            <a:r>
              <a:rPr lang="en-US" sz="1600" dirty="0">
                <a:ea typeface="+mn-lt"/>
                <a:cs typeface="+mn-lt"/>
              </a:rPr>
              <a:t>(size=4</a:t>
            </a:r>
            <a:r>
              <a:rPr lang="en-US" sz="1600" b="1" dirty="0">
                <a:ea typeface="+mn-lt"/>
                <a:cs typeface="+mn-lt"/>
              </a:rPr>
              <a:t>)</a:t>
            </a:r>
            <a:r>
              <a:rPr lang="en-US" b="1" dirty="0">
                <a:ea typeface="+mn-lt"/>
                <a:cs typeface="+mn-lt"/>
              </a:rPr>
              <a:t>)</a:t>
            </a:r>
            <a:endParaRPr lang="en-US" b="1"/>
          </a:p>
        </p:txBody>
      </p:sp>
      <p:pic>
        <p:nvPicPr>
          <p:cNvPr id="4" name="Picture 3" descr="A graph with colored circles and arrows&#10;&#10;Description automatically generated">
            <a:extLst>
              <a:ext uri="{FF2B5EF4-FFF2-40B4-BE49-F238E27FC236}">
                <a16:creationId xmlns:a16="http://schemas.microsoft.com/office/drawing/2014/main" id="{0FD32BD3-5476-8838-9CB5-FA4AA4CA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0" y="2614703"/>
            <a:ext cx="4626814" cy="4072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E80DEA-3CE1-0A7E-3E47-C7AAC5B68A3E}"/>
              </a:ext>
            </a:extLst>
          </p:cNvPr>
          <p:cNvSpPr txBox="1"/>
          <p:nvPr/>
        </p:nvSpPr>
        <p:spPr>
          <a:xfrm>
            <a:off x="5529533" y="2754701"/>
            <a:ext cx="294448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B7D23"/>
                </a:solidFill>
                <a:cs typeface="Segoe UI"/>
              </a:rPr>
              <a:t>Parrotfish high loading Comp.2 -&gt; strong (+) association</a:t>
            </a:r>
            <a:r>
              <a:rPr lang="en-US" sz="2000" dirty="0">
                <a:cs typeface="Segoe UI"/>
              </a:rPr>
              <a:t>​</a:t>
            </a:r>
          </a:p>
          <a:p>
            <a:r>
              <a:rPr lang="en-US" sz="2000" err="1">
                <a:solidFill>
                  <a:srgbClr val="156082"/>
                </a:solidFill>
                <a:cs typeface="Segoe UI"/>
              </a:rPr>
              <a:t>Bandfish</a:t>
            </a:r>
            <a:r>
              <a:rPr lang="en-US" sz="2000" dirty="0">
                <a:solidFill>
                  <a:srgbClr val="156082"/>
                </a:solidFill>
                <a:cs typeface="Segoe UI"/>
              </a:rPr>
              <a:t> high loading Comp.1 -&gt;  strong (-) association</a:t>
            </a:r>
            <a:r>
              <a:rPr lang="en-US" sz="2000" dirty="0">
                <a:cs typeface="Segoe UI"/>
              </a:rPr>
              <a:t>​</a:t>
            </a:r>
          </a:p>
          <a:p>
            <a:r>
              <a:rPr lang="en-US" sz="2000" err="1">
                <a:solidFill>
                  <a:srgbClr val="156082"/>
                </a:solidFill>
                <a:cs typeface="Segoe UI"/>
              </a:rPr>
              <a:t>Spottedfish</a:t>
            </a:r>
            <a:r>
              <a:rPr lang="en-US" sz="2000" dirty="0">
                <a:solidFill>
                  <a:srgbClr val="156082"/>
                </a:solidFill>
                <a:cs typeface="Segoe UI"/>
              </a:rPr>
              <a:t> high loading Comp.1 -&gt; strong (-) association</a:t>
            </a:r>
            <a:r>
              <a:rPr lang="en-US" sz="2000" dirty="0">
                <a:cs typeface="Segoe UI"/>
              </a:rPr>
              <a:t>​</a:t>
            </a:r>
          </a:p>
          <a:p>
            <a:r>
              <a:rPr lang="en-US" sz="2000" dirty="0">
                <a:solidFill>
                  <a:srgbClr val="3B7D23"/>
                </a:solidFill>
                <a:cs typeface="Segoe UI"/>
              </a:rPr>
              <a:t>Stonefish high loading Comp.3 -&gt; strong (+) association</a:t>
            </a:r>
            <a:r>
              <a:rPr lang="en-US" sz="2000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198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he Bahamas | History, Map, Resorts, &amp; Points of Interest | Britannica">
            <a:extLst>
              <a:ext uri="{FF2B5EF4-FFF2-40B4-BE49-F238E27FC236}">
                <a16:creationId xmlns:a16="http://schemas.microsoft.com/office/drawing/2014/main" id="{B27474CB-CB0F-5009-A46E-3CEEF55843F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7063" r="5231" b="-1"/>
          <a:stretch/>
        </p:blipFill>
        <p:spPr>
          <a:xfrm>
            <a:off x="-790735" y="10"/>
            <a:ext cx="72522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D679-F239-54D9-1E3F-82448770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235" y="320730"/>
            <a:ext cx="4088717" cy="6273176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Segoe UI"/>
                <a:cs typeface="Segoe UI"/>
              </a:rPr>
              <a:t>Do fish populations exhibit dynamic variations within the coral reefs of the Bahamas?</a:t>
            </a:r>
            <a:endParaRPr lang="en-US" sz="400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4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4000" dirty="0">
                <a:latin typeface="Segoe UI"/>
                <a:cs typeface="Segoe UI"/>
              </a:rPr>
              <a:t>Yes, the fish communities differ among sites.</a:t>
            </a:r>
          </a:p>
          <a:p>
            <a:pPr marL="0" indent="0">
              <a:buNone/>
            </a:pPr>
            <a:endParaRPr lang="en-US" sz="1700">
              <a:latin typeface="Segoe UI"/>
              <a:cs typeface="Segoe UI"/>
            </a:endParaRPr>
          </a:p>
          <a:p>
            <a:endParaRPr lang="en-US" sz="17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1908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7513-718E-0F89-0089-5227771C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ACBF-316F-9A96-9D2B-256E74A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latin typeface="Aptos"/>
                <a:cs typeface="Segoe UI"/>
              </a:rPr>
              <a:t>Burt, April J., et al. “Integration of Population Genetics with Oceanographic Models Reveals Strong Connectivity among Coral Reefs across Seychelles.” Scientific Reports, vol. 14, Mar. 2024, p. 4936. PubMed Central, https://doi.org/10.1038/s41598-024-55459-x. </a:t>
            </a:r>
          </a:p>
          <a:p>
            <a:r>
              <a:rPr lang="en-US" sz="1200" dirty="0">
                <a:ea typeface="+mn-lt"/>
                <a:cs typeface="+mn-lt"/>
              </a:rPr>
              <a:t>Chapman S, Schenk P, Kazan K, Manners J. Using biplots to interpret gene expression patterns in plants. Bioinformatics. 2002 Jan;18(1):202-4. </a:t>
            </a:r>
            <a:r>
              <a:rPr lang="en-US" sz="1200" err="1">
                <a:ea typeface="+mn-lt"/>
                <a:cs typeface="+mn-lt"/>
              </a:rPr>
              <a:t>doi</a:t>
            </a:r>
            <a:r>
              <a:rPr lang="en-US" sz="1200" dirty="0">
                <a:ea typeface="+mn-lt"/>
                <a:cs typeface="+mn-lt"/>
              </a:rPr>
              <a:t>: 10.1093/bioinformatics/18.1.202. PMID: 11836233.</a:t>
            </a:r>
            <a:endParaRPr lang="en-US" sz="1200">
              <a:ea typeface="+mn-lt"/>
              <a:cs typeface="Segoe UI"/>
            </a:endParaRPr>
          </a:p>
          <a:p>
            <a:r>
              <a:rPr lang="en-US" sz="1200" dirty="0">
                <a:ea typeface="+mn-lt"/>
                <a:cs typeface="+mn-lt"/>
              </a:rPr>
              <a:t>Leong C, Haszard JJ, Heath AM, Tannock GW, Lawley B, Cameron SL, </a:t>
            </a:r>
            <a:r>
              <a:rPr lang="en-US" sz="1200" err="1">
                <a:ea typeface="+mn-lt"/>
                <a:cs typeface="+mn-lt"/>
              </a:rPr>
              <a:t>Szymlek</a:t>
            </a:r>
            <a:r>
              <a:rPr lang="en-US" sz="1200" dirty="0">
                <a:ea typeface="+mn-lt"/>
                <a:cs typeface="+mn-lt"/>
              </a:rPr>
              <a:t>-Gay EA, Gray AR, Taylor BJ, Galland BC, Lawrence JA, </a:t>
            </a:r>
            <a:r>
              <a:rPr lang="en-US" sz="1200" err="1">
                <a:ea typeface="+mn-lt"/>
                <a:cs typeface="+mn-lt"/>
              </a:rPr>
              <a:t>Otal</a:t>
            </a:r>
            <a:r>
              <a:rPr lang="en-US" sz="1200" dirty="0">
                <a:ea typeface="+mn-lt"/>
                <a:cs typeface="+mn-lt"/>
              </a:rPr>
              <a:t> A, Hughes A, Taylor RW. Using compositional principal component analysis to describe children's gut microbiota in relation to diet and body composition. Am J Clin </a:t>
            </a:r>
            <a:r>
              <a:rPr lang="en-US" sz="1200" err="1">
                <a:ea typeface="+mn-lt"/>
                <a:cs typeface="+mn-lt"/>
              </a:rPr>
              <a:t>Nutr</a:t>
            </a:r>
            <a:r>
              <a:rPr lang="en-US" sz="1200" dirty="0">
                <a:ea typeface="+mn-lt"/>
                <a:cs typeface="+mn-lt"/>
              </a:rPr>
              <a:t>. 2020 Jan 1;111(1):70-78. </a:t>
            </a:r>
            <a:r>
              <a:rPr lang="en-US" sz="1200" err="1">
                <a:ea typeface="+mn-lt"/>
                <a:cs typeface="+mn-lt"/>
              </a:rPr>
              <a:t>doi</a:t>
            </a:r>
            <a:r>
              <a:rPr lang="en-US" sz="1200" dirty="0">
                <a:ea typeface="+mn-lt"/>
                <a:cs typeface="+mn-lt"/>
              </a:rPr>
              <a:t>: 10.1093/</a:t>
            </a:r>
            <a:r>
              <a:rPr lang="en-US" sz="1200" err="1">
                <a:ea typeface="+mn-lt"/>
                <a:cs typeface="+mn-lt"/>
              </a:rPr>
              <a:t>ajcn</a:t>
            </a:r>
            <a:r>
              <a:rPr lang="en-US" sz="1200" dirty="0">
                <a:ea typeface="+mn-lt"/>
                <a:cs typeface="+mn-lt"/>
              </a:rPr>
              <a:t>/nqz270. PMID: 31711093.</a:t>
            </a:r>
            <a:endParaRPr lang="en-US" sz="1200">
              <a:cs typeface="Segoe UI"/>
            </a:endParaRPr>
          </a:p>
          <a:p>
            <a:r>
              <a:rPr lang="en-US" sz="1200" dirty="0">
                <a:ea typeface="+mn-lt"/>
                <a:cs typeface="+mn-lt"/>
              </a:rPr>
              <a:t>Lim SB, Tan SJ, Lim WT, Lim CT. A merged lung cancer transcriptome dataset for clinical predictive modeling. Sci Data. 2018 Jul 24;5:180136. </a:t>
            </a:r>
            <a:r>
              <a:rPr lang="en-US" sz="1200" err="1">
                <a:ea typeface="+mn-lt"/>
                <a:cs typeface="+mn-lt"/>
              </a:rPr>
              <a:t>doi</a:t>
            </a:r>
            <a:r>
              <a:rPr lang="en-US" sz="1200" dirty="0">
                <a:ea typeface="+mn-lt"/>
                <a:cs typeface="+mn-lt"/>
              </a:rPr>
              <a:t>: 10.1038/sdata.2018.136. PMID: 30040079; PMCID: PMC6057440.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Song Y, Yao S, Li X, Wang T, Jiang X, Bolan N, Warren CR, Northen TR, Chang SX. Soil metabolomics: Deciphering underground metabolic webs in terrestrial ecosystems. Eco Environ Health. 2024 Mar 20;3(2):227-237. </a:t>
            </a:r>
            <a:r>
              <a:rPr lang="en-US" sz="1200" err="1">
                <a:ea typeface="+mn-lt"/>
                <a:cs typeface="+mn-lt"/>
              </a:rPr>
              <a:t>doi</a:t>
            </a:r>
            <a:r>
              <a:rPr lang="en-US" sz="1200" dirty="0">
                <a:ea typeface="+mn-lt"/>
                <a:cs typeface="+mn-lt"/>
              </a:rPr>
              <a:t>: 10.1016/j.eehl.2024.03.001. PMID: 38680731; PMCID: PMC11047296.</a:t>
            </a:r>
          </a:p>
          <a:p>
            <a:r>
              <a:rPr lang="en-US" sz="1200" dirty="0">
                <a:ea typeface="+mn-lt"/>
                <a:cs typeface="+mn-lt"/>
              </a:rPr>
              <a:t>Zhang, </a:t>
            </a:r>
            <a:r>
              <a:rPr lang="en-US" sz="1200" err="1">
                <a:ea typeface="+mn-lt"/>
                <a:cs typeface="+mn-lt"/>
              </a:rPr>
              <a:t>Yiwei</a:t>
            </a:r>
            <a:r>
              <a:rPr lang="en-US" sz="1200" dirty="0">
                <a:ea typeface="+mn-lt"/>
                <a:cs typeface="+mn-lt"/>
              </a:rPr>
              <a:t>, et al. “Adjustment for Population Stratification via Principal Components in Association Analysis of Rare Variants.” Genetic Epidemiology, vol. 37, no. 1, Jan. 2013, pp. 99–109. PubMed, https://doi.org/10.1002/gepi.21691.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5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141E-12B6-B85C-ED4B-08628DC2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53" y="246349"/>
            <a:ext cx="8670265" cy="11559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egoe UI"/>
                <a:cs typeface="Segoe UI"/>
              </a:rPr>
              <a:t>Monitoring of Reef Fish Communities can Indicate Coral Reef Health Status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97AF8-E4AB-E862-E25E-82B5D7998745}"/>
              </a:ext>
            </a:extLst>
          </p:cNvPr>
          <p:cNvSpPr txBox="1"/>
          <p:nvPr/>
        </p:nvSpPr>
        <p:spPr>
          <a:xfrm>
            <a:off x="629687" y="1904674"/>
            <a:ext cx="7889349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Benefits Of Studying Fish Communities</a:t>
            </a:r>
            <a:endParaRPr lang="en-US">
              <a:latin typeface="Segoe UI"/>
              <a:cs typeface="Segoe UI"/>
            </a:endParaRPr>
          </a:p>
          <a:p>
            <a:endParaRPr lang="en-US" sz="3200" b="1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Disturbances in habitat</a:t>
            </a:r>
            <a:endParaRPr lang="en-US" sz="3200" dirty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Water quality</a:t>
            </a:r>
            <a:endParaRPr lang="en-US" sz="3200" dirty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Segoe UI"/>
                <a:ea typeface="+mn-lt"/>
                <a:cs typeface="Segoe UI"/>
              </a:rPr>
              <a:t>Predator abundance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Segoe UI"/>
                <a:ea typeface="+mn-lt"/>
                <a:cs typeface="Segoe UI"/>
              </a:rPr>
              <a:t>Fisheries management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Segoe UI"/>
                <a:ea typeface="+mn-lt"/>
                <a:cs typeface="Segoe UI"/>
              </a:rPr>
              <a:t>Identify areas of high biodiversity and species richness </a:t>
            </a:r>
            <a:endParaRPr lang="en-US" sz="3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1482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he Bahamas | History, Map, Resorts, &amp; Points of Interest | Britannica">
            <a:extLst>
              <a:ext uri="{FF2B5EF4-FFF2-40B4-BE49-F238E27FC236}">
                <a16:creationId xmlns:a16="http://schemas.microsoft.com/office/drawing/2014/main" id="{B27474CB-CB0F-5009-A46E-3CEEF55843F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7063" r="5231" b="-1"/>
          <a:stretch/>
        </p:blipFill>
        <p:spPr>
          <a:xfrm>
            <a:off x="-790735" y="10"/>
            <a:ext cx="72522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D679-F239-54D9-1E3F-82448770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235" y="1700956"/>
            <a:ext cx="4088717" cy="4375366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Segoe UI"/>
                <a:cs typeface="Segoe UI"/>
              </a:rPr>
              <a:t>Do fish populations exhibit dynamic variations within the coral reefs of the Bahamas?</a:t>
            </a:r>
            <a:endParaRPr lang="en-US" sz="400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1700">
              <a:latin typeface="Segoe UI"/>
              <a:cs typeface="Segoe UI"/>
            </a:endParaRPr>
          </a:p>
          <a:p>
            <a:endParaRPr lang="en-US" sz="17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721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89C739EE-26C9-83F2-B0F9-492163070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6"/>
          <a:stretch/>
        </p:blipFill>
        <p:spPr>
          <a:xfrm>
            <a:off x="20" y="10"/>
            <a:ext cx="9143980" cy="4779246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A76096C-FD0A-A776-0E1A-F04392C8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29" y="4356699"/>
            <a:ext cx="8046580" cy="249581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Segoe UI"/>
                <a:ea typeface="+mj-lt"/>
                <a:cs typeface="Segoe UI"/>
              </a:rPr>
              <a:t>Fish density of the most abundant species</a:t>
            </a:r>
          </a:p>
        </p:txBody>
      </p:sp>
    </p:spTree>
    <p:extLst>
      <p:ext uri="{BB962C8B-B14F-4D97-AF65-F5344CB8AC3E}">
        <p14:creationId xmlns:p14="http://schemas.microsoft.com/office/powerpoint/2010/main" val="295433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4C4F213-9B8E-55B2-61F7-D26D658EB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4809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CE23-1CB8-F99F-690A-DCEBC3B7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75" y="3954134"/>
            <a:ext cx="8360135" cy="2797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egoe UI"/>
                <a:cs typeface="Segoe UI"/>
              </a:rPr>
              <a:t>Create a data file with ONLY the dependent variables.</a:t>
            </a:r>
            <a:endParaRPr lang="en-US" sz="3600" dirty="0"/>
          </a:p>
          <a:p>
            <a:pPr marL="0" indent="0">
              <a:buNone/>
            </a:pPr>
            <a:endParaRPr lang="en-US" sz="32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3200" dirty="0">
                <a:latin typeface="Segoe UI"/>
                <a:cs typeface="Segoe UI"/>
              </a:rPr>
              <a:t>dependents&lt;-</a:t>
            </a:r>
            <a:r>
              <a:rPr lang="en-US" sz="3200" dirty="0" err="1">
                <a:latin typeface="Segoe UI"/>
                <a:cs typeface="Segoe UI"/>
              </a:rPr>
              <a:t>mydata</a:t>
            </a:r>
            <a:r>
              <a:rPr lang="en-US" sz="3200" b="1" dirty="0">
                <a:latin typeface="Segoe UI"/>
                <a:cs typeface="Segoe UI"/>
              </a:rPr>
              <a:t>[,2:5]</a:t>
            </a: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Segoe UI"/>
                <a:cs typeface="Segoe UI"/>
              </a:rPr>
              <a:t>View(dependents)</a:t>
            </a:r>
          </a:p>
          <a:p>
            <a:endParaRPr lang="en-US" sz="16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0189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9DF2-3C3E-E9A4-9D71-F7226625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32305"/>
            <a:ext cx="7886700" cy="5544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u="sng" dirty="0">
                <a:latin typeface="Segoe UI"/>
                <a:cs typeface="Segoe UI"/>
              </a:rPr>
              <a:t>Convert to z-scores to standardize the variables</a:t>
            </a:r>
            <a:endParaRPr lang="en-US" sz="36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3200" err="1">
                <a:latin typeface="Segoe UI"/>
                <a:cs typeface="Segoe UI"/>
              </a:rPr>
              <a:t>scaled.data</a:t>
            </a:r>
            <a:r>
              <a:rPr lang="en-US" sz="3200" dirty="0">
                <a:latin typeface="Segoe UI"/>
                <a:cs typeface="Segoe UI"/>
              </a:rPr>
              <a:t>&lt;-</a:t>
            </a:r>
            <a:r>
              <a:rPr lang="en-US" sz="3200" b="1" dirty="0">
                <a:latin typeface="Segoe UI"/>
                <a:cs typeface="Segoe UI"/>
              </a:rPr>
              <a:t>scale(</a:t>
            </a:r>
            <a:r>
              <a:rPr lang="en-US" sz="3200" dirty="0">
                <a:latin typeface="Segoe UI"/>
                <a:cs typeface="Segoe UI"/>
              </a:rPr>
              <a:t>dependents, scale=TRUE, center=TRUE</a:t>
            </a:r>
            <a:r>
              <a:rPr lang="en-US" sz="3200" b="1" dirty="0">
                <a:latin typeface="Segoe UI"/>
                <a:cs typeface="Segoe UI"/>
              </a:rPr>
              <a:t>)</a:t>
            </a:r>
            <a:endParaRPr lang="en-US" sz="32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36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3600" u="sng" dirty="0">
                <a:latin typeface="Segoe UI"/>
                <a:cs typeface="Segoe UI"/>
              </a:rPr>
              <a:t>Run the PCA</a:t>
            </a:r>
            <a:endParaRPr lang="en-US" sz="36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3200" err="1">
                <a:latin typeface="Segoe UI"/>
                <a:cs typeface="Segoe UI"/>
              </a:rPr>
              <a:t>PCAmodel</a:t>
            </a:r>
            <a:r>
              <a:rPr lang="en-US" sz="3200" dirty="0">
                <a:latin typeface="Segoe UI"/>
                <a:cs typeface="Segoe UI"/>
              </a:rPr>
              <a:t>&lt;-</a:t>
            </a:r>
            <a:r>
              <a:rPr lang="en-US" sz="3200" b="1" err="1">
                <a:latin typeface="Segoe UI"/>
                <a:cs typeface="Segoe UI"/>
              </a:rPr>
              <a:t>princomp</a:t>
            </a:r>
            <a:r>
              <a:rPr lang="en-US" sz="3200" b="1" dirty="0">
                <a:latin typeface="Segoe UI"/>
                <a:cs typeface="Segoe UI"/>
              </a:rPr>
              <a:t>(</a:t>
            </a:r>
            <a:r>
              <a:rPr lang="en-US" sz="3200" err="1">
                <a:latin typeface="Segoe UI"/>
                <a:cs typeface="Segoe UI"/>
              </a:rPr>
              <a:t>scaled.data</a:t>
            </a:r>
            <a:r>
              <a:rPr lang="en-US" sz="3200" dirty="0">
                <a:latin typeface="Segoe UI"/>
                <a:cs typeface="Segoe UI"/>
              </a:rPr>
              <a:t>, </a:t>
            </a:r>
            <a:r>
              <a:rPr lang="en-US" sz="3200" err="1">
                <a:latin typeface="Segoe UI"/>
                <a:cs typeface="Segoe UI"/>
              </a:rPr>
              <a:t>cor</a:t>
            </a:r>
            <a:r>
              <a:rPr lang="en-US" sz="3200" dirty="0">
                <a:latin typeface="Segoe UI"/>
                <a:cs typeface="Segoe UI"/>
              </a:rPr>
              <a:t>=FALSE</a:t>
            </a:r>
            <a:r>
              <a:rPr lang="en-US" sz="3200" b="1" dirty="0">
                <a:latin typeface="Segoe UI"/>
                <a:cs typeface="Segoe UI"/>
              </a:rPr>
              <a:t>)</a:t>
            </a:r>
            <a:endParaRPr lang="en-US" sz="32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400" b="1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*The variable were converted to z-scores   -&gt; use covariance matrix (</a:t>
            </a:r>
            <a:r>
              <a:rPr lang="en-US" sz="2400" err="1">
                <a:latin typeface="Segoe UI"/>
                <a:cs typeface="Segoe UI"/>
              </a:rPr>
              <a:t>cor</a:t>
            </a:r>
            <a:r>
              <a:rPr lang="en-US" sz="2400" dirty="0">
                <a:latin typeface="Segoe UI"/>
                <a:cs typeface="Segoe UI"/>
              </a:rPr>
              <a:t>=FALSE)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8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9DF2-3C3E-E9A4-9D71-F7226625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348" y="344759"/>
            <a:ext cx="8907492" cy="62060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"/>
                <a:ea typeface="+mn-lt"/>
                <a:cs typeface="Segoe UI"/>
              </a:rPr>
              <a:t>summary(</a:t>
            </a:r>
            <a:r>
              <a:rPr lang="en-US" sz="3200" err="1">
                <a:latin typeface="Segoe UI"/>
                <a:ea typeface="+mn-lt"/>
                <a:cs typeface="Segoe UI"/>
              </a:rPr>
              <a:t>PCAmodel</a:t>
            </a:r>
            <a:r>
              <a:rPr lang="en-US" sz="3200" dirty="0">
                <a:latin typeface="Segoe UI"/>
                <a:ea typeface="+mn-lt"/>
                <a:cs typeface="Segoe UI"/>
              </a:rPr>
              <a:t>)</a:t>
            </a:r>
            <a:endParaRPr lang="en-US" sz="3200" u="sng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r>
              <a:rPr lang="en-US" sz="3200" u="sng" dirty="0">
                <a:latin typeface="Segoe UI"/>
                <a:ea typeface="+mn-lt"/>
                <a:cs typeface="+mn-lt"/>
              </a:rPr>
              <a:t>Standard Deviation</a:t>
            </a:r>
            <a:r>
              <a:rPr lang="en-US" sz="3200" u="sng" dirty="0">
                <a:latin typeface="Segoe UI"/>
                <a:ea typeface="+mn-lt"/>
                <a:cs typeface="Segoe UI"/>
              </a:rPr>
              <a:t>:</a:t>
            </a:r>
            <a:r>
              <a:rPr lang="en-US" u="sng" dirty="0">
                <a:latin typeface="Segoe UI"/>
                <a:ea typeface="+mn-lt"/>
                <a:cs typeface="Segoe UI"/>
              </a:rPr>
              <a:t> </a:t>
            </a:r>
            <a:endParaRPr lang="en-US" u="sng" dirty="0">
              <a:latin typeface="Segoe U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Segoe UI"/>
                <a:ea typeface="+mn-lt"/>
                <a:cs typeface="+mn-lt"/>
              </a:rPr>
              <a:t>Comp.1 has more variance in the data</a:t>
            </a:r>
            <a:endParaRPr lang="en-US" u="sng" dirty="0">
              <a:latin typeface="Segoe U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u="sng" dirty="0">
                <a:latin typeface="Segoe UI"/>
                <a:ea typeface="+mn-lt"/>
                <a:cs typeface="+mn-lt"/>
              </a:rPr>
              <a:t>Proportion of Variance:</a:t>
            </a:r>
            <a:r>
              <a:rPr lang="en-US" u="sng" dirty="0">
                <a:latin typeface="Segoe UI"/>
                <a:ea typeface="+mn-lt"/>
                <a:cs typeface="+mn-lt"/>
              </a:rPr>
              <a:t> </a:t>
            </a:r>
            <a:endParaRPr lang="en-US" u="sng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r>
              <a:rPr lang="en-US" b="1" dirty="0">
                <a:latin typeface="Segoe UI"/>
                <a:ea typeface="+mn-lt"/>
                <a:cs typeface="+mn-lt"/>
              </a:rPr>
              <a:t>Comp.1 explains 38.01%, Comp.2 explains 27.81%</a:t>
            </a:r>
            <a:r>
              <a:rPr lang="en-US" dirty="0">
                <a:latin typeface="Segoe UI"/>
                <a:ea typeface="+mn-lt"/>
                <a:cs typeface="+mn-lt"/>
              </a:rPr>
              <a:t>, Comp.1 explains 22.41%, Comp.2 explains 11.76%</a:t>
            </a:r>
            <a:endParaRPr lang="en-US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3200" u="sng" dirty="0">
                <a:latin typeface="Segoe UI"/>
                <a:ea typeface="+mn-lt"/>
                <a:cs typeface="+mn-lt"/>
              </a:rPr>
              <a:t>Cumulative Proportion:</a:t>
            </a:r>
            <a:endParaRPr lang="en-US" sz="3200" u="sng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Segoe UI"/>
                <a:ea typeface="+mn-lt"/>
                <a:cs typeface="+mn-lt"/>
              </a:rPr>
              <a:t>All the variance is explained by the fourth component.</a:t>
            </a:r>
            <a:endParaRPr lang="en-US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Aptos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9C5849-1083-7E75-9177-3358C19B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5" y="1041280"/>
            <a:ext cx="8425670" cy="13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9DF2-3C3E-E9A4-9D71-F7226625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61" y="373513"/>
            <a:ext cx="9065643" cy="58034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"/>
                <a:ea typeface="+mn-lt"/>
                <a:cs typeface="Segoe UI"/>
              </a:rPr>
              <a:t>loadings(</a:t>
            </a:r>
            <a:r>
              <a:rPr lang="en-US" sz="3200" dirty="0" err="1">
                <a:latin typeface="Segoe UI"/>
                <a:ea typeface="+mn-lt"/>
                <a:cs typeface="Segoe UI"/>
              </a:rPr>
              <a:t>PCAmodel</a:t>
            </a:r>
            <a:r>
              <a:rPr lang="en-US" sz="3200" dirty="0">
                <a:latin typeface="Segoe UI"/>
                <a:ea typeface="+mn-lt"/>
                <a:cs typeface="Segoe UI"/>
              </a:rPr>
              <a:t>)</a:t>
            </a: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2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sz="36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Parrotfish high loading Comp.2 -&gt; strong (+) association</a:t>
            </a:r>
          </a:p>
          <a:p>
            <a:pPr marL="0" indent="0">
              <a:buNone/>
            </a:pP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Bandfish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high loading Comp.1 -&gt;  strong (-) association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Spottedfish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high loading Comp.1 -&gt; strong (-) association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Stonefish high loading Comp.3 -&gt; strong (+) association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950BA833-5260-303F-A357-E0DB2F39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5" y="1021871"/>
            <a:ext cx="5980981" cy="30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CE23-1CB8-F99F-690A-DCEBC3B7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80" y="618586"/>
            <a:ext cx="5614060" cy="82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plot(</a:t>
            </a:r>
            <a:r>
              <a:rPr lang="en-US" sz="3200" err="1">
                <a:ea typeface="+mn-lt"/>
                <a:cs typeface="+mn-lt"/>
              </a:rPr>
              <a:t>PCAmodel</a:t>
            </a:r>
            <a:r>
              <a:rPr lang="en-US" sz="3200" dirty="0">
                <a:ea typeface="+mn-lt"/>
                <a:cs typeface="+mn-lt"/>
              </a:rPr>
              <a:t>, type="lines") </a:t>
            </a:r>
            <a:endParaRPr lang="en-US"/>
          </a:p>
          <a:p>
            <a:endParaRPr lang="en-US" sz="1600">
              <a:latin typeface="Segoe UI"/>
              <a:cs typeface="Segoe UI"/>
            </a:endParaRPr>
          </a:p>
        </p:txBody>
      </p:sp>
      <p:pic>
        <p:nvPicPr>
          <p:cNvPr id="5" name="Picture 4" descr="A graph with lines and words&#10;&#10;Description automatically generated">
            <a:extLst>
              <a:ext uri="{FF2B5EF4-FFF2-40B4-BE49-F238E27FC236}">
                <a16:creationId xmlns:a16="http://schemas.microsoft.com/office/drawing/2014/main" id="{A9FDADC1-587A-87F8-9DA6-A3EE67A8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28" y="1407814"/>
            <a:ext cx="5383962" cy="47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Using RStudio to Visualize Variation in Bahamas Fish Density</vt:lpstr>
      <vt:lpstr>Monitoring of Reef Fish Communities can Indicate Coral Reef Health Status</vt:lpstr>
      <vt:lpstr>PowerPoint Presentation</vt:lpstr>
      <vt:lpstr>Fish density of the most abundant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535</cp:revision>
  <dcterms:created xsi:type="dcterms:W3CDTF">2024-05-01T15:19:39Z</dcterms:created>
  <dcterms:modified xsi:type="dcterms:W3CDTF">2024-05-02T16:06:27Z</dcterms:modified>
</cp:coreProperties>
</file>