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46" r:id="rId2"/>
    <p:sldId id="348" r:id="rId3"/>
    <p:sldId id="349" r:id="rId4"/>
    <p:sldId id="351" r:id="rId5"/>
    <p:sldId id="352" r:id="rId6"/>
    <p:sldId id="353" r:id="rId7"/>
    <p:sldId id="354" r:id="rId8"/>
    <p:sldId id="355" r:id="rId9"/>
    <p:sldId id="356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9" r:id="rId20"/>
    <p:sldId id="372" r:id="rId21"/>
    <p:sldId id="3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03204-1E09-440A-8B23-8B8B2809A6CA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44CB1-FE49-4788-857E-410939781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2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095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6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2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9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947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87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4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63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28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251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57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E054B-68E7-45EF-8070-F21E561688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692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97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58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4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83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08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59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7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9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F9A58-1846-4B5E-95E7-53875D786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5B38F7-AAF6-4243-A06F-5F7B9665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D1E82-3091-4607-877A-931A962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2A891-6F43-4E45-A287-19F2FD23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41BD7-278A-4AC1-AA61-E1F8BF6C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CCEF8-9687-4845-90EE-EFD9627A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97D5FA-5C20-4572-946D-68184AFB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96BF1-7EBC-4ED8-9F6E-6EFD72B6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7E409-0111-4A9C-BCF3-9228079B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F5E5F-5DDD-4A6F-8B91-66B9AB0E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127E42-BC24-439C-BF22-6F6786AB9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F99F3-68CD-4CCA-8423-C12E0893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172F-7BA1-425F-9CC5-BCA47D4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D8F2E-BDBF-475E-96C8-F07770A6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44377-8934-4450-9D09-231C461D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19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39673-A517-4460-A9DE-CDC0F145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947C0D-E611-4B03-A987-3C5C82C2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6964CB-52B2-47DB-82B7-DF25561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4CD287-CADA-490B-81ED-8F2F4449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5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93F7E-F29B-442D-9EC5-2B1F2B9E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9D330-FBF8-449B-A3DF-2638E38A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5F4EF-EAB0-4101-8685-B25D3D63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D951C-B4CA-4138-A3E5-249387A7F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80949-4F7B-484F-A5C6-C5B5105E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7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0C84C-8FAC-4A33-9AB2-B7420CC1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25397-FFB7-4154-AC08-19CFDFE48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9A69E-5C29-4C0D-86D3-8865DF97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CB1A9-74CD-4856-9A9A-50D3BF8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CC63C-E708-4125-A7BA-47B1D385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29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5CE57-E690-4CB7-8E49-A9501B2C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5458F-DC8C-40DB-8C9B-91DA0D6DB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76FA75-D9F2-4404-A18A-FDF4798D0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6B2103-6E71-4ECA-AD59-6C69703E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CF0EF-B39B-424B-980F-FC0135CA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270C1-ACE3-4707-BD6E-59449332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B2E25-1CCA-4E14-B95F-83A80AAC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FA4B1-B905-43AB-A66A-7FA51D67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CF04F-306D-4538-BAED-E78BB37B6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989B83-4483-4260-8327-E8C4D3C3C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3D7B7C-7EAE-4C64-95CD-588BC396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DF2A82-B102-4592-91D1-A9602CF1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B2FB33-5CD9-41C6-83CF-5B700AD0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5DF833-CE99-4703-864D-B8200421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4EC9F-9F63-4FD0-B760-4F194E9D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2E593-EE11-42E9-B480-559661B3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76B9D3-E8FC-46B2-B588-951FEAF2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7C2A3-31A7-4E9D-A51D-2656D80F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528267-4846-480D-939C-68B77FC5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A94D5D-C1DA-44D3-9023-AB003117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8775C-3B19-41AA-BD75-ED619834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5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6DD2B-14DF-4EA1-8E5F-2BD61A26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B05DC0-DFDB-4E98-9BB7-735E464E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E04DF4-B9BD-4441-87FA-86D87D0B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60408-3ABB-4D16-A1CC-2357AF41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86CF2-D685-4EE5-A39A-0F678634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23ADD-828F-4B49-B094-F1A005A1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0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79DCE-21A3-404C-9155-9E989F43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3E1A2C-B1A7-4D89-84F5-591C0E10F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38B94-177B-44D5-8155-55F7B863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3AEE6-B10C-4A5F-9B6E-222259E5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22AED-0884-40AA-8FE2-23396216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AD264-19B8-4A64-9185-5DFDE671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5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32920-89D4-49A2-8BD1-EC92AF16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9C949-7335-4298-9B7E-8B12D4A4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31948-B980-4F1D-9C2B-0F4CCBACB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CC80-CFCF-4FAB-B7FB-B355002E7957}" type="datetimeFigureOut">
              <a:rPr lang="zh-CN" altLang="en-US" smtClean="0"/>
              <a:t>2021/11/1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4BBFB-118C-4959-A1CF-3FD7874A2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6CAF0-4101-49C3-824B-4E1996E35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E6A3-983A-4A3D-8972-77CAF7BCF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74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2FBD7-6F73-46AE-9D54-D25A5F74E43C}"/>
              </a:ext>
            </a:extLst>
          </p:cNvPr>
          <p:cNvSpPr/>
          <p:nvPr/>
        </p:nvSpPr>
        <p:spPr>
          <a:xfrm>
            <a:off x="0" y="2540000"/>
            <a:ext cx="12192000" cy="3060700"/>
          </a:xfrm>
          <a:prstGeom prst="rect">
            <a:avLst/>
          </a:prstGeom>
          <a:solidFill>
            <a:srgbClr val="91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92B2F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ABE9B-79C3-40F2-9B62-92C831D1C92C}"/>
              </a:ext>
            </a:extLst>
          </p:cNvPr>
          <p:cNvSpPr txBox="1"/>
          <p:nvPr/>
        </p:nvSpPr>
        <p:spPr>
          <a:xfrm>
            <a:off x="1152525" y="3352238"/>
            <a:ext cx="9886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spc="-3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11.1 </a:t>
            </a:r>
            <a:r>
              <a:rPr lang="zh-CN" altLang="en-US" sz="6600" b="1" spc="-3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组会分享</a:t>
            </a:r>
            <a:endParaRPr lang="en-US" altLang="zh-CN" sz="6600" b="1" spc="-3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algn="ctr"/>
            <a:r>
              <a:rPr lang="en-US" altLang="zh-CN" sz="2400" b="1" spc="-300" dirty="0">
                <a:solidFill>
                  <a:schemeClr val="bg1"/>
                </a:solidFill>
                <a:latin typeface="黑体" panose="02010609060101010101" pitchFamily="49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                                                                                                     </a:t>
            </a:r>
            <a:endParaRPr lang="zh-CN" altLang="en-US" sz="2400" b="1" spc="-300" dirty="0">
              <a:solidFill>
                <a:schemeClr val="bg1"/>
              </a:solidFill>
              <a:latin typeface="黑体" panose="02010609060101010101" pitchFamily="49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77395-04D3-4AD3-A176-9BE2F116CF12}"/>
              </a:ext>
            </a:extLst>
          </p:cNvPr>
          <p:cNvSpPr txBox="1"/>
          <p:nvPr/>
        </p:nvSpPr>
        <p:spPr>
          <a:xfrm>
            <a:off x="9169400" y="5166428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汇报人：张硕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5" y="332943"/>
            <a:ext cx="2017330" cy="19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54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536321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1556844" y="654623"/>
            <a:ext cx="3731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Overlapping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occlusion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BC6EE-E996-4543-B3AA-3F7C5A1E1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250" y="2061442"/>
            <a:ext cx="4976291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1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8391761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1427585" y="647713"/>
            <a:ext cx="6688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Improvements on the network framework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5677B3-200B-4D5B-B53E-F64CF21CCB90}"/>
              </a:ext>
            </a:extLst>
          </p:cNvPr>
          <p:cNvSpPr txBox="1"/>
          <p:nvPr/>
        </p:nvSpPr>
        <p:spPr>
          <a:xfrm>
            <a:off x="-1317225" y="1754082"/>
            <a:ext cx="492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OANet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23B794-6CB3-474D-8B76-58D38BF86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782" y="1527624"/>
            <a:ext cx="8314140" cy="182133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1B45899-81BC-4671-A8D6-7D22271E500C}"/>
              </a:ext>
            </a:extLst>
          </p:cNvPr>
          <p:cNvSpPr txBox="1"/>
          <p:nvPr/>
        </p:nvSpPr>
        <p:spPr>
          <a:xfrm>
            <a:off x="1872782" y="5505208"/>
            <a:ext cx="831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SOGNet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describes the overlapping relation as a scene overlapping graph with directed edges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AD1ED2-F9F3-46AF-AE7E-0FAEC6618915}"/>
              </a:ext>
            </a:extLst>
          </p:cNvPr>
          <p:cNvSpPr txBox="1"/>
          <p:nvPr/>
        </p:nvSpPr>
        <p:spPr>
          <a:xfrm>
            <a:off x="3442306" y="4276880"/>
            <a:ext cx="492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OCFusion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learning the binary relationship Occlude(Mi, M j)</a:t>
            </a:r>
          </a:p>
        </p:txBody>
      </p:sp>
    </p:spTree>
    <p:extLst>
      <p:ext uri="{BB962C8B-B14F-4D97-AF65-F5344CB8AC3E}">
        <p14:creationId xmlns:p14="http://schemas.microsoft.com/office/powerpoint/2010/main" val="887449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8391761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1868443" y="647713"/>
            <a:ext cx="5806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using information exchange module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C1BDE-7507-4B39-987B-3F60AEEE1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" y="1253649"/>
            <a:ext cx="11376660" cy="54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31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8391761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2974547" y="647713"/>
            <a:ext cx="3594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Top-Down(one-stage)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B4E63D-E9B3-46AB-8F6E-8938E0B41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26" y="2057239"/>
            <a:ext cx="10234547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58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8391761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3093907" y="647713"/>
            <a:ext cx="3355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Bottom-up methods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DCA258-B9E6-4FB6-9CFC-686DB2677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753" y="1847713"/>
            <a:ext cx="6820491" cy="31625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16A8CA-0372-40A6-AB0A-A679ECD1FF1B}"/>
              </a:ext>
            </a:extLst>
          </p:cNvPr>
          <p:cNvSpPr txBox="1"/>
          <p:nvPr/>
        </p:nvSpPr>
        <p:spPr>
          <a:xfrm>
            <a:off x="3047998" y="54196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DeeperLab</a:t>
            </a:r>
          </a:p>
        </p:txBody>
      </p:sp>
    </p:spTree>
    <p:extLst>
      <p:ext uri="{BB962C8B-B14F-4D97-AF65-F5344CB8AC3E}">
        <p14:creationId xmlns:p14="http://schemas.microsoft.com/office/powerpoint/2010/main" val="3707210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8391761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2101039" y="647713"/>
            <a:ext cx="5341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Methods based on the transformer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E1FDB4-6038-4E15-AADB-CCAFD0E2A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510" y="1626686"/>
            <a:ext cx="5524979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46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8391761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4001336" y="647713"/>
            <a:ext cx="15408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Datasets </a:t>
            </a:r>
          </a:p>
          <a:p>
            <a:pPr algn="ctr"/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906E50-A985-4323-B585-3F91E9A46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07" y="1622981"/>
            <a:ext cx="7278282" cy="39243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48D2921-2A0B-428B-B850-FF759CBD7727}"/>
              </a:ext>
            </a:extLst>
          </p:cNvPr>
          <p:cNvSpPr txBox="1"/>
          <p:nvPr/>
        </p:nvSpPr>
        <p:spPr>
          <a:xfrm>
            <a:off x="6004560" y="61698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最常用：COCO, Cityscapes, and Mapillary Vistas </a:t>
            </a:r>
          </a:p>
        </p:txBody>
      </p:sp>
    </p:spTree>
    <p:extLst>
      <p:ext uri="{BB962C8B-B14F-4D97-AF65-F5344CB8AC3E}">
        <p14:creationId xmlns:p14="http://schemas.microsoft.com/office/powerpoint/2010/main" val="1884245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8391761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4177152" y="647713"/>
            <a:ext cx="1189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Metric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37F2A0-D3EC-456D-BB68-7A1F32D92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720" y="2101865"/>
            <a:ext cx="7018020" cy="32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0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8391761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4177152" y="647713"/>
            <a:ext cx="1189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Metric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E603E4-2014-4F21-AC7B-7AC5AFA67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41" y="1770758"/>
            <a:ext cx="10069219" cy="43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50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8391761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2960120" y="647713"/>
            <a:ext cx="3623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Challenges and trends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B51F11-13B0-476F-B05D-C93D62D323A0}"/>
              </a:ext>
            </a:extLst>
          </p:cNvPr>
          <p:cNvSpPr txBox="1"/>
          <p:nvPr/>
        </p:nvSpPr>
        <p:spPr>
          <a:xfrm>
            <a:off x="1196072" y="1885243"/>
            <a:ext cx="9414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Balance between speed and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Segmentation capability when facing adverse conditions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C3CEFB-F20B-435F-B67E-E33D8760B9CE}"/>
              </a:ext>
            </a:extLst>
          </p:cNvPr>
          <p:cNvSpPr txBox="1"/>
          <p:nvPr/>
        </p:nvSpPr>
        <p:spPr>
          <a:xfrm>
            <a:off x="1196071" y="4239823"/>
            <a:ext cx="9414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Post-process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Bottom-up top-down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929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DC07FB5-9CC4-48F2-A879-E801494520F5}"/>
              </a:ext>
            </a:extLst>
          </p:cNvPr>
          <p:cNvSpPr/>
          <p:nvPr/>
        </p:nvSpPr>
        <p:spPr>
          <a:xfrm>
            <a:off x="-22934" y="0"/>
            <a:ext cx="4680659" cy="6858000"/>
          </a:xfrm>
          <a:prstGeom prst="rect">
            <a:avLst/>
          </a:prstGeom>
          <a:solidFill>
            <a:srgbClr val="91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B582A2-E1BA-428A-9E48-3D475D1DDB23}"/>
              </a:ext>
            </a:extLst>
          </p:cNvPr>
          <p:cNvSpPr txBox="1"/>
          <p:nvPr/>
        </p:nvSpPr>
        <p:spPr>
          <a:xfrm>
            <a:off x="5538054" y="1492571"/>
            <a:ext cx="306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noProof="0" dirty="0">
                <a:solidFill>
                  <a:srgbClr val="911F2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C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11F22"/>
                </a:solidFill>
                <a:effectLst/>
                <a:uLnTx/>
                <a:uFillTx/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ONTENTS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911F22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7EDAF44-FC6E-471F-B579-EFFBBFD543B4}"/>
              </a:ext>
            </a:extLst>
          </p:cNvPr>
          <p:cNvGrpSpPr/>
          <p:nvPr/>
        </p:nvGrpSpPr>
        <p:grpSpPr>
          <a:xfrm>
            <a:off x="5538054" y="2684623"/>
            <a:ext cx="4483697" cy="584775"/>
            <a:chOff x="6588037" y="2227220"/>
            <a:chExt cx="4483697" cy="58477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FC18541-1EDC-4A4F-BB66-D4888DCFB88C}"/>
                </a:ext>
              </a:extLst>
            </p:cNvPr>
            <p:cNvGrpSpPr/>
            <p:nvPr/>
          </p:nvGrpSpPr>
          <p:grpSpPr>
            <a:xfrm>
              <a:off x="6588037" y="2227220"/>
              <a:ext cx="4483697" cy="584775"/>
              <a:chOff x="6588037" y="2227220"/>
              <a:chExt cx="4483697" cy="584775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F7056A-74B0-40C5-ADE6-8FFD207D247D}"/>
                  </a:ext>
                </a:extLst>
              </p:cNvPr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11F22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01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911F22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E54445-99F6-41A4-BB92-77DE17BA2779}"/>
                  </a:ext>
                </a:extLst>
              </p:cNvPr>
              <p:cNvSpPr/>
              <p:nvPr/>
            </p:nvSpPr>
            <p:spPr>
              <a:xfrm>
                <a:off x="7467606" y="2278143"/>
                <a:ext cx="36041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Image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字魂105号-简雅黑" panose="00000500000000000000" pitchFamily="2" charset="-122"/>
                    <a:ea typeface="字魂105号-简雅黑" panose="00000500000000000000"/>
                    <a:sym typeface="字魂105号-简雅黑" panose="00000500000000000000" pitchFamily="2" charset="-122"/>
                  </a:rPr>
                  <a:t>Caption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 Survey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B9B0397-BFC7-4025-8F36-1A3071A01873}"/>
                </a:ext>
              </a:extLst>
            </p:cNvPr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DEE4682-1DDF-47C9-B4B7-A1D195B03673}"/>
              </a:ext>
            </a:extLst>
          </p:cNvPr>
          <p:cNvGrpSpPr/>
          <p:nvPr/>
        </p:nvGrpSpPr>
        <p:grpSpPr>
          <a:xfrm>
            <a:off x="5538054" y="3538862"/>
            <a:ext cx="5856277" cy="584775"/>
            <a:chOff x="6588037" y="2227220"/>
            <a:chExt cx="5856277" cy="58477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E15DE0C-C5BF-4F51-9C05-D721DA2CA45A}"/>
                </a:ext>
              </a:extLst>
            </p:cNvPr>
            <p:cNvGrpSpPr/>
            <p:nvPr/>
          </p:nvGrpSpPr>
          <p:grpSpPr>
            <a:xfrm>
              <a:off x="6588037" y="2227220"/>
              <a:ext cx="5856277" cy="584775"/>
              <a:chOff x="6588037" y="2227220"/>
              <a:chExt cx="5856277" cy="584775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73BDF19-4629-4034-9C45-D76A46D4A6F1}"/>
                  </a:ext>
                </a:extLst>
              </p:cNvPr>
              <p:cNvSpPr txBox="1"/>
              <p:nvPr/>
            </p:nvSpPr>
            <p:spPr>
              <a:xfrm>
                <a:off x="6588037" y="2227220"/>
                <a:ext cx="10207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11F22"/>
                    </a:solidFill>
                    <a:effectLst/>
                    <a:uLnTx/>
                    <a:uFillTx/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02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911F22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9B6583D-65F5-4330-9E1C-25250315BB73}"/>
                  </a:ext>
                </a:extLst>
              </p:cNvPr>
              <p:cNvSpPr/>
              <p:nvPr/>
            </p:nvSpPr>
            <p:spPr>
              <a:xfrm>
                <a:off x="7467605" y="2278143"/>
                <a:ext cx="49767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Panoptic Segmentation</a:t>
                </a:r>
                <a:r>
                  <a:rPr lang="zh-CN" altLang="en-US" sz="2400" b="1" dirty="0">
                    <a:solidFill>
                      <a:prstClr val="black"/>
                    </a:solidFill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 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字魂105号-简雅黑" panose="00000500000000000000" pitchFamily="2" charset="-122"/>
                    <a:ea typeface="字魂105号-简雅黑" panose="00000500000000000000" pitchFamily="2" charset="-122"/>
                    <a:sym typeface="字魂105号-简雅黑" panose="00000500000000000000" pitchFamily="2" charset="-122"/>
                  </a:rPr>
                  <a:t>Survey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3B5E786-7DCC-4D63-812D-DFD0F6CB7E57}"/>
                </a:ext>
              </a:extLst>
            </p:cNvPr>
            <p:cNvCxnSpPr/>
            <p:nvPr/>
          </p:nvCxnSpPr>
          <p:spPr>
            <a:xfrm>
              <a:off x="7446341" y="2310042"/>
              <a:ext cx="0" cy="3960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65C1287-DAC9-4447-9797-CC4BEB1D4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95" y="2928431"/>
            <a:ext cx="1905000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97" y="703717"/>
            <a:ext cx="1989196" cy="19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9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8391761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3835552" y="647713"/>
            <a:ext cx="1872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References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B51F11-13B0-476F-B05D-C93D62D323A0}"/>
              </a:ext>
            </a:extLst>
          </p:cNvPr>
          <p:cNvSpPr txBox="1"/>
          <p:nvPr/>
        </p:nvSpPr>
        <p:spPr>
          <a:xfrm>
            <a:off x="1196072" y="1885243"/>
            <a:ext cx="9414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Li, X. and D. Chen (2021). "A survey on Deep Learning-based Panoptic Segmentation." Digital Signal Processing: 103283.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Stefanini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M., et al. (2021). "From Show to Tell: A Survey on Image Captioning."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arXiv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preprint arXiv:2107.06912.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6677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2FBD7-6F73-46AE-9D54-D25A5F74E43C}"/>
              </a:ext>
            </a:extLst>
          </p:cNvPr>
          <p:cNvSpPr/>
          <p:nvPr/>
        </p:nvSpPr>
        <p:spPr>
          <a:xfrm>
            <a:off x="0" y="2301729"/>
            <a:ext cx="12192000" cy="2961151"/>
          </a:xfrm>
          <a:prstGeom prst="rect">
            <a:avLst/>
          </a:prstGeom>
          <a:solidFill>
            <a:srgbClr val="911F22"/>
          </a:solidFill>
          <a:ln>
            <a:solidFill>
              <a:srgbClr val="911F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CABE9B-79C3-40F2-9B62-92C831D1C92C}"/>
              </a:ext>
            </a:extLst>
          </p:cNvPr>
          <p:cNvSpPr txBox="1"/>
          <p:nvPr/>
        </p:nvSpPr>
        <p:spPr>
          <a:xfrm>
            <a:off x="3025140" y="3034160"/>
            <a:ext cx="62568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Thank You</a:t>
            </a:r>
            <a:endParaRPr lang="zh-CN" altLang="en-US" sz="80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01" y="332943"/>
            <a:ext cx="1466997" cy="14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02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079289" y="647713"/>
            <a:ext cx="865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Cap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C2E0BE-243C-447F-8E48-CE9E04331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30" y="1420020"/>
            <a:ext cx="5631668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51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1224086" y="647713"/>
            <a:ext cx="2576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Visual </a:t>
            </a:r>
            <a:r>
              <a:rPr lang="en-US" altLang="zh-CN" sz="2400" b="1" dirty="0" err="1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Endoing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57B1FF-9CF1-405B-9486-A8C3AC519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612" y="1505164"/>
            <a:ext cx="3688400" cy="25376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F697E0-AE42-4EEC-94DB-9355BE771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199" y="1550888"/>
            <a:ext cx="4572396" cy="24462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97F7BCE-C2DE-493D-BF9B-DD255E4B85C0}"/>
              </a:ext>
            </a:extLst>
          </p:cNvPr>
          <p:cNvSpPr txBox="1"/>
          <p:nvPr/>
        </p:nvSpPr>
        <p:spPr>
          <a:xfrm>
            <a:off x="4887341" y="3912937"/>
            <a:ext cx="735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Additive 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Transformer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289257-AC48-43ED-AA12-E19CD61511F6}"/>
              </a:ext>
            </a:extLst>
          </p:cNvPr>
          <p:cNvSpPr txBox="1"/>
          <p:nvPr/>
        </p:nvSpPr>
        <p:spPr>
          <a:xfrm>
            <a:off x="5097294" y="4661967"/>
            <a:ext cx="735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top-down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VS  Region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bottom-up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75781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419762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1224086" y="647713"/>
            <a:ext cx="2576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Visual </a:t>
            </a:r>
            <a:r>
              <a:rPr lang="en-US" altLang="zh-CN" sz="2400" b="1" dirty="0" err="1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Endoing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21727B3-2A55-457F-8739-B2E9D2E3C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072" y="3029759"/>
            <a:ext cx="4177490" cy="16339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30C0E7-CAE1-4C26-8876-FD614BA80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528" y="2675335"/>
            <a:ext cx="4813118" cy="23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45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536321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1472108" y="654623"/>
            <a:ext cx="390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Panoptic Segmentation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1EB2F5-AD3D-47DA-BB25-A377665E5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06" y="1572148"/>
            <a:ext cx="7630691" cy="46381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6C1BAD6-89EB-46F6-9740-3BCF92C73763}"/>
              </a:ext>
            </a:extLst>
          </p:cNvPr>
          <p:cNvSpPr txBox="1"/>
          <p:nvPr/>
        </p:nvSpPr>
        <p:spPr>
          <a:xfrm>
            <a:off x="7865685" y="1734627"/>
            <a:ext cx="4925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Stuff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Thing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82A2D2-C357-4847-921D-0BD75DC3E799}"/>
              </a:ext>
            </a:extLst>
          </p:cNvPr>
          <p:cNvSpPr txBox="1"/>
          <p:nvPr/>
        </p:nvSpPr>
        <p:spPr>
          <a:xfrm>
            <a:off x="7797591" y="4422703"/>
            <a:ext cx="4925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Panoptic Segmentation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Semantic Segmentation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Instance Segmentation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3906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536321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2359435" y="654623"/>
            <a:ext cx="2126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Terminology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82A2D2-C357-4847-921D-0BD75DC3E799}"/>
              </a:ext>
            </a:extLst>
          </p:cNvPr>
          <p:cNvSpPr txBox="1"/>
          <p:nvPr/>
        </p:nvSpPr>
        <p:spPr>
          <a:xfrm>
            <a:off x="3633477" y="5834045"/>
            <a:ext cx="492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Top-Down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Bottom-Up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1E4B3-8F65-43D6-BBEF-B4E121043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88" y="1832353"/>
            <a:ext cx="9967824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70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5363217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37924C-4405-4AAF-A02E-855F4A13E455}"/>
              </a:ext>
            </a:extLst>
          </p:cNvPr>
          <p:cNvSpPr/>
          <p:nvPr/>
        </p:nvSpPr>
        <p:spPr>
          <a:xfrm>
            <a:off x="1377916" y="654623"/>
            <a:ext cx="408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Top-Down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two stages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F82B0F-92A8-430B-B9CF-DA15566D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13" y="1267469"/>
            <a:ext cx="8055038" cy="30939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EE0A69-0589-40CD-A9CC-73DA28993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81" y="3952168"/>
            <a:ext cx="7153106" cy="24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26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AC801D35-68A1-4184-A2A0-3E86D535D932}"/>
              </a:ext>
            </a:extLst>
          </p:cNvPr>
          <p:cNvSpPr/>
          <p:nvPr/>
        </p:nvSpPr>
        <p:spPr>
          <a:xfrm>
            <a:off x="415013" y="503442"/>
            <a:ext cx="11199046" cy="75021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rgbClr val="911F22"/>
          </a:solidFill>
          <a:ln w="38100">
            <a:solidFill>
              <a:srgbClr val="911F2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64863AD-4CBB-4E7C-85A6-28FD4FB0B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06AA2D42-720A-46B3-A376-DEBE68195A5B}"/>
              </a:ext>
            </a:extLst>
          </p:cNvPr>
          <p:cNvSpPr/>
          <p:nvPr/>
        </p:nvSpPr>
        <p:spPr>
          <a:xfrm>
            <a:off x="2374241" y="647713"/>
            <a:ext cx="276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0516E5-F3B7-454D-BC1E-DE28D8847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425" y="2558276"/>
            <a:ext cx="5883150" cy="228619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431A70A-1057-40CF-B1E8-09F8DEC86568}"/>
              </a:ext>
            </a:extLst>
          </p:cNvPr>
          <p:cNvSpPr/>
          <p:nvPr/>
        </p:nvSpPr>
        <p:spPr>
          <a:xfrm>
            <a:off x="2706162" y="647713"/>
            <a:ext cx="6779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Improvements on the network framework</a:t>
            </a:r>
            <a:endParaRPr lang="zh-CN" altLang="en-US" sz="2400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771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字魂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247</Words>
  <Application>Microsoft Office PowerPoint</Application>
  <PresentationFormat>宽屏</PresentationFormat>
  <Paragraphs>97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黑体</vt:lpstr>
      <vt:lpstr>微软雅黑</vt:lpstr>
      <vt:lpstr>字魂</vt:lpstr>
      <vt:lpstr>字魂105号-简雅黑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11.1 学习分享 panoptic segmentation survey</dc:title>
  <dc:creator>ZS Cooper</dc:creator>
  <cp:lastModifiedBy>ZS Cooper</cp:lastModifiedBy>
  <cp:revision>68</cp:revision>
  <dcterms:created xsi:type="dcterms:W3CDTF">2021-10-29T13:15:52Z</dcterms:created>
  <dcterms:modified xsi:type="dcterms:W3CDTF">2021-11-01T11:55:33Z</dcterms:modified>
</cp:coreProperties>
</file>