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58" r:id="rId4"/>
    <p:sldId id="262" r:id="rId5"/>
    <p:sldId id="259" r:id="rId6"/>
    <p:sldId id="265" r:id="rId7"/>
    <p:sldId id="260" r:id="rId8"/>
    <p:sldId id="269" r:id="rId9"/>
    <p:sldId id="278" r:id="rId10"/>
    <p:sldId id="279" r:id="rId11"/>
    <p:sldId id="280" r:id="rId12"/>
    <p:sldId id="281" r:id="rId13"/>
    <p:sldId id="282" r:id="rId14"/>
    <p:sldId id="283" r:id="rId15"/>
    <p:sldId id="277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8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1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9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9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7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4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8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eeexplore.ieee.org/document/9495272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11332" y="3546630"/>
            <a:ext cx="749849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End2End Occluded Face Recognition by Masking Corrupted Features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2084" y="2431533"/>
            <a:ext cx="1226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Occluded Face Recognition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2" y="-441325"/>
            <a:ext cx="3232395" cy="24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BBF554-821D-4D60-B8C7-5F408F51B3F7}"/>
              </a:ext>
            </a:extLst>
          </p:cNvPr>
          <p:cNvSpPr txBox="1"/>
          <p:nvPr/>
        </p:nvSpPr>
        <p:spPr>
          <a:xfrm>
            <a:off x="3567403" y="4518016"/>
            <a:ext cx="475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Zhixin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</a:p>
          <a:p>
            <a:pPr algn="ctr"/>
            <a:r>
              <a:rPr lang="en-US" altLang="zh-CN" b="1" kern="1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Xi’an </a:t>
            </a:r>
            <a:r>
              <a:rPr lang="en-US" altLang="zh-CN" b="1" kern="100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Jiaotong</a:t>
            </a:r>
            <a:r>
              <a:rPr lang="en-US" altLang="zh-CN" b="1" kern="1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University 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F4AD9B-183E-4F8C-A762-FA84746BB0DC}"/>
              </a:ext>
            </a:extLst>
          </p:cNvPr>
          <p:cNvSpPr txBox="1"/>
          <p:nvPr/>
        </p:nvSpPr>
        <p:spPr>
          <a:xfrm>
            <a:off x="10444065" y="6073832"/>
            <a:ext cx="14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2021-12</a:t>
            </a:r>
            <a:endParaRPr lang="zh-CN" altLang="en-US" dirty="0"/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265925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mask decoder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FCEA2A-F525-4E0C-8D1F-73C0CC53F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28" y="1535837"/>
            <a:ext cx="8993674" cy="24058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123EC1-031C-4CD7-BE79-3625E3F4E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653" y="4328344"/>
            <a:ext cx="9495238" cy="17523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142C2A-BA81-4F9F-BAC8-0FB727BD18AB}"/>
              </a:ext>
            </a:extLst>
          </p:cNvPr>
          <p:cNvSpPr txBox="1"/>
          <p:nvPr/>
        </p:nvSpPr>
        <p:spPr>
          <a:xfrm>
            <a:off x="355107" y="4749555"/>
            <a:ext cx="193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 mask </a:t>
            </a:r>
          </a:p>
          <a:p>
            <a:r>
              <a:rPr lang="en-US" altLang="zh-CN" dirty="0"/>
              <a:t>       VS </a:t>
            </a:r>
          </a:p>
          <a:p>
            <a:r>
              <a:rPr lang="en-US" altLang="zh-CN" dirty="0"/>
              <a:t>hard 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312830"/>
      </p:ext>
    </p:extLst>
  </p:cSld>
  <p:clrMapOvr>
    <a:masterClrMapping/>
  </p:clrMapOvr>
  <p:transition advTm="3000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531004" y="887127"/>
            <a:ext cx="512724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occlusion pattern predictor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8C9552-F3CA-43B3-B402-267DD0D10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0" y="2166151"/>
            <a:ext cx="5809837" cy="3586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CB3ED0-0F75-49FB-8C95-052265647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06" y="2467992"/>
            <a:ext cx="5122606" cy="30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3532"/>
      </p:ext>
    </p:extLst>
  </p:cSld>
  <p:clrMapOvr>
    <a:masterClrMapping/>
  </p:clrMapOvr>
  <p:transition advTm="3000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531004" y="887127"/>
            <a:ext cx="11855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loss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FCEA2A-F525-4E0C-8D1F-73C0CC53F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42" y="1482572"/>
            <a:ext cx="8105313" cy="2168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6CBB73-5BF5-4A58-A0A7-A58B79A8B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99" y="4555030"/>
            <a:ext cx="4514850" cy="695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1049F0-353D-4E4F-B8D3-42D77CBA2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53" y="3828268"/>
            <a:ext cx="3660265" cy="5306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BF7EF3-EFC7-4C38-BF17-10B9E471B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23" y="5405447"/>
            <a:ext cx="2143125" cy="695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0E4CA8-4AF9-43A8-BEE5-1FAE67227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9" y="4647329"/>
            <a:ext cx="3714970" cy="1353975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AF90C778-747B-4499-A374-2FC4B740321E}"/>
              </a:ext>
            </a:extLst>
          </p:cNvPr>
          <p:cNvSpPr/>
          <p:nvPr/>
        </p:nvSpPr>
        <p:spPr>
          <a:xfrm>
            <a:off x="5175682" y="3799643"/>
            <a:ext cx="1047565" cy="7013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7ED15D-CC20-4683-80F1-83254E57433B}"/>
              </a:ext>
            </a:extLst>
          </p:cNvPr>
          <p:cNvSpPr/>
          <p:nvPr/>
        </p:nvSpPr>
        <p:spPr>
          <a:xfrm>
            <a:off x="6748509" y="3756734"/>
            <a:ext cx="726489" cy="70133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208A4D-F6E5-4BF5-9714-ED79CD7635E8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 flipH="1">
            <a:off x="2620964" y="4398271"/>
            <a:ext cx="2708130" cy="249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A9ED23-170B-497A-BBA8-4CF7BC0F484D}"/>
              </a:ext>
            </a:extLst>
          </p:cNvPr>
          <p:cNvSpPr txBox="1"/>
          <p:nvPr/>
        </p:nvSpPr>
        <p:spPr>
          <a:xfrm>
            <a:off x="5832629" y="28009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E11A07E5-5C82-4D00-935E-5ED363C143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801" y="4914900"/>
            <a:ext cx="1134862" cy="221202"/>
          </a:xfrm>
          <a:prstGeom prst="curvedConnector3">
            <a:avLst>
              <a:gd name="adj1" fmla="val 100065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41052"/>
      </p:ext>
    </p:extLst>
  </p:cSld>
  <p:clrMapOvr>
    <a:masterClrMapping/>
  </p:clrMapOvr>
  <p:transition advTm="3000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7"/>
          <p:cNvSpPr/>
          <p:nvPr/>
        </p:nvSpPr>
        <p:spPr>
          <a:xfrm>
            <a:off x="2521258" y="3037279"/>
            <a:ext cx="7208668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Reference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5592708" y="1628409"/>
            <a:ext cx="1038334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0856772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531004" y="887127"/>
            <a:ext cx="20910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Reference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6A9ED23-170B-497A-BBA8-4CF7BC0F484D}"/>
              </a:ext>
            </a:extLst>
          </p:cNvPr>
          <p:cNvSpPr txBox="1"/>
          <p:nvPr/>
        </p:nvSpPr>
        <p:spPr>
          <a:xfrm>
            <a:off x="5832629" y="28009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8C662-F094-4DB6-BCA2-14B1B133A69C}"/>
              </a:ext>
            </a:extLst>
          </p:cNvPr>
          <p:cNvSpPr txBox="1"/>
          <p:nvPr/>
        </p:nvSpPr>
        <p:spPr>
          <a:xfrm>
            <a:off x="1722268" y="2672179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Ding F ,  Peng P ,  Huang Y , et al. Masked Face Recognition with Latent Part Detection[C]// MM '20: The 28th ACM International Conference on Multimedia. ACM, 2020.</a:t>
            </a:r>
          </a:p>
          <a:p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 err="1"/>
              <a:t>Qiu</a:t>
            </a:r>
            <a:r>
              <a:rPr lang="en-US" altLang="zh-CN" dirty="0"/>
              <a:t> H ,  Gong D ,  Li Z , et al. End2End Occluded Face Recognition by Masking Corrupted Features[J]. IEEE Transactions on Pattern Analysis and Machine Intelligence, 2021, PP(99):1-1.</a:t>
            </a:r>
          </a:p>
          <a:p>
            <a:endParaRPr lang="zh-CN" altLang="en-US" dirty="0"/>
          </a:p>
          <a:p>
            <a:r>
              <a:rPr lang="en-US" altLang="zh-CN" dirty="0"/>
              <a:t>https://www.cnblogs.com/sdu20112013/p/11050746.html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511489"/>
      </p:ext>
    </p:extLst>
  </p:cSld>
  <p:clrMapOvr>
    <a:masterClrMapping/>
  </p:clrMapOvr>
  <p:transition advTm="3000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6962" y="2084590"/>
            <a:ext cx="7877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2" y="-441325"/>
            <a:ext cx="3232395" cy="24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F0442C-CA1A-4C58-927A-895B17E02A96}"/>
              </a:ext>
            </a:extLst>
          </p:cNvPr>
          <p:cNvSpPr txBox="1"/>
          <p:nvPr/>
        </p:nvSpPr>
        <p:spPr>
          <a:xfrm>
            <a:off x="3716516" y="4106711"/>
            <a:ext cx="475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Zhixin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</a:p>
          <a:p>
            <a:pPr algn="ctr"/>
            <a:r>
              <a:rPr lang="en-US" altLang="zh-CN" b="1" kern="1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Xi’an </a:t>
            </a:r>
            <a:r>
              <a:rPr lang="en-US" altLang="zh-CN" b="1" kern="100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Jiaotong</a:t>
            </a:r>
            <a:r>
              <a:rPr lang="en-US" altLang="zh-CN" b="1" kern="1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University 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14312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6F15EC3-1A4D-475F-833C-DB188C03744C}"/>
              </a:ext>
            </a:extLst>
          </p:cNvPr>
          <p:cNvGrpSpPr/>
          <p:nvPr/>
        </p:nvGrpSpPr>
        <p:grpSpPr>
          <a:xfrm>
            <a:off x="4012466" y="3045059"/>
            <a:ext cx="4776428" cy="432817"/>
            <a:chOff x="4012466" y="3045059"/>
            <a:chExt cx="4776428" cy="432817"/>
          </a:xfrm>
        </p:grpSpPr>
        <p:sp>
          <p:nvSpPr>
            <p:cNvPr id="15" name="Rectangle 47"/>
            <p:cNvSpPr/>
            <p:nvPr/>
          </p:nvSpPr>
          <p:spPr>
            <a:xfrm>
              <a:off x="5135870" y="3046989"/>
              <a:ext cx="365302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OFR &amp; MFR &amp; PFR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4012466" y="3045059"/>
              <a:ext cx="51660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01.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F4F477-97BB-49E9-9FF8-239AA5970537}"/>
              </a:ext>
            </a:extLst>
          </p:cNvPr>
          <p:cNvGrpSpPr/>
          <p:nvPr/>
        </p:nvGrpSpPr>
        <p:grpSpPr>
          <a:xfrm>
            <a:off x="4012466" y="3798968"/>
            <a:ext cx="6676248" cy="452980"/>
            <a:chOff x="4012466" y="3798968"/>
            <a:chExt cx="6676248" cy="452980"/>
          </a:xfrm>
        </p:grpSpPr>
        <p:sp>
          <p:nvSpPr>
            <p:cNvPr id="16" name="Rectangle 47"/>
            <p:cNvSpPr/>
            <p:nvPr/>
          </p:nvSpPr>
          <p:spPr>
            <a:xfrm>
              <a:off x="4929767" y="3798968"/>
              <a:ext cx="5758947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Methods to deal with occlusion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Rectangle 47"/>
            <p:cNvSpPr/>
            <p:nvPr/>
          </p:nvSpPr>
          <p:spPr>
            <a:xfrm>
              <a:off x="4012466" y="3821061"/>
              <a:ext cx="51660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02.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C36CA1-6BFE-4137-9E85-B6D71F4B84E7}"/>
              </a:ext>
            </a:extLst>
          </p:cNvPr>
          <p:cNvGrpSpPr/>
          <p:nvPr/>
        </p:nvGrpSpPr>
        <p:grpSpPr>
          <a:xfrm>
            <a:off x="4012466" y="4645732"/>
            <a:ext cx="4341534" cy="439764"/>
            <a:chOff x="4012466" y="4645732"/>
            <a:chExt cx="4341534" cy="439764"/>
          </a:xfrm>
        </p:grpSpPr>
        <p:sp>
          <p:nvSpPr>
            <p:cNvPr id="17" name="Rectangle 47"/>
            <p:cNvSpPr/>
            <p:nvPr/>
          </p:nvSpPr>
          <p:spPr>
            <a:xfrm>
              <a:off x="5268207" y="4654609"/>
              <a:ext cx="308579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Model :FROM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47"/>
            <p:cNvSpPr/>
            <p:nvPr/>
          </p:nvSpPr>
          <p:spPr>
            <a:xfrm>
              <a:off x="4012466" y="4645732"/>
              <a:ext cx="51660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03.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028991" y="655755"/>
            <a:ext cx="23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852909" y="3569698"/>
            <a:ext cx="4776187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OFR &amp; MFR &amp; PFR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345139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OFR &amp; MFR &amp; PFR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D8E052-51DD-488D-812C-77311FC6A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35" y="2494626"/>
            <a:ext cx="2879609" cy="17912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7012A6-E11D-4B29-8173-75853BDAC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47" y="2450237"/>
            <a:ext cx="3817849" cy="1885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882B74-E58C-48A0-A364-7C7BC3FA9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3" y="2556768"/>
            <a:ext cx="3519131" cy="17226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7E1ACF-47B5-4881-AD44-B2550BCD33F0}"/>
              </a:ext>
            </a:extLst>
          </p:cNvPr>
          <p:cNvSpPr txBox="1"/>
          <p:nvPr/>
        </p:nvSpPr>
        <p:spPr>
          <a:xfrm>
            <a:off x="656948" y="4740676"/>
            <a:ext cx="35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OFR</a:t>
            </a:r>
            <a:r>
              <a:rPr lang="zh-CN" altLang="en-US" dirty="0"/>
              <a:t>：</a:t>
            </a:r>
            <a:r>
              <a:rPr lang="en-US" altLang="zh-CN" dirty="0"/>
              <a:t>occluded face recognition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A2B733-F900-4A39-9077-033F94BE94D8}"/>
              </a:ext>
            </a:extLst>
          </p:cNvPr>
          <p:cNvSpPr txBox="1"/>
          <p:nvPr/>
        </p:nvSpPr>
        <p:spPr>
          <a:xfrm>
            <a:off x="4529092" y="4751033"/>
            <a:ext cx="35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MFR</a:t>
            </a:r>
            <a:r>
              <a:rPr lang="zh-CN" altLang="en-US" dirty="0"/>
              <a:t>：</a:t>
            </a:r>
            <a:r>
              <a:rPr lang="en-US" altLang="zh-CN" dirty="0"/>
              <a:t>masked face recognition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44D86A-D07C-4186-A98E-B275D094C14B}"/>
              </a:ext>
            </a:extLst>
          </p:cNvPr>
          <p:cNvSpPr txBox="1"/>
          <p:nvPr/>
        </p:nvSpPr>
        <p:spPr>
          <a:xfrm>
            <a:off x="8605422" y="4725880"/>
            <a:ext cx="35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PFR</a:t>
            </a:r>
            <a:r>
              <a:rPr lang="zh-CN" altLang="en-US" dirty="0"/>
              <a:t>：</a:t>
            </a:r>
            <a:r>
              <a:rPr lang="en-US" altLang="zh-CN" dirty="0"/>
              <a:t>partial face recognition</a:t>
            </a:r>
            <a:endParaRPr lang="zh-CN" altLang="en-US" dirty="0"/>
          </a:p>
        </p:txBody>
      </p:sp>
    </p:spTree>
  </p:cSld>
  <p:clrMapOvr>
    <a:masterClrMapping/>
  </p:clrMapOvr>
  <p:transition advTm="3000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2081079" y="3374630"/>
            <a:ext cx="8483347" cy="6155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Methods to deal with occlusion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08061" y="81732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Rectangle 47">
            <a:extLst>
              <a:ext uri="{FF2B5EF4-FFF2-40B4-BE49-F238E27FC236}">
                <a16:creationId xmlns:a16="http://schemas.microsoft.com/office/drawing/2014/main" id="{0BF41138-4368-4796-BAEF-18B489E987F1}"/>
              </a:ext>
            </a:extLst>
          </p:cNvPr>
          <p:cNvSpPr/>
          <p:nvPr/>
        </p:nvSpPr>
        <p:spPr>
          <a:xfrm>
            <a:off x="1440198" y="857979"/>
            <a:ext cx="56530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Methods to deal with occlusion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4A8994-87C7-48BB-820D-113446A0976C}"/>
              </a:ext>
            </a:extLst>
          </p:cNvPr>
          <p:cNvSpPr txBox="1"/>
          <p:nvPr/>
        </p:nvSpPr>
        <p:spPr>
          <a:xfrm>
            <a:off x="2086253" y="1908700"/>
            <a:ext cx="358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recovering</a:t>
            </a: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E36A37B-F3AC-48BC-AD94-E77F0E6B9FAE}"/>
              </a:ext>
            </a:extLst>
          </p:cNvPr>
          <p:cNvSpPr txBox="1"/>
          <p:nvPr/>
        </p:nvSpPr>
        <p:spPr>
          <a:xfrm>
            <a:off x="8195569" y="1839158"/>
            <a:ext cx="358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2.removing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56E400-AA1B-49CE-B9C0-C4769DEC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4" y="2539013"/>
            <a:ext cx="5204458" cy="24303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C0C7E2-970D-4A41-9ACC-1C56F82DB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538" y="2450236"/>
            <a:ext cx="5044421" cy="2715859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7"/>
          <p:cNvSpPr/>
          <p:nvPr/>
        </p:nvSpPr>
        <p:spPr>
          <a:xfrm>
            <a:off x="2521258" y="3037279"/>
            <a:ext cx="7208668" cy="1046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FROM</a:t>
            </a: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face recognition with occlusion masks)</a:t>
            </a:r>
          </a:p>
        </p:txBody>
      </p:sp>
      <p:sp>
        <p:nvSpPr>
          <p:cNvPr id="3" name="Rectangle 47"/>
          <p:cNvSpPr/>
          <p:nvPr/>
        </p:nvSpPr>
        <p:spPr>
          <a:xfrm>
            <a:off x="5592708" y="1628409"/>
            <a:ext cx="1038334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803024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face recognition with occlusion masks)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FCEA2A-F525-4E0C-8D1F-73C0CC53F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4" y="2107428"/>
            <a:ext cx="11469913" cy="30682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56047D-C219-47A6-B48F-FC283DCEC2C1}"/>
              </a:ext>
            </a:extLst>
          </p:cNvPr>
          <p:cNvSpPr txBox="1"/>
          <p:nvPr/>
        </p:nvSpPr>
        <p:spPr>
          <a:xfrm>
            <a:off x="1600940" y="5779362"/>
            <a:ext cx="1059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End2End Occluded Face Recognition by Masking Corrupted Features | IEEE Journals &amp; Magazine | IEEE Xplore</a:t>
            </a:r>
            <a:endParaRPr lang="zh-CN" altLang="en-US" dirty="0"/>
          </a:p>
        </p:txBody>
      </p:sp>
    </p:spTree>
  </p:cSld>
  <p:clrMapOvr>
    <a:masterClrMapping/>
  </p:clrMapOvr>
  <p:transition advTm="3000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699679" y="878249"/>
            <a:ext cx="448805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feature pyramid extractor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FCEA2A-F525-4E0C-8D1F-73C0CC53F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7" y="1571347"/>
            <a:ext cx="10254778" cy="2743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2DEEDF-408A-445A-944E-59AFD462F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47" y="4839763"/>
            <a:ext cx="5354137" cy="7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35999"/>
      </p:ext>
    </p:extLst>
  </p:cSld>
  <p:clrMapOvr>
    <a:masterClrMapping/>
  </p:clrMapOvr>
  <p:transition advTm="3000">
    <p:pull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259</Words>
  <Application>Microsoft Office PowerPoint</Application>
  <PresentationFormat>宽屏</PresentationFormat>
  <Paragraphs>69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楷体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czx</cp:lastModifiedBy>
  <cp:revision>46</cp:revision>
  <dcterms:created xsi:type="dcterms:W3CDTF">2017-03-10T15:18:00Z</dcterms:created>
  <dcterms:modified xsi:type="dcterms:W3CDTF">2021-12-16T11:27:30Z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