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4" r:id="rId19"/>
    <p:sldId id="277" r:id="rId20"/>
    <p:sldId id="278" r:id="rId21"/>
    <p:sldId id="280" r:id="rId22"/>
    <p:sldId id="281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13" autoAdjust="0"/>
  </p:normalViewPr>
  <p:slideViewPr>
    <p:cSldViewPr snapToGrid="0">
      <p:cViewPr varScale="1">
        <p:scale>
          <a:sx n="133" d="100"/>
          <a:sy n="133" d="100"/>
        </p:scale>
        <p:origin x="13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A3C08-87C0-4B3B-A697-2B8F813D54E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1B242-3207-4D2B-9B00-205128286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0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95720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85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由两个模型组成：一个判别器和一个生成器，它们通常是由神经网络构成的。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463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87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首先我们来看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Discriminator 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在用于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 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的时候是怎么做的，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神经网络的输出是一个分类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他是在不停的更新自己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37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接下来我们来看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Discriminator 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Gan 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中是怎么帮助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Generator 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工作的，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这里神经网络的输出是一个 真实程度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他是在不停地进行判别生成图片的真实性，而没有更新！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785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437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16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Generator </a:t>
            </a:r>
            <a:r>
              <a:rPr lang="zh-CN" altLang="en-US" dirty="0"/>
              <a:t>的目的是给定一个 </a:t>
            </a:r>
            <a:r>
              <a:rPr lang="en-US" altLang="zh-CN" dirty="0"/>
              <a:t>noise vector </a:t>
            </a:r>
            <a:r>
              <a:rPr lang="zh-CN" altLang="en-US" dirty="0"/>
              <a:t>去生成甜茶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Noise vector </a:t>
            </a:r>
            <a:r>
              <a:rPr lang="zh-CN" altLang="en-US" dirty="0"/>
              <a:t>每个值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这里的神经网络输出的不是分类，而是图片中每个像素点的值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Output </a:t>
            </a:r>
            <a:r>
              <a:rPr lang="zh-CN" altLang="en-US" dirty="0"/>
              <a:t>的维度应该与图片的大小一致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9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297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20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目的：一开始都是用于分类的监督模型</a:t>
            </a:r>
            <a:endParaRPr lang="en-US" altLang="zh-CN" dirty="0"/>
          </a:p>
          <a:p>
            <a:r>
              <a:rPr lang="zh-CN" altLang="en-US" dirty="0"/>
              <a:t>首先我们看看 </a:t>
            </a:r>
            <a:r>
              <a:rPr lang="en-US" altLang="zh-CN" dirty="0"/>
              <a:t>Discriminative Model </a:t>
            </a:r>
            <a:r>
              <a:rPr lang="zh-CN" altLang="en-US" dirty="0"/>
              <a:t>是怎么进行分类的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73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40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96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35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21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81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25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后来大家发现 </a:t>
            </a:r>
            <a:r>
              <a:rPr lang="en-US" altLang="zh-CN" dirty="0"/>
              <a:t>Generative Model </a:t>
            </a:r>
            <a:r>
              <a:rPr lang="zh-CN" altLang="en-US" dirty="0"/>
              <a:t>的原理可以用来进行生成</a:t>
            </a:r>
            <a:endParaRPr lang="en-US" altLang="zh-CN" dirty="0"/>
          </a:p>
          <a:p>
            <a:r>
              <a:rPr lang="zh-CN" altLang="en-US" dirty="0"/>
              <a:t>他是怎么做的呢，比如我们想生成甜茶的脸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取一些由噪声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Vector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表示的随机输入，经过我们的生成模型，能够生成一组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vector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，每一个生成的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vector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都是甜茶的脸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599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65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82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变分自编码器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首先通过向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encoder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输入真实的图像来学习，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encoder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的目的是找到一种在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Latent Space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中表示图像的方法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接下来，将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latent representation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通过解码器，重构出编码器之前看到的真实图像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437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变分自编码器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在训练完成后 去掉 </a:t>
            </a:r>
            <a:r>
              <a:rPr lang="en-US" altLang="zh-CN" dirty="0"/>
              <a:t>encoder, </a:t>
            </a:r>
            <a:r>
              <a:rPr lang="zh-CN" altLang="en-US" dirty="0"/>
              <a:t>我们可以从隐空间中随机选择一个点，</a:t>
            </a:r>
            <a:r>
              <a:rPr lang="en-US" altLang="zh-CN" dirty="0"/>
              <a:t>decoder </a:t>
            </a:r>
            <a:r>
              <a:rPr lang="zh-CN" altLang="en-US" dirty="0"/>
              <a:t>就可以生成逼真的图片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41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这个点应该怎么选？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这时候变分自编码器中的 这个变分就起到作用了。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给整个模型注入一些噪音</a:t>
            </a:r>
            <a:r>
              <a:rPr lang="en-US" altLang="zh-CN" dirty="0"/>
              <a:t>, encoder </a:t>
            </a:r>
            <a:r>
              <a:rPr lang="zh-CN" altLang="en-US" dirty="0"/>
              <a:t>没有将图片在隐空间中编码为一个点</a:t>
            </a:r>
            <a:r>
              <a:rPr lang="en-US" altLang="zh-CN" dirty="0"/>
              <a:t>, </a:t>
            </a:r>
            <a:r>
              <a:rPr lang="zh-CN" altLang="en-US" dirty="0"/>
              <a:t>实际上是**将图像编码到整个分布上**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然后对该分布上的一个点进行采样，以输入 </a:t>
            </a:r>
            <a:r>
              <a:rPr lang="en-US" altLang="zh-CN" dirty="0"/>
              <a:t>decoder </a:t>
            </a:r>
            <a:r>
              <a:rPr lang="zh-CN" altLang="en-US" dirty="0"/>
              <a:t>从而生成一个真实的图像。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B242-3207-4D2B-9B00-20512828609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8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86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EA40DB96-C547-44B6-B081-E76C6034815C}"/>
              </a:ext>
            </a:extLst>
          </p:cNvPr>
          <p:cNvCxnSpPr>
            <a:cxnSpLocks/>
          </p:cNvCxnSpPr>
          <p:nvPr userDrawn="1"/>
        </p:nvCxnSpPr>
        <p:spPr>
          <a:xfrm>
            <a:off x="468192" y="762289"/>
            <a:ext cx="7197990" cy="0"/>
          </a:xfrm>
          <a:prstGeom prst="line">
            <a:avLst/>
          </a:prstGeom>
          <a:ln w="25400">
            <a:solidFill>
              <a:srgbClr val="C92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45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F522FC1-1E67-4C5E-A4C7-FEC6B263F4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42" y="139031"/>
            <a:ext cx="1551921" cy="415608"/>
          </a:xfrm>
          <a:prstGeom prst="rect">
            <a:avLst/>
          </a:prstGeom>
        </p:spPr>
      </p:pic>
      <p:sp>
        <p:nvSpPr>
          <p:cNvPr id="8" name="日期占位符 2">
            <a:extLst>
              <a:ext uri="{FF2B5EF4-FFF2-40B4-BE49-F238E27FC236}">
                <a16:creationId xmlns:a16="http://schemas.microsoft.com/office/drawing/2014/main" id="{05CCBDFD-E215-49DF-A0E6-C09361F30194}"/>
              </a:ext>
            </a:extLst>
          </p:cNvPr>
          <p:cNvSpPr txBox="1">
            <a:spLocks/>
          </p:cNvSpPr>
          <p:nvPr userDrawn="1"/>
        </p:nvSpPr>
        <p:spPr>
          <a:xfrm>
            <a:off x="200637" y="63538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56B95C-EFE5-4122-835F-73939E003CE1}" type="datetime1">
              <a:rPr lang="zh-CN" altLang="en-US" smtClean="0"/>
              <a:pPr/>
              <a:t>2021/11/2</a:t>
            </a:fld>
            <a:endParaRPr lang="zh-CN" altLang="en-US" dirty="0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13035B13-FA83-4E04-8973-2F80C20D0F58}"/>
              </a:ext>
            </a:extLst>
          </p:cNvPr>
          <p:cNvSpPr txBox="1">
            <a:spLocks/>
          </p:cNvSpPr>
          <p:nvPr userDrawn="1"/>
        </p:nvSpPr>
        <p:spPr>
          <a:xfrm>
            <a:off x="9248163" y="63538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FC90E7-35ED-48C2-A01F-0567625AA77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47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206266-9FC5-4B13-83A1-204758050A62}"/>
              </a:ext>
            </a:extLst>
          </p:cNvPr>
          <p:cNvSpPr txBox="1"/>
          <p:nvPr/>
        </p:nvSpPr>
        <p:spPr>
          <a:xfrm>
            <a:off x="1503365" y="1305342"/>
            <a:ext cx="89611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(GAN)</a:t>
            </a:r>
            <a:endParaRPr lang="zh-CN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99445-EC3A-47E3-99C4-363733E3FEE8}"/>
              </a:ext>
            </a:extLst>
          </p:cNvPr>
          <p:cNvSpPr txBox="1"/>
          <p:nvPr/>
        </p:nvSpPr>
        <p:spPr>
          <a:xfrm>
            <a:off x="2961766" y="4590173"/>
            <a:ext cx="6268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Speaker: Guanyu Hu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School of Computer Science and Technology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Xi'an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Jiaotong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994701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59BEB39-6677-4F39-8603-0D57846D8F8E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Types of Deep Generative Models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35D8C0-3C32-4BC7-BEEF-2367EAE4FEE4}"/>
              </a:ext>
            </a:extLst>
          </p:cNvPr>
          <p:cNvSpPr txBox="1"/>
          <p:nvPr/>
        </p:nvSpPr>
        <p:spPr>
          <a:xfrm>
            <a:off x="4510669" y="898390"/>
            <a:ext cx="3170663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Variational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21E9FB-7343-4CB8-9814-FE140D4455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0" r="42942"/>
          <a:stretch/>
        </p:blipFill>
        <p:spPr>
          <a:xfrm>
            <a:off x="1434317" y="1760334"/>
            <a:ext cx="3599425" cy="33373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1C7185-065A-435A-BB33-E17C00136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02" y="3061696"/>
            <a:ext cx="8325381" cy="145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37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59BEB39-6677-4F39-8603-0D57846D8F8E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Types of Deep Generative Models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35D8C0-3C32-4BC7-BEEF-2367EAE4FEE4}"/>
              </a:ext>
            </a:extLst>
          </p:cNvPr>
          <p:cNvSpPr txBox="1"/>
          <p:nvPr/>
        </p:nvSpPr>
        <p:spPr>
          <a:xfrm>
            <a:off x="2189226" y="864937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9024ED-D026-4C9D-B9F1-A357A0137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78" y="1996881"/>
            <a:ext cx="9761643" cy="361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93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88EEEE13-C26C-43C5-A15C-150410CB2865}"/>
              </a:ext>
            </a:extLst>
          </p:cNvPr>
          <p:cNvSpPr txBox="1"/>
          <p:nvPr/>
        </p:nvSpPr>
        <p:spPr>
          <a:xfrm>
            <a:off x="1592272" y="1266522"/>
            <a:ext cx="919675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Generative Model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E9AC40-D978-4F36-BCAF-31BF6B5D4BA0}"/>
              </a:ext>
            </a:extLst>
          </p:cNvPr>
          <p:cNvSpPr txBox="1"/>
          <p:nvPr/>
        </p:nvSpPr>
        <p:spPr>
          <a:xfrm>
            <a:off x="1592272" y="2451963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Types of Deep Generative Models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5C5BA8-9471-4E8F-ABD3-1DA2958118F9}"/>
              </a:ext>
            </a:extLst>
          </p:cNvPr>
          <p:cNvSpPr txBox="1"/>
          <p:nvPr/>
        </p:nvSpPr>
        <p:spPr>
          <a:xfrm>
            <a:off x="1589896" y="2965757"/>
            <a:ext cx="7813548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2800" b="1"/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00519C-7EB6-4019-93AE-BF48A9F36FD3}"/>
              </a:ext>
            </a:extLst>
          </p:cNvPr>
          <p:cNvSpPr txBox="1"/>
          <p:nvPr/>
        </p:nvSpPr>
        <p:spPr>
          <a:xfrm>
            <a:off x="1592272" y="3647752"/>
            <a:ext cx="437035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2C93381-ECA7-4325-8F11-071DFF860309}"/>
              </a:ext>
            </a:extLst>
          </p:cNvPr>
          <p:cNvSpPr txBox="1"/>
          <p:nvPr/>
        </p:nvSpPr>
        <p:spPr>
          <a:xfrm>
            <a:off x="1592272" y="4136675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DEBEDA-3FB4-4188-A8AE-B01FFEFEE12E}"/>
              </a:ext>
            </a:extLst>
          </p:cNvPr>
          <p:cNvSpPr txBox="1"/>
          <p:nvPr/>
        </p:nvSpPr>
        <p:spPr>
          <a:xfrm>
            <a:off x="1592272" y="4625598"/>
            <a:ext cx="778154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BCE Cost Function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E6F259-C0E0-4EFF-850F-618BA9F342DC}"/>
              </a:ext>
            </a:extLst>
          </p:cNvPr>
          <p:cNvSpPr txBox="1"/>
          <p:nvPr/>
        </p:nvSpPr>
        <p:spPr>
          <a:xfrm>
            <a:off x="1589896" y="5114522"/>
            <a:ext cx="778154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GANs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07094B-29B4-4C84-8A6C-12B5F9C39511}"/>
              </a:ext>
            </a:extLst>
          </p:cNvPr>
          <p:cNvSpPr txBox="1"/>
          <p:nvPr/>
        </p:nvSpPr>
        <p:spPr>
          <a:xfrm>
            <a:off x="1592272" y="1939172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Generative Models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0753B0-C6A0-44B2-B080-D8A84C449C77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33938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88EEEE13-C26C-43C5-A15C-150410CB2865}"/>
              </a:ext>
            </a:extLst>
          </p:cNvPr>
          <p:cNvSpPr txBox="1"/>
          <p:nvPr/>
        </p:nvSpPr>
        <p:spPr>
          <a:xfrm>
            <a:off x="1592272" y="1266522"/>
            <a:ext cx="919675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2800" b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Generative Model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E9AC40-D978-4F36-BCAF-31BF6B5D4BA0}"/>
              </a:ext>
            </a:extLst>
          </p:cNvPr>
          <p:cNvSpPr txBox="1"/>
          <p:nvPr/>
        </p:nvSpPr>
        <p:spPr>
          <a:xfrm>
            <a:off x="1592272" y="2451963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n-US" altLang="zh-CN" dirty="0"/>
              <a:t>Types of Deep Generative Models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5C5BA8-9471-4E8F-ABD3-1DA2958118F9}"/>
              </a:ext>
            </a:extLst>
          </p:cNvPr>
          <p:cNvSpPr txBox="1"/>
          <p:nvPr/>
        </p:nvSpPr>
        <p:spPr>
          <a:xfrm>
            <a:off x="1589896" y="2965757"/>
            <a:ext cx="7813548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2800" b="1"/>
            </a:lvl1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00519C-7EB6-4019-93AE-BF48A9F36FD3}"/>
              </a:ext>
            </a:extLst>
          </p:cNvPr>
          <p:cNvSpPr txBox="1"/>
          <p:nvPr/>
        </p:nvSpPr>
        <p:spPr>
          <a:xfrm>
            <a:off x="1592272" y="3647752"/>
            <a:ext cx="437035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2C93381-ECA7-4325-8F11-071DFF860309}"/>
              </a:ext>
            </a:extLst>
          </p:cNvPr>
          <p:cNvSpPr txBox="1"/>
          <p:nvPr/>
        </p:nvSpPr>
        <p:spPr>
          <a:xfrm>
            <a:off x="1592272" y="4136675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DEBEDA-3FB4-4188-A8AE-B01FFEFEE12E}"/>
              </a:ext>
            </a:extLst>
          </p:cNvPr>
          <p:cNvSpPr txBox="1"/>
          <p:nvPr/>
        </p:nvSpPr>
        <p:spPr>
          <a:xfrm>
            <a:off x="1592272" y="4625598"/>
            <a:ext cx="778154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BCE Cost Function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E6F259-C0E0-4EFF-850F-618BA9F342DC}"/>
              </a:ext>
            </a:extLst>
          </p:cNvPr>
          <p:cNvSpPr txBox="1"/>
          <p:nvPr/>
        </p:nvSpPr>
        <p:spPr>
          <a:xfrm>
            <a:off x="1589896" y="5114522"/>
            <a:ext cx="778154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GANs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07094B-29B4-4C84-8A6C-12B5F9C39511}"/>
              </a:ext>
            </a:extLst>
          </p:cNvPr>
          <p:cNvSpPr txBox="1"/>
          <p:nvPr/>
        </p:nvSpPr>
        <p:spPr>
          <a:xfrm>
            <a:off x="1592272" y="1939172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Generative Models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0753B0-C6A0-44B2-B080-D8A84C449C77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4759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B0753B0-C6A0-44B2-B080-D8A84C449C77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83E82A-F068-443E-886E-D978F5902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82" y="1933185"/>
            <a:ext cx="8342390" cy="4249585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9CCE4FBC-1839-44EE-AA3A-C83A6A619120}"/>
              </a:ext>
            </a:extLst>
          </p:cNvPr>
          <p:cNvGrpSpPr/>
          <p:nvPr/>
        </p:nvGrpSpPr>
        <p:grpSpPr>
          <a:xfrm>
            <a:off x="3288633" y="864937"/>
            <a:ext cx="5614735" cy="658835"/>
            <a:chOff x="4153765" y="864937"/>
            <a:chExt cx="5614735" cy="658835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EB639C1-A504-4562-A1A9-EF6C419F6FBA}"/>
                </a:ext>
              </a:extLst>
            </p:cNvPr>
            <p:cNvSpPr txBox="1"/>
            <p:nvPr/>
          </p:nvSpPr>
          <p:spPr>
            <a:xfrm>
              <a:off x="4153765" y="864937"/>
              <a:ext cx="2728462" cy="6588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algn="ctr">
                <a:lnSpc>
                  <a:spcPct val="150000"/>
                </a:lnSpc>
              </a:pPr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Discriminator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8B159C1-89EE-4579-A174-197A4143BF74}"/>
                </a:ext>
              </a:extLst>
            </p:cNvPr>
            <p:cNvSpPr txBox="1"/>
            <p:nvPr/>
          </p:nvSpPr>
          <p:spPr>
            <a:xfrm>
              <a:off x="6670286" y="864937"/>
              <a:ext cx="3098214" cy="6588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algn="ctr">
                <a:lnSpc>
                  <a:spcPct val="150000"/>
                </a:lnSpc>
              </a:pPr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for Classification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9660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B0753B0-C6A0-44B2-B080-D8A84C449C77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51F334-19D3-4392-A3F1-D17220203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37" y="1951462"/>
            <a:ext cx="8937125" cy="422685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DE88F527-3BFF-473A-B6E1-09D2596788F5}"/>
              </a:ext>
            </a:extLst>
          </p:cNvPr>
          <p:cNvGrpSpPr/>
          <p:nvPr/>
        </p:nvGrpSpPr>
        <p:grpSpPr>
          <a:xfrm>
            <a:off x="3473509" y="864937"/>
            <a:ext cx="5244983" cy="658835"/>
            <a:chOff x="4153765" y="864937"/>
            <a:chExt cx="5244983" cy="658835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3049815-A810-4C6C-A9FB-060F72A61C0C}"/>
                </a:ext>
              </a:extLst>
            </p:cNvPr>
            <p:cNvSpPr txBox="1"/>
            <p:nvPr/>
          </p:nvSpPr>
          <p:spPr>
            <a:xfrm>
              <a:off x="4153765" y="864937"/>
              <a:ext cx="2728462" cy="6588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algn="ctr">
                <a:lnSpc>
                  <a:spcPct val="150000"/>
                </a:lnSpc>
              </a:pPr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Discriminator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6AC6A40-36FD-4C3D-A6FD-3B77B4AE4BC8}"/>
                </a:ext>
              </a:extLst>
            </p:cNvPr>
            <p:cNvSpPr txBox="1"/>
            <p:nvPr/>
          </p:nvSpPr>
          <p:spPr>
            <a:xfrm>
              <a:off x="6670286" y="864937"/>
              <a:ext cx="2728462" cy="6588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algn="ctr">
                <a:lnSpc>
                  <a:spcPct val="150000"/>
                </a:lnSpc>
              </a:pPr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for Generation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8749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88EEEE13-C26C-43C5-A15C-150410CB2865}"/>
              </a:ext>
            </a:extLst>
          </p:cNvPr>
          <p:cNvSpPr txBox="1"/>
          <p:nvPr/>
        </p:nvSpPr>
        <p:spPr>
          <a:xfrm>
            <a:off x="1592272" y="1266522"/>
            <a:ext cx="919675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2800" b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Generative Model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E9AC40-D978-4F36-BCAF-31BF6B5D4BA0}"/>
              </a:ext>
            </a:extLst>
          </p:cNvPr>
          <p:cNvSpPr txBox="1"/>
          <p:nvPr/>
        </p:nvSpPr>
        <p:spPr>
          <a:xfrm>
            <a:off x="1592272" y="2451963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n-US" altLang="zh-CN" dirty="0"/>
              <a:t>Types of Deep Generative Models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5C5BA8-9471-4E8F-ABD3-1DA2958118F9}"/>
              </a:ext>
            </a:extLst>
          </p:cNvPr>
          <p:cNvSpPr txBox="1"/>
          <p:nvPr/>
        </p:nvSpPr>
        <p:spPr>
          <a:xfrm>
            <a:off x="1589896" y="2965757"/>
            <a:ext cx="7813548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2800" b="1"/>
            </a:lvl1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00519C-7EB6-4019-93AE-BF48A9F36FD3}"/>
              </a:ext>
            </a:extLst>
          </p:cNvPr>
          <p:cNvSpPr txBox="1"/>
          <p:nvPr/>
        </p:nvSpPr>
        <p:spPr>
          <a:xfrm>
            <a:off x="1592272" y="3647752"/>
            <a:ext cx="437035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2C93381-ECA7-4325-8F11-071DFF860309}"/>
              </a:ext>
            </a:extLst>
          </p:cNvPr>
          <p:cNvSpPr txBox="1"/>
          <p:nvPr/>
        </p:nvSpPr>
        <p:spPr>
          <a:xfrm>
            <a:off x="1592272" y="4136675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DEBEDA-3FB4-4188-A8AE-B01FFEFEE12E}"/>
              </a:ext>
            </a:extLst>
          </p:cNvPr>
          <p:cNvSpPr txBox="1"/>
          <p:nvPr/>
        </p:nvSpPr>
        <p:spPr>
          <a:xfrm>
            <a:off x="1592272" y="4625598"/>
            <a:ext cx="778154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BCE Cost Function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E6F259-C0E0-4EFF-850F-618BA9F342DC}"/>
              </a:ext>
            </a:extLst>
          </p:cNvPr>
          <p:cNvSpPr txBox="1"/>
          <p:nvPr/>
        </p:nvSpPr>
        <p:spPr>
          <a:xfrm>
            <a:off x="1589896" y="5114522"/>
            <a:ext cx="778154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GANs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07094B-29B4-4C84-8A6C-12B5F9C39511}"/>
              </a:ext>
            </a:extLst>
          </p:cNvPr>
          <p:cNvSpPr txBox="1"/>
          <p:nvPr/>
        </p:nvSpPr>
        <p:spPr>
          <a:xfrm>
            <a:off x="1592272" y="1939172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Generative Models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0753B0-C6A0-44B2-B080-D8A84C449C77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81717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88EEEE13-C26C-43C5-A15C-150410CB2865}"/>
              </a:ext>
            </a:extLst>
          </p:cNvPr>
          <p:cNvSpPr txBox="1"/>
          <p:nvPr/>
        </p:nvSpPr>
        <p:spPr>
          <a:xfrm>
            <a:off x="1592272" y="1266522"/>
            <a:ext cx="919675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2800" b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Generative Model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E9AC40-D978-4F36-BCAF-31BF6B5D4BA0}"/>
              </a:ext>
            </a:extLst>
          </p:cNvPr>
          <p:cNvSpPr txBox="1"/>
          <p:nvPr/>
        </p:nvSpPr>
        <p:spPr>
          <a:xfrm>
            <a:off x="1592272" y="2451963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n-US" altLang="zh-CN" dirty="0"/>
              <a:t>Types of Deep Generative Models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5C5BA8-9471-4E8F-ABD3-1DA2958118F9}"/>
              </a:ext>
            </a:extLst>
          </p:cNvPr>
          <p:cNvSpPr txBox="1"/>
          <p:nvPr/>
        </p:nvSpPr>
        <p:spPr>
          <a:xfrm>
            <a:off x="1589896" y="2965757"/>
            <a:ext cx="7813548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2800" b="1"/>
            </a:lvl1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00519C-7EB6-4019-93AE-BF48A9F36FD3}"/>
              </a:ext>
            </a:extLst>
          </p:cNvPr>
          <p:cNvSpPr txBox="1"/>
          <p:nvPr/>
        </p:nvSpPr>
        <p:spPr>
          <a:xfrm>
            <a:off x="1592272" y="3647752"/>
            <a:ext cx="437035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n-US" altLang="zh-CN" dirty="0"/>
              <a:t>Discriminator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2C93381-ECA7-4325-8F11-071DFF860309}"/>
              </a:ext>
            </a:extLst>
          </p:cNvPr>
          <p:cNvSpPr txBox="1"/>
          <p:nvPr/>
        </p:nvSpPr>
        <p:spPr>
          <a:xfrm>
            <a:off x="1592272" y="4136675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DEBEDA-3FB4-4188-A8AE-B01FFEFEE12E}"/>
              </a:ext>
            </a:extLst>
          </p:cNvPr>
          <p:cNvSpPr txBox="1"/>
          <p:nvPr/>
        </p:nvSpPr>
        <p:spPr>
          <a:xfrm>
            <a:off x="1592272" y="4625598"/>
            <a:ext cx="778154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BCE Cost Function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E6F259-C0E0-4EFF-850F-618BA9F342DC}"/>
              </a:ext>
            </a:extLst>
          </p:cNvPr>
          <p:cNvSpPr txBox="1"/>
          <p:nvPr/>
        </p:nvSpPr>
        <p:spPr>
          <a:xfrm>
            <a:off x="1589896" y="5114522"/>
            <a:ext cx="778154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GANs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07094B-29B4-4C84-8A6C-12B5F9C39511}"/>
              </a:ext>
            </a:extLst>
          </p:cNvPr>
          <p:cNvSpPr txBox="1"/>
          <p:nvPr/>
        </p:nvSpPr>
        <p:spPr>
          <a:xfrm>
            <a:off x="1592272" y="1939172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Generative Models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0753B0-C6A0-44B2-B080-D8A84C449C77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52504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B0753B0-C6A0-44B2-B080-D8A84C449C77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049815-A810-4C6C-A9FB-060F72A61C0C}"/>
              </a:ext>
            </a:extLst>
          </p:cNvPr>
          <p:cNvSpPr txBox="1"/>
          <p:nvPr/>
        </p:nvSpPr>
        <p:spPr>
          <a:xfrm>
            <a:off x="4731769" y="864937"/>
            <a:ext cx="2728462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665BDD-1D03-4B47-B2D0-25ECF2471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51" y="1930522"/>
            <a:ext cx="8740698" cy="350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64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88EEEE13-C26C-43C5-A15C-150410CB2865}"/>
              </a:ext>
            </a:extLst>
          </p:cNvPr>
          <p:cNvSpPr txBox="1"/>
          <p:nvPr/>
        </p:nvSpPr>
        <p:spPr>
          <a:xfrm>
            <a:off x="1592272" y="1266522"/>
            <a:ext cx="919675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2800" b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Generative Model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E9AC40-D978-4F36-BCAF-31BF6B5D4BA0}"/>
              </a:ext>
            </a:extLst>
          </p:cNvPr>
          <p:cNvSpPr txBox="1"/>
          <p:nvPr/>
        </p:nvSpPr>
        <p:spPr>
          <a:xfrm>
            <a:off x="1592272" y="2451963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n-US" altLang="zh-CN" dirty="0"/>
              <a:t>Types of Deep Generative Models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5C5BA8-9471-4E8F-ABD3-1DA2958118F9}"/>
              </a:ext>
            </a:extLst>
          </p:cNvPr>
          <p:cNvSpPr txBox="1"/>
          <p:nvPr/>
        </p:nvSpPr>
        <p:spPr>
          <a:xfrm>
            <a:off x="1589896" y="2965757"/>
            <a:ext cx="7813548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2800" b="1"/>
            </a:lvl1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00519C-7EB6-4019-93AE-BF48A9F36FD3}"/>
              </a:ext>
            </a:extLst>
          </p:cNvPr>
          <p:cNvSpPr txBox="1"/>
          <p:nvPr/>
        </p:nvSpPr>
        <p:spPr>
          <a:xfrm>
            <a:off x="1592272" y="3647752"/>
            <a:ext cx="437035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n-US" altLang="zh-CN" dirty="0"/>
              <a:t>Discriminator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2C93381-ECA7-4325-8F11-071DFF860309}"/>
              </a:ext>
            </a:extLst>
          </p:cNvPr>
          <p:cNvSpPr txBox="1"/>
          <p:nvPr/>
        </p:nvSpPr>
        <p:spPr>
          <a:xfrm>
            <a:off x="1592272" y="4136675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DEBEDA-3FB4-4188-A8AE-B01FFEFEE12E}"/>
              </a:ext>
            </a:extLst>
          </p:cNvPr>
          <p:cNvSpPr txBox="1"/>
          <p:nvPr/>
        </p:nvSpPr>
        <p:spPr>
          <a:xfrm>
            <a:off x="1592272" y="4625598"/>
            <a:ext cx="778154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BCE Cost Function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E6F259-C0E0-4EFF-850F-618BA9F342DC}"/>
              </a:ext>
            </a:extLst>
          </p:cNvPr>
          <p:cNvSpPr txBox="1"/>
          <p:nvPr/>
        </p:nvSpPr>
        <p:spPr>
          <a:xfrm>
            <a:off x="1589896" y="5114522"/>
            <a:ext cx="778154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GANs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07094B-29B4-4C84-8A6C-12B5F9C39511}"/>
              </a:ext>
            </a:extLst>
          </p:cNvPr>
          <p:cNvSpPr txBox="1"/>
          <p:nvPr/>
        </p:nvSpPr>
        <p:spPr>
          <a:xfrm>
            <a:off x="1592272" y="1939172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Generative Models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0753B0-C6A0-44B2-B080-D8A84C449C77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14747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88EEEE13-C26C-43C5-A15C-150410CB2865}"/>
              </a:ext>
            </a:extLst>
          </p:cNvPr>
          <p:cNvSpPr txBox="1"/>
          <p:nvPr/>
        </p:nvSpPr>
        <p:spPr>
          <a:xfrm>
            <a:off x="1592272" y="1266522"/>
            <a:ext cx="919675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Generative Model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E9AC40-D978-4F36-BCAF-31BF6B5D4BA0}"/>
              </a:ext>
            </a:extLst>
          </p:cNvPr>
          <p:cNvSpPr txBox="1"/>
          <p:nvPr/>
        </p:nvSpPr>
        <p:spPr>
          <a:xfrm>
            <a:off x="1592272" y="2451963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Types of Deep Generative Models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5C5BA8-9471-4E8F-ABD3-1DA2958118F9}"/>
              </a:ext>
            </a:extLst>
          </p:cNvPr>
          <p:cNvSpPr txBox="1"/>
          <p:nvPr/>
        </p:nvSpPr>
        <p:spPr>
          <a:xfrm>
            <a:off x="1589896" y="2965757"/>
            <a:ext cx="7813548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2800" b="1"/>
            </a:lvl1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00519C-7EB6-4019-93AE-BF48A9F36FD3}"/>
              </a:ext>
            </a:extLst>
          </p:cNvPr>
          <p:cNvSpPr txBox="1"/>
          <p:nvPr/>
        </p:nvSpPr>
        <p:spPr>
          <a:xfrm>
            <a:off x="1592272" y="3647752"/>
            <a:ext cx="437035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2C93381-ECA7-4325-8F11-071DFF860309}"/>
              </a:ext>
            </a:extLst>
          </p:cNvPr>
          <p:cNvSpPr txBox="1"/>
          <p:nvPr/>
        </p:nvSpPr>
        <p:spPr>
          <a:xfrm>
            <a:off x="1592272" y="4136675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DEBEDA-3FB4-4188-A8AE-B01FFEFEE12E}"/>
              </a:ext>
            </a:extLst>
          </p:cNvPr>
          <p:cNvSpPr txBox="1"/>
          <p:nvPr/>
        </p:nvSpPr>
        <p:spPr>
          <a:xfrm>
            <a:off x="1592272" y="4625598"/>
            <a:ext cx="778154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BCE Cost Function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E6F259-C0E0-4EFF-850F-618BA9F342DC}"/>
              </a:ext>
            </a:extLst>
          </p:cNvPr>
          <p:cNvSpPr txBox="1"/>
          <p:nvPr/>
        </p:nvSpPr>
        <p:spPr>
          <a:xfrm>
            <a:off x="1589896" y="5114522"/>
            <a:ext cx="778154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Training GANs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07094B-29B4-4C84-8A6C-12B5F9C39511}"/>
              </a:ext>
            </a:extLst>
          </p:cNvPr>
          <p:cNvSpPr txBox="1"/>
          <p:nvPr/>
        </p:nvSpPr>
        <p:spPr>
          <a:xfrm>
            <a:off x="1592272" y="1939172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What Are Generative Models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85AAAEA-97F9-4067-8010-A79C9227C487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67146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88EEEE13-C26C-43C5-A15C-150410CB2865}"/>
              </a:ext>
            </a:extLst>
          </p:cNvPr>
          <p:cNvSpPr txBox="1"/>
          <p:nvPr/>
        </p:nvSpPr>
        <p:spPr>
          <a:xfrm>
            <a:off x="1592272" y="1266522"/>
            <a:ext cx="919675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2800" b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Generative Model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E9AC40-D978-4F36-BCAF-31BF6B5D4BA0}"/>
              </a:ext>
            </a:extLst>
          </p:cNvPr>
          <p:cNvSpPr txBox="1"/>
          <p:nvPr/>
        </p:nvSpPr>
        <p:spPr>
          <a:xfrm>
            <a:off x="1592272" y="2451963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n-US" altLang="zh-CN" dirty="0"/>
              <a:t>Types of Deep Generative Models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5C5BA8-9471-4E8F-ABD3-1DA2958118F9}"/>
              </a:ext>
            </a:extLst>
          </p:cNvPr>
          <p:cNvSpPr txBox="1"/>
          <p:nvPr/>
        </p:nvSpPr>
        <p:spPr>
          <a:xfrm>
            <a:off x="1589896" y="2965757"/>
            <a:ext cx="7813548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2800" b="1"/>
            </a:lvl1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00519C-7EB6-4019-93AE-BF48A9F36FD3}"/>
              </a:ext>
            </a:extLst>
          </p:cNvPr>
          <p:cNvSpPr txBox="1"/>
          <p:nvPr/>
        </p:nvSpPr>
        <p:spPr>
          <a:xfrm>
            <a:off x="1592272" y="3647752"/>
            <a:ext cx="437035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n-US" altLang="zh-CN" dirty="0"/>
              <a:t>Discriminator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2C93381-ECA7-4325-8F11-071DFF860309}"/>
              </a:ext>
            </a:extLst>
          </p:cNvPr>
          <p:cNvSpPr txBox="1"/>
          <p:nvPr/>
        </p:nvSpPr>
        <p:spPr>
          <a:xfrm>
            <a:off x="1592272" y="4136675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n-US" altLang="zh-CN" dirty="0"/>
              <a:t>Generator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DEBEDA-3FB4-4188-A8AE-B01FFEFEE12E}"/>
              </a:ext>
            </a:extLst>
          </p:cNvPr>
          <p:cNvSpPr txBox="1"/>
          <p:nvPr/>
        </p:nvSpPr>
        <p:spPr>
          <a:xfrm>
            <a:off x="1592272" y="4625598"/>
            <a:ext cx="778154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n-US" altLang="zh-CN" dirty="0"/>
              <a:t>BCE Cost Function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E6F259-C0E0-4EFF-850F-618BA9F342DC}"/>
              </a:ext>
            </a:extLst>
          </p:cNvPr>
          <p:cNvSpPr txBox="1"/>
          <p:nvPr/>
        </p:nvSpPr>
        <p:spPr>
          <a:xfrm>
            <a:off x="1589896" y="5114522"/>
            <a:ext cx="778154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GANs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07094B-29B4-4C84-8A6C-12B5F9C39511}"/>
              </a:ext>
            </a:extLst>
          </p:cNvPr>
          <p:cNvSpPr txBox="1"/>
          <p:nvPr/>
        </p:nvSpPr>
        <p:spPr>
          <a:xfrm>
            <a:off x="1592272" y="1939172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Generative Models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0753B0-C6A0-44B2-B080-D8A84C449C77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70425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B0753B0-C6A0-44B2-B080-D8A84C449C77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049815-A810-4C6C-A9FB-060F72A61C0C}"/>
              </a:ext>
            </a:extLst>
          </p:cNvPr>
          <p:cNvSpPr txBox="1"/>
          <p:nvPr/>
        </p:nvSpPr>
        <p:spPr>
          <a:xfrm>
            <a:off x="1527717" y="990416"/>
            <a:ext cx="9690410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Binary Cross Entropy function Cost Function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E5D9A46D-017B-4812-864D-3A88B5783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1677" y="2521797"/>
            <a:ext cx="10550988" cy="1036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C68CC1C-7885-4710-B9FF-5754AC985586}"/>
                  </a:ext>
                </a:extLst>
              </p:cNvPr>
              <p:cNvSpPr txBox="1"/>
              <p:nvPr/>
            </p:nvSpPr>
            <p:spPr>
              <a:xfrm>
                <a:off x="836249" y="4336203"/>
                <a:ext cx="6977299" cy="15313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1600" dirty="0"/>
                  <a:t>: predictions made by the model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: is the labels for the different examples, true label of real fake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CN" sz="1600" dirty="0" err="1"/>
                  <a:t>feature</a:t>
                </a:r>
                <a:r>
                  <a:rPr lang="en-US" altLang="zh-CN" sz="1600" dirty="0"/>
                  <a:t> passed in through the prediction, could be an image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1600" dirty="0"/>
                  <a:t>: parameters to model the classifier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C68CC1C-7885-4710-B9FF-5754AC98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49" y="4336203"/>
                <a:ext cx="6977299" cy="1531381"/>
              </a:xfrm>
              <a:prstGeom prst="rect">
                <a:avLst/>
              </a:prstGeom>
              <a:blipFill>
                <a:blip r:embed="rId5"/>
                <a:stretch>
                  <a:fillRect l="-524" b="-3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33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88EEEE13-C26C-43C5-A15C-150410CB2865}"/>
              </a:ext>
            </a:extLst>
          </p:cNvPr>
          <p:cNvSpPr txBox="1"/>
          <p:nvPr/>
        </p:nvSpPr>
        <p:spPr>
          <a:xfrm>
            <a:off x="1592272" y="1266522"/>
            <a:ext cx="919675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2800" b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Generative Model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E9AC40-D978-4F36-BCAF-31BF6B5D4BA0}"/>
              </a:ext>
            </a:extLst>
          </p:cNvPr>
          <p:cNvSpPr txBox="1"/>
          <p:nvPr/>
        </p:nvSpPr>
        <p:spPr>
          <a:xfrm>
            <a:off x="1592272" y="2451963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n-US" altLang="zh-CN" dirty="0"/>
              <a:t>Types of Deep Generative Models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5C5BA8-9471-4E8F-ABD3-1DA2958118F9}"/>
              </a:ext>
            </a:extLst>
          </p:cNvPr>
          <p:cNvSpPr txBox="1"/>
          <p:nvPr/>
        </p:nvSpPr>
        <p:spPr>
          <a:xfrm>
            <a:off x="1589896" y="2965757"/>
            <a:ext cx="7813548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2800" b="1"/>
            </a:lvl1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00519C-7EB6-4019-93AE-BF48A9F36FD3}"/>
              </a:ext>
            </a:extLst>
          </p:cNvPr>
          <p:cNvSpPr txBox="1"/>
          <p:nvPr/>
        </p:nvSpPr>
        <p:spPr>
          <a:xfrm>
            <a:off x="1592272" y="3647752"/>
            <a:ext cx="437035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n-US" altLang="zh-CN" dirty="0"/>
              <a:t>Discriminator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2C93381-ECA7-4325-8F11-071DFF860309}"/>
              </a:ext>
            </a:extLst>
          </p:cNvPr>
          <p:cNvSpPr txBox="1"/>
          <p:nvPr/>
        </p:nvSpPr>
        <p:spPr>
          <a:xfrm>
            <a:off x="1592272" y="4136675"/>
            <a:ext cx="7813548" cy="4656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2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n-US" altLang="zh-CN" dirty="0"/>
              <a:t>Generator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DEBEDA-3FB4-4188-A8AE-B01FFEFEE12E}"/>
              </a:ext>
            </a:extLst>
          </p:cNvPr>
          <p:cNvSpPr txBox="1"/>
          <p:nvPr/>
        </p:nvSpPr>
        <p:spPr>
          <a:xfrm>
            <a:off x="1592272" y="4625598"/>
            <a:ext cx="7781544" cy="4656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2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n-US" altLang="zh-CN" dirty="0"/>
              <a:t>BCE </a:t>
            </a:r>
            <a:r>
              <a:rPr lang="en-US" altLang="zh-CN"/>
              <a:t>Cost Function</a:t>
            </a:r>
            <a:endParaRPr lang="en-US" altLang="zh-CN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E6F259-C0E0-4EFF-850F-618BA9F342DC}"/>
              </a:ext>
            </a:extLst>
          </p:cNvPr>
          <p:cNvSpPr txBox="1"/>
          <p:nvPr/>
        </p:nvSpPr>
        <p:spPr>
          <a:xfrm>
            <a:off x="1589896" y="5114522"/>
            <a:ext cx="778154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n-US" altLang="zh-CN" dirty="0"/>
              <a:t>Training GANs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07094B-29B4-4C84-8A6C-12B5F9C39511}"/>
              </a:ext>
            </a:extLst>
          </p:cNvPr>
          <p:cNvSpPr txBox="1"/>
          <p:nvPr/>
        </p:nvSpPr>
        <p:spPr>
          <a:xfrm>
            <a:off x="1592272" y="1939172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Generative Models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0753B0-C6A0-44B2-B080-D8A84C449C77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00400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B0753B0-C6A0-44B2-B080-D8A84C449C77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049815-A810-4C6C-A9FB-060F72A61C0C}"/>
              </a:ext>
            </a:extLst>
          </p:cNvPr>
          <p:cNvSpPr txBox="1"/>
          <p:nvPr/>
        </p:nvSpPr>
        <p:spPr>
          <a:xfrm>
            <a:off x="1527717" y="990416"/>
            <a:ext cx="9690410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Training Discriminator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F7DB6F-A7C5-4049-BE64-50428B890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2" y="1843995"/>
            <a:ext cx="10939346" cy="448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98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B0753B0-C6A0-44B2-B080-D8A84C449C77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049815-A810-4C6C-A9FB-060F72A61C0C}"/>
              </a:ext>
            </a:extLst>
          </p:cNvPr>
          <p:cNvSpPr txBox="1"/>
          <p:nvPr/>
        </p:nvSpPr>
        <p:spPr>
          <a:xfrm>
            <a:off x="1527717" y="990416"/>
            <a:ext cx="9690410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Training Generator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911282-5185-4AE2-ADDF-1DD3D1D92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" y="1892764"/>
            <a:ext cx="10682047" cy="43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75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B0753B0-C6A0-44B2-B080-D8A84C449C77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049815-A810-4C6C-A9FB-060F72A61C0C}"/>
              </a:ext>
            </a:extLst>
          </p:cNvPr>
          <p:cNvSpPr txBox="1"/>
          <p:nvPr/>
        </p:nvSpPr>
        <p:spPr>
          <a:xfrm>
            <a:off x="1250795" y="990416"/>
            <a:ext cx="9690410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Use Saved Model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A116E3-D5DF-475C-8A51-CF8C9C63E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78" y="1838004"/>
            <a:ext cx="7660888" cy="402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4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E6E19619-C7AE-470B-B5DA-C4216888D634}"/>
              </a:ext>
            </a:extLst>
          </p:cNvPr>
          <p:cNvSpPr txBox="1"/>
          <p:nvPr/>
        </p:nvSpPr>
        <p:spPr>
          <a:xfrm>
            <a:off x="346205" y="4676767"/>
            <a:ext cx="5738644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Discriminative Models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EB8CB95-C869-4D37-BB3E-C42FE5DB0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433" y="1631195"/>
            <a:ext cx="3100189" cy="26092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A4D044A-8597-4C79-821D-F8CCE2E194B2}"/>
              </a:ext>
            </a:extLst>
          </p:cNvPr>
          <p:cNvSpPr txBox="1"/>
          <p:nvPr/>
        </p:nvSpPr>
        <p:spPr>
          <a:xfrm>
            <a:off x="6260340" y="4676767"/>
            <a:ext cx="5738644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Generative Models 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D893E87-5B43-488E-BB6C-3569B69A0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226" y="1631195"/>
            <a:ext cx="3696873" cy="260929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F48250E-724C-40F6-82C3-EDB297FF4511}"/>
              </a:ext>
            </a:extLst>
          </p:cNvPr>
          <p:cNvSpPr txBox="1"/>
          <p:nvPr/>
        </p:nvSpPr>
        <p:spPr>
          <a:xfrm>
            <a:off x="5356770" y="2871176"/>
            <a:ext cx="1456158" cy="6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7F87F4C-397F-46FC-AAE5-2F55098AC666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What Are Generative Models </a:t>
            </a:r>
          </a:p>
        </p:txBody>
      </p:sp>
    </p:spTree>
    <p:extLst>
      <p:ext uri="{BB962C8B-B14F-4D97-AF65-F5344CB8AC3E}">
        <p14:creationId xmlns:p14="http://schemas.microsoft.com/office/powerpoint/2010/main" val="3260435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AB5432D-7954-49C0-8202-D27DA49A9902}"/>
              </a:ext>
            </a:extLst>
          </p:cNvPr>
          <p:cNvSpPr txBox="1"/>
          <p:nvPr/>
        </p:nvSpPr>
        <p:spPr>
          <a:xfrm>
            <a:off x="173215" y="1432025"/>
            <a:ext cx="5738644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Discriminative Models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BDAC4A-709B-4FD9-A046-A6A20DEB1B23}"/>
              </a:ext>
            </a:extLst>
          </p:cNvPr>
          <p:cNvSpPr txBox="1"/>
          <p:nvPr/>
        </p:nvSpPr>
        <p:spPr>
          <a:xfrm>
            <a:off x="6306134" y="1432025"/>
            <a:ext cx="5738644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Generative Models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880532-6158-4858-BEE9-E9A0811EE2B4}"/>
              </a:ext>
            </a:extLst>
          </p:cNvPr>
          <p:cNvSpPr txBox="1"/>
          <p:nvPr/>
        </p:nvSpPr>
        <p:spPr>
          <a:xfrm>
            <a:off x="415961" y="2229223"/>
            <a:ext cx="5253154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How: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336C91B-2C00-4424-974F-1818E04B01E7}"/>
                  </a:ext>
                </a:extLst>
              </p:cNvPr>
              <p:cNvSpPr txBox="1"/>
              <p:nvPr/>
            </p:nvSpPr>
            <p:spPr>
              <a:xfrm>
                <a:off x="415960" y="2650404"/>
                <a:ext cx="5145359" cy="1685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直接根据特征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1600" dirty="0"/>
                  <a:t>，来对 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1600" dirty="0"/>
                  <a:t> 建模，划定一个整体判别边界，每新来一个数据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1600" dirty="0"/>
                  <a:t>，就根据这个边界来判断它应该属于哪一类。</a:t>
                </a:r>
                <a:endParaRPr lang="en-US" altLang="zh-CN" sz="1600" dirty="0"/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获得样本 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1600" dirty="0"/>
                  <a:t> 属于类别 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1600" dirty="0"/>
                  <a:t> 的概率分布，是一个条件概率 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336C91B-2C00-4424-974F-1818E04B0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60" y="2650404"/>
                <a:ext cx="5145359" cy="1685270"/>
              </a:xfrm>
              <a:prstGeom prst="rect">
                <a:avLst/>
              </a:prstGeom>
              <a:blipFill>
                <a:blip r:embed="rId3"/>
                <a:stretch>
                  <a:fillRect l="-474" b="-3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3904C7F3-E8E5-43C4-9486-274D4EE1EDD8}"/>
              </a:ext>
            </a:extLst>
          </p:cNvPr>
          <p:cNvSpPr txBox="1"/>
          <p:nvPr/>
        </p:nvSpPr>
        <p:spPr>
          <a:xfrm>
            <a:off x="415960" y="4331803"/>
            <a:ext cx="5253154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455961D-20FD-4BE2-A206-22BC1A38E5F0}"/>
                  </a:ext>
                </a:extLst>
              </p:cNvPr>
              <p:cNvSpPr txBox="1"/>
              <p:nvPr/>
            </p:nvSpPr>
            <p:spPr>
              <a:xfrm>
                <a:off x="469856" y="4747814"/>
                <a:ext cx="5145359" cy="415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给定一组 </a:t>
                </a:r>
                <a:r>
                  <a:rPr lang="en-US" altLang="zh-CN" sz="1600" dirty="0"/>
                  <a:t>feature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来判定它是属于哪个分类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的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455961D-20FD-4BE2-A206-22BC1A38E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56" y="4747814"/>
                <a:ext cx="5145359" cy="415691"/>
              </a:xfrm>
              <a:prstGeom prst="rect">
                <a:avLst/>
              </a:prstGeom>
              <a:blipFill>
                <a:blip r:embed="rId4"/>
                <a:stretch>
                  <a:fillRect l="-474" b="-1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679FE6-1A04-4AE2-962B-6CB579AA85AB}"/>
                  </a:ext>
                </a:extLst>
              </p:cNvPr>
              <p:cNvSpPr txBox="1"/>
              <p:nvPr/>
            </p:nvSpPr>
            <p:spPr>
              <a:xfrm>
                <a:off x="6306134" y="2611366"/>
                <a:ext cx="5627646" cy="992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85750" indent="-285750">
                  <a:lnSpc>
                    <a:spcPts val="26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1600"/>
                </a:lvl1pPr>
              </a:lstStyle>
              <a:p>
                <a:pPr>
                  <a:lnSpc>
                    <a:spcPts val="2400"/>
                  </a:lnSpc>
                </a:pPr>
                <a:r>
                  <a:rPr lang="zh-CN" altLang="en-US" dirty="0"/>
                  <a:t>观察训练数据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的整体分布，求得联合概率分布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，每新来一个数据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，求出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与不同分类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之间的联合概率分布，将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分为联合概率大的那一类。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679FE6-1A04-4AE2-962B-6CB579AA8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134" y="2611366"/>
                <a:ext cx="5627646" cy="992772"/>
              </a:xfrm>
              <a:prstGeom prst="rect">
                <a:avLst/>
              </a:prstGeom>
              <a:blipFill>
                <a:blip r:embed="rId5"/>
                <a:stretch>
                  <a:fillRect l="-433" b="-7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6FA49D6F-D29E-4D8F-9512-E865E4710ACC}"/>
              </a:ext>
            </a:extLst>
          </p:cNvPr>
          <p:cNvSpPr txBox="1"/>
          <p:nvPr/>
        </p:nvSpPr>
        <p:spPr>
          <a:xfrm>
            <a:off x="6306134" y="2229223"/>
            <a:ext cx="5745545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How: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F31008D-DC25-42D3-AF3F-FD3975B4E2E8}"/>
              </a:ext>
            </a:extLst>
          </p:cNvPr>
          <p:cNvSpPr txBox="1"/>
          <p:nvPr/>
        </p:nvSpPr>
        <p:spPr>
          <a:xfrm>
            <a:off x="6306134" y="3604138"/>
            <a:ext cx="5745545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122314D-8DF4-4C62-A7AF-8765F5D9E30F}"/>
                  </a:ext>
                </a:extLst>
              </p:cNvPr>
              <p:cNvSpPr txBox="1"/>
              <p:nvPr/>
            </p:nvSpPr>
            <p:spPr>
              <a:xfrm>
                <a:off x="6306134" y="4020148"/>
                <a:ext cx="5627646" cy="415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给定一组 </a:t>
                </a:r>
                <a:r>
                  <a:rPr lang="en-US" altLang="zh-CN" sz="1600" dirty="0"/>
                  <a:t>feature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计算出与不同分类的联合概率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122314D-8DF4-4C62-A7AF-8765F5D9E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134" y="4020148"/>
                <a:ext cx="5627646" cy="415691"/>
              </a:xfrm>
              <a:prstGeom prst="rect">
                <a:avLst/>
              </a:prstGeom>
              <a:blipFill>
                <a:blip r:embed="rId6"/>
                <a:stretch>
                  <a:fillRect l="-433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F41B052F-803F-4143-A7AD-2BA9260C5EF8}"/>
              </a:ext>
            </a:extLst>
          </p:cNvPr>
          <p:cNvSpPr txBox="1"/>
          <p:nvPr/>
        </p:nvSpPr>
        <p:spPr>
          <a:xfrm>
            <a:off x="6306134" y="4563043"/>
            <a:ext cx="5745545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Methods: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262F0E1-02E1-44D6-9140-C54B170D6E58}"/>
              </a:ext>
            </a:extLst>
          </p:cNvPr>
          <p:cNvSpPr txBox="1"/>
          <p:nvPr/>
        </p:nvSpPr>
        <p:spPr>
          <a:xfrm>
            <a:off x="6306134" y="4979053"/>
            <a:ext cx="5627646" cy="415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/>
              <a:t>朴素贝叶斯方法，隐马尔可夫模型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ED034EE-08EF-4F41-9605-E0FFC6AD866D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What Are Generative Models </a:t>
            </a:r>
          </a:p>
        </p:txBody>
      </p:sp>
    </p:spTree>
    <p:extLst>
      <p:ext uri="{BB962C8B-B14F-4D97-AF65-F5344CB8AC3E}">
        <p14:creationId xmlns:p14="http://schemas.microsoft.com/office/powerpoint/2010/main" val="3671251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CEF88425-5FBB-4B19-802C-C75E6E949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34" y="1540229"/>
            <a:ext cx="8740698" cy="3506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12C787F-59D5-4A49-A88B-59D4ECFBC4C3}"/>
                  </a:ext>
                </a:extLst>
              </p:cNvPr>
              <p:cNvSpPr txBox="1"/>
              <p:nvPr/>
            </p:nvSpPr>
            <p:spPr>
              <a:xfrm>
                <a:off x="1500647" y="5491536"/>
                <a:ext cx="11245198" cy="7627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Take some random input represented by the noise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From these inputs, to generate a set of features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600" dirty="0"/>
                  <a:t> that look like a realistic representation of class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12C787F-59D5-4A49-A88B-59D4ECFBC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647" y="5491536"/>
                <a:ext cx="11245198" cy="762709"/>
              </a:xfrm>
              <a:prstGeom prst="rect">
                <a:avLst/>
              </a:prstGeom>
              <a:blipFill>
                <a:blip r:embed="rId4"/>
                <a:stretch>
                  <a:fillRect l="-217" b="-9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EF4248F6-CDEF-4D11-8C95-1511D536C3FA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What Are Generative Models </a:t>
            </a:r>
          </a:p>
        </p:txBody>
      </p:sp>
    </p:spTree>
    <p:extLst>
      <p:ext uri="{BB962C8B-B14F-4D97-AF65-F5344CB8AC3E}">
        <p14:creationId xmlns:p14="http://schemas.microsoft.com/office/powerpoint/2010/main" val="4045261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88EEEE13-C26C-43C5-A15C-150410CB2865}"/>
              </a:ext>
            </a:extLst>
          </p:cNvPr>
          <p:cNvSpPr txBox="1"/>
          <p:nvPr/>
        </p:nvSpPr>
        <p:spPr>
          <a:xfrm>
            <a:off x="1592272" y="1266522"/>
            <a:ext cx="919675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Generative Model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E9AC40-D978-4F36-BCAF-31BF6B5D4BA0}"/>
              </a:ext>
            </a:extLst>
          </p:cNvPr>
          <p:cNvSpPr txBox="1"/>
          <p:nvPr/>
        </p:nvSpPr>
        <p:spPr>
          <a:xfrm>
            <a:off x="1592272" y="2451963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Deep Generative Models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5C5BA8-9471-4E8F-ABD3-1DA2958118F9}"/>
              </a:ext>
            </a:extLst>
          </p:cNvPr>
          <p:cNvSpPr txBox="1"/>
          <p:nvPr/>
        </p:nvSpPr>
        <p:spPr>
          <a:xfrm>
            <a:off x="1589896" y="2965757"/>
            <a:ext cx="7813548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2800" b="1"/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00519C-7EB6-4019-93AE-BF48A9F36FD3}"/>
              </a:ext>
            </a:extLst>
          </p:cNvPr>
          <p:cNvSpPr txBox="1"/>
          <p:nvPr/>
        </p:nvSpPr>
        <p:spPr>
          <a:xfrm>
            <a:off x="1592272" y="3647752"/>
            <a:ext cx="437035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2C93381-ECA7-4325-8F11-071DFF860309}"/>
              </a:ext>
            </a:extLst>
          </p:cNvPr>
          <p:cNvSpPr txBox="1"/>
          <p:nvPr/>
        </p:nvSpPr>
        <p:spPr>
          <a:xfrm>
            <a:off x="1592272" y="4136675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DEBEDA-3FB4-4188-A8AE-B01FFEFEE12E}"/>
              </a:ext>
            </a:extLst>
          </p:cNvPr>
          <p:cNvSpPr txBox="1"/>
          <p:nvPr/>
        </p:nvSpPr>
        <p:spPr>
          <a:xfrm>
            <a:off x="1592272" y="4625598"/>
            <a:ext cx="778154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BCE Cost Function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E6F259-C0E0-4EFF-850F-618BA9F342DC}"/>
              </a:ext>
            </a:extLst>
          </p:cNvPr>
          <p:cNvSpPr txBox="1"/>
          <p:nvPr/>
        </p:nvSpPr>
        <p:spPr>
          <a:xfrm>
            <a:off x="1589896" y="5114522"/>
            <a:ext cx="778154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GANs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07094B-29B4-4C84-8A6C-12B5F9C39511}"/>
              </a:ext>
            </a:extLst>
          </p:cNvPr>
          <p:cNvSpPr txBox="1"/>
          <p:nvPr/>
        </p:nvSpPr>
        <p:spPr>
          <a:xfrm>
            <a:off x="1592272" y="1939172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What Are Generative Models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5E8860-36EB-4567-BC76-326CBBB233BC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30278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88EEEE13-C26C-43C5-A15C-150410CB2865}"/>
              </a:ext>
            </a:extLst>
          </p:cNvPr>
          <p:cNvSpPr txBox="1"/>
          <p:nvPr/>
        </p:nvSpPr>
        <p:spPr>
          <a:xfrm>
            <a:off x="1592272" y="1266522"/>
            <a:ext cx="919675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Generative Model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E9AC40-D978-4F36-BCAF-31BF6B5D4BA0}"/>
              </a:ext>
            </a:extLst>
          </p:cNvPr>
          <p:cNvSpPr txBox="1"/>
          <p:nvPr/>
        </p:nvSpPr>
        <p:spPr>
          <a:xfrm>
            <a:off x="1592272" y="2451963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Types of Deep Generative Models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5C5BA8-9471-4E8F-ABD3-1DA2958118F9}"/>
              </a:ext>
            </a:extLst>
          </p:cNvPr>
          <p:cNvSpPr txBox="1"/>
          <p:nvPr/>
        </p:nvSpPr>
        <p:spPr>
          <a:xfrm>
            <a:off x="1589896" y="2965757"/>
            <a:ext cx="7813548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2800" b="1"/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00519C-7EB6-4019-93AE-BF48A9F36FD3}"/>
              </a:ext>
            </a:extLst>
          </p:cNvPr>
          <p:cNvSpPr txBox="1"/>
          <p:nvPr/>
        </p:nvSpPr>
        <p:spPr>
          <a:xfrm>
            <a:off x="1592272" y="3647752"/>
            <a:ext cx="437035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2C93381-ECA7-4325-8F11-071DFF860309}"/>
              </a:ext>
            </a:extLst>
          </p:cNvPr>
          <p:cNvSpPr txBox="1"/>
          <p:nvPr/>
        </p:nvSpPr>
        <p:spPr>
          <a:xfrm>
            <a:off x="1592272" y="4136675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DEBEDA-3FB4-4188-A8AE-B01FFEFEE12E}"/>
              </a:ext>
            </a:extLst>
          </p:cNvPr>
          <p:cNvSpPr txBox="1"/>
          <p:nvPr/>
        </p:nvSpPr>
        <p:spPr>
          <a:xfrm>
            <a:off x="1592272" y="4625598"/>
            <a:ext cx="778154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BCE Cost Function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E6F259-C0E0-4EFF-850F-618BA9F342DC}"/>
              </a:ext>
            </a:extLst>
          </p:cNvPr>
          <p:cNvSpPr txBox="1"/>
          <p:nvPr/>
        </p:nvSpPr>
        <p:spPr>
          <a:xfrm>
            <a:off x="1589896" y="5114522"/>
            <a:ext cx="778154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GANs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07094B-29B4-4C84-8A6C-12B5F9C39511}"/>
              </a:ext>
            </a:extLst>
          </p:cNvPr>
          <p:cNvSpPr txBox="1"/>
          <p:nvPr/>
        </p:nvSpPr>
        <p:spPr>
          <a:xfrm>
            <a:off x="1592272" y="1939172"/>
            <a:ext cx="781354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Generative Models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0753B0-C6A0-44B2-B080-D8A84C449C77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94119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59BEB39-6677-4F39-8603-0D57846D8F8E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Types of Deep Generative Models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35D8C0-3C32-4BC7-BEEF-2367EAE4FEE4}"/>
              </a:ext>
            </a:extLst>
          </p:cNvPr>
          <p:cNvSpPr txBox="1"/>
          <p:nvPr/>
        </p:nvSpPr>
        <p:spPr>
          <a:xfrm>
            <a:off x="2795239" y="864937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Variational Autoencoders (VAE)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9C11B0-CFD8-4E32-A7B1-43BF6ECF2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2" y="2637692"/>
            <a:ext cx="11396275" cy="158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89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59BEB39-6677-4F39-8603-0D57846D8F8E}"/>
              </a:ext>
            </a:extLst>
          </p:cNvPr>
          <p:cNvSpPr txBox="1"/>
          <p:nvPr/>
        </p:nvSpPr>
        <p:spPr>
          <a:xfrm>
            <a:off x="0" y="88069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Types of Deep Generative Models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35D8C0-3C32-4BC7-BEEF-2367EAE4FEE4}"/>
              </a:ext>
            </a:extLst>
          </p:cNvPr>
          <p:cNvSpPr txBox="1"/>
          <p:nvPr/>
        </p:nvSpPr>
        <p:spPr>
          <a:xfrm>
            <a:off x="2795239" y="864937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Variational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9C11B0-CFD8-4E32-A7B1-43BF6ECF21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0" r="14171"/>
          <a:stretch/>
        </p:blipFill>
        <p:spPr>
          <a:xfrm>
            <a:off x="1507415" y="2664463"/>
            <a:ext cx="6443404" cy="20453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D553C6-3432-4308-A2A3-ED799795C4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92"/>
          <a:stretch/>
        </p:blipFill>
        <p:spPr>
          <a:xfrm>
            <a:off x="8196146" y="1641805"/>
            <a:ext cx="1886416" cy="20453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9472BD-9E41-4CDF-A2D2-23BDE83DA5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0" t="51409"/>
          <a:stretch/>
        </p:blipFill>
        <p:spPr>
          <a:xfrm>
            <a:off x="8196147" y="3877933"/>
            <a:ext cx="1886416" cy="19591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C5E459E-158F-498E-968B-B99B468D0F27}"/>
              </a:ext>
            </a:extLst>
          </p:cNvPr>
          <p:cNvSpPr txBox="1"/>
          <p:nvPr/>
        </p:nvSpPr>
        <p:spPr>
          <a:xfrm>
            <a:off x="4674361" y="864936"/>
            <a:ext cx="781354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Autoencoders (VAE)</a:t>
            </a:r>
          </a:p>
        </p:txBody>
      </p:sp>
    </p:spTree>
    <p:extLst>
      <p:ext uri="{BB962C8B-B14F-4D97-AF65-F5344CB8AC3E}">
        <p14:creationId xmlns:p14="http://schemas.microsoft.com/office/powerpoint/2010/main" val="1768279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1002</Words>
  <Application>Microsoft Office PowerPoint</Application>
  <PresentationFormat>宽屏</PresentationFormat>
  <Paragraphs>204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Helvetica Neue</vt:lpstr>
      <vt:lpstr>等线</vt:lpstr>
      <vt:lpstr>Arial</vt:lpstr>
      <vt:lpstr>Cambria Math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Guanyu</dc:creator>
  <cp:lastModifiedBy>Hu Guanyu</cp:lastModifiedBy>
  <cp:revision>5</cp:revision>
  <dcterms:created xsi:type="dcterms:W3CDTF">2021-11-01T07:23:29Z</dcterms:created>
  <dcterms:modified xsi:type="dcterms:W3CDTF">2021-11-02T03:56:32Z</dcterms:modified>
</cp:coreProperties>
</file>