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6" r:id="rId2"/>
    <p:sldId id="348" r:id="rId3"/>
    <p:sldId id="372" r:id="rId4"/>
    <p:sldId id="373" r:id="rId5"/>
    <p:sldId id="375" r:id="rId6"/>
    <p:sldId id="374" r:id="rId7"/>
    <p:sldId id="376" r:id="rId8"/>
    <p:sldId id="377" r:id="rId9"/>
    <p:sldId id="380" r:id="rId10"/>
    <p:sldId id="378" r:id="rId11"/>
    <p:sldId id="381" r:id="rId12"/>
    <p:sldId id="379" r:id="rId13"/>
    <p:sldId id="383" r:id="rId14"/>
    <p:sldId id="384" r:id="rId15"/>
    <p:sldId id="389" r:id="rId16"/>
    <p:sldId id="385" r:id="rId17"/>
    <p:sldId id="388" r:id="rId18"/>
    <p:sldId id="387" r:id="rId19"/>
    <p:sldId id="3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9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03204-1E09-440A-8B23-8B8B2809A6CA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44CB1-FE49-4788-857E-410939781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2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9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6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8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44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9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3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81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31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02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13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69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8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57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7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6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1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0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F9A58-1846-4B5E-95E7-53875D78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5B38F7-AAF6-4243-A06F-5F7B9665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D1E82-3091-4607-877A-931A962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2A891-6F43-4E45-A287-19F2FD23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41BD7-278A-4AC1-AA61-E1F8BF6C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CCEF8-9687-4845-90EE-EFD9627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97D5FA-5C20-4572-946D-68184AFB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96BF1-7EBC-4ED8-9F6E-6EFD72B6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7E409-0111-4A9C-BCF3-9228079B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F5E5F-5DDD-4A6F-8B91-66B9AB0E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127E42-BC24-439C-BF22-6F6786AB9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F99F3-68CD-4CCA-8423-C12E0893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172F-7BA1-425F-9CC5-BCA47D4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8F2E-BDBF-475E-96C8-F07770A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44377-8934-4450-9D09-231C461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1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9673-A517-4460-A9DE-CDC0F14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47C0D-E611-4B03-A987-3C5C82C2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6964CB-52B2-47DB-82B7-DF25561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4CD287-CADA-490B-81ED-8F2F4449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5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3F7E-F29B-442D-9EC5-2B1F2B9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9D330-FBF8-449B-A3DF-2638E38A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5F4EF-EAB0-4101-8685-B25D3D63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D951C-B4CA-4138-A3E5-249387A7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80949-4F7B-484F-A5C6-C5B5105E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0C84C-8FAC-4A33-9AB2-B7420CC1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25397-FFB7-4154-AC08-19CFDFE4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9A69E-5C29-4C0D-86D3-8865DF97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CB1A9-74CD-4856-9A9A-50D3BF8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CC63C-E708-4125-A7BA-47B1D385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5CE57-E690-4CB7-8E49-A9501B2C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5458F-DC8C-40DB-8C9B-91DA0D6DB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6FA75-D9F2-4404-A18A-FDF4798D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B2103-6E71-4ECA-AD59-6C69703E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CF0EF-B39B-424B-980F-FC0135CA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270C1-ACE3-4707-BD6E-59449332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2E25-1CCA-4E14-B95F-83A80AAC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A4B1-B905-43AB-A66A-7FA51D67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CF04F-306D-4538-BAED-E78BB37B6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89B83-4483-4260-8327-E8C4D3C3C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3D7B7C-7EAE-4C64-95CD-588BC396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DF2A82-B102-4592-91D1-A9602CF1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B2FB33-5CD9-41C6-83CF-5B700AD0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DF833-CE99-4703-864D-B8200421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4EC9F-9F63-4FD0-B760-4F194E9D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2E593-EE11-42E9-B480-559661B3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76B9D3-E8FC-46B2-B588-951FEAF2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7C2A3-31A7-4E9D-A51D-2656D80F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28267-4846-480D-939C-68B77FC5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94D5D-C1DA-44D3-9023-AB003117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8775C-3B19-41AA-BD75-ED619834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5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6DD2B-14DF-4EA1-8E5F-2BD61A26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05DC0-DFDB-4E98-9BB7-735E464E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04DF4-B9BD-4441-87FA-86D87D0B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60408-3ABB-4D16-A1CC-2357AF41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86CF2-D685-4EE5-A39A-0F678634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23ADD-828F-4B49-B094-F1A005A1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0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79DCE-21A3-404C-9155-9E989F43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3E1A2C-B1A7-4D89-84F5-591C0E10F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38B94-177B-44D5-8155-55F7B863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3AEE6-B10C-4A5F-9B6E-222259E5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22AED-0884-40AA-8FE2-2339621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AD264-19B8-4A64-9185-5DFDE671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32920-89D4-49A2-8BD1-EC92AF1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9C949-7335-4298-9B7E-8B12D4A4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31948-B980-4F1D-9C2B-0F4CCBACB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CC80-CFCF-4FAB-B7FB-B355002E7957}" type="datetimeFigureOut">
              <a:rPr lang="zh-CN" altLang="en-US" smtClean="0"/>
              <a:t>2021/12/3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4BBFB-118C-4959-A1CF-3FD7874A2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6CAF0-4101-49C3-824B-4E1996E35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2FBD7-6F73-46AE-9D54-D25A5F74E43C}"/>
              </a:ext>
            </a:extLst>
          </p:cNvPr>
          <p:cNvSpPr/>
          <p:nvPr/>
        </p:nvSpPr>
        <p:spPr>
          <a:xfrm>
            <a:off x="0" y="2540000"/>
            <a:ext cx="12192000" cy="3060700"/>
          </a:xfrm>
          <a:prstGeom prst="rect">
            <a:avLst/>
          </a:prstGeom>
          <a:solidFill>
            <a:srgbClr val="91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92B2F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ABE9B-79C3-40F2-9B62-92C831D1C92C}"/>
              </a:ext>
            </a:extLst>
          </p:cNvPr>
          <p:cNvSpPr txBox="1"/>
          <p:nvPr/>
        </p:nvSpPr>
        <p:spPr>
          <a:xfrm>
            <a:off x="1152525" y="3352238"/>
            <a:ext cx="988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-300">
                <a:solidFill>
                  <a:schemeClr val="bg1"/>
                </a:solidFill>
                <a:latin typeface="黑体" panose="02010609060101010101" pitchFamily="49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                                                                                                     </a:t>
            </a:r>
            <a:endParaRPr lang="zh-CN" altLang="en-US" sz="2400" b="1" spc="-300" dirty="0">
              <a:solidFill>
                <a:schemeClr val="bg1"/>
              </a:solidFill>
              <a:latin typeface="黑体" panose="02010609060101010101" pitchFamily="49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77395-04D3-4AD3-A176-9BE2F116CF12}"/>
              </a:ext>
            </a:extLst>
          </p:cNvPr>
          <p:cNvSpPr txBox="1"/>
          <p:nvPr/>
        </p:nvSpPr>
        <p:spPr>
          <a:xfrm>
            <a:off x="4584700" y="4908203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张硕</a:t>
            </a:r>
            <a:endParaRPr lang="en-US" altLang="zh-CN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12.2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5" y="332943"/>
            <a:ext cx="2017330" cy="19417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052D5F-9941-46DF-8146-5BE64459CF51}"/>
              </a:ext>
            </a:extLst>
          </p:cNvPr>
          <p:cNvSpPr txBox="1"/>
          <p:nvPr/>
        </p:nvSpPr>
        <p:spPr>
          <a:xfrm>
            <a:off x="1152525" y="3090628"/>
            <a:ext cx="9886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-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Masked Autoencoders Are Scalable Vision Learners</a:t>
            </a:r>
            <a:endParaRPr lang="zh-CN" altLang="en-US" sz="4400" b="1" spc="-3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5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472046" y="647713"/>
            <a:ext cx="2080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Transformer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9218" name="Picture 2" descr="preview">
            <a:extLst>
              <a:ext uri="{FF2B5EF4-FFF2-40B4-BE49-F238E27FC236}">
                <a16:creationId xmlns:a16="http://schemas.microsoft.com/office/drawing/2014/main" id="{DEA022D8-F49D-4921-841E-C0BBCA44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397924"/>
            <a:ext cx="52673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120366" y="647713"/>
            <a:ext cx="3467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Maked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Self-attention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43FFEE-53F9-4C14-8BFE-818E3EA5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68" y="1430133"/>
            <a:ext cx="69818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3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370195" y="647713"/>
            <a:ext cx="2549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Cross 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9118AD-D3BF-4A08-8DE7-8989CC75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55" y="1644604"/>
            <a:ext cx="6180289" cy="4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00931" y="647713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ViT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4338" name="Picture 2" descr="preview">
            <a:extLst>
              <a:ext uri="{FF2B5EF4-FFF2-40B4-BE49-F238E27FC236}">
                <a16:creationId xmlns:a16="http://schemas.microsoft.com/office/drawing/2014/main" id="{0B5A1881-C48C-4599-9179-E0F991B9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36" y="1319692"/>
            <a:ext cx="10386328" cy="53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2" y="503442"/>
            <a:ext cx="9138735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196072" y="647713"/>
            <a:ext cx="809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Masked Autoencoders Are Scalable Vision Learners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924715-18B6-48A2-A349-EF30E926AD53}"/>
              </a:ext>
            </a:extLst>
          </p:cNvPr>
          <p:cNvSpPr txBox="1"/>
          <p:nvPr/>
        </p:nvSpPr>
        <p:spPr>
          <a:xfrm>
            <a:off x="1196072" y="4795415"/>
            <a:ext cx="913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Two Cores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NimbusRomNo9L-Medi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A  high proportion of the input image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  <a:p>
            <a:pPr marL="800100" lvl="1" indent="-342900"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An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asymmetric encoder-decoder architecture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CAE8A7-981C-4CD1-938F-4D5B2F3F1CD5}"/>
              </a:ext>
            </a:extLst>
          </p:cNvPr>
          <p:cNvSpPr txBox="1"/>
          <p:nvPr/>
        </p:nvSpPr>
        <p:spPr>
          <a:xfrm>
            <a:off x="1196072" y="1688789"/>
            <a:ext cx="6599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Inspiration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NimbusRomNo9L-Medi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       Masked autoencoding of BERT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3C7E50-0BC1-4D03-9AAE-47B8B24F03CD}"/>
              </a:ext>
            </a:extLst>
          </p:cNvPr>
          <p:cNvSpPr txBox="1"/>
          <p:nvPr/>
        </p:nvSpPr>
        <p:spPr>
          <a:xfrm>
            <a:off x="1196072" y="2917978"/>
            <a:ext cx="106306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What makes masked autoencoding different between vision and language?</a:t>
            </a:r>
          </a:p>
          <a:p>
            <a:pPr marL="800100" lvl="1" indent="-342900"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Architecture</a:t>
            </a:r>
          </a:p>
          <a:p>
            <a:pPr marL="800100" lvl="1" indent="-342900"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Information density</a:t>
            </a:r>
          </a:p>
          <a:p>
            <a:pPr marL="800100" lvl="1" indent="-342900">
              <a:buAutoNum type="arabicPeriod"/>
            </a:pP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Decoder</a:t>
            </a:r>
          </a:p>
          <a:p>
            <a:pPr marL="342900" indent="-342900">
              <a:buAutoNum type="arabicPeriod"/>
            </a:pPr>
            <a:endParaRPr lang="zh-CN" altLang="en-US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D6FAF1-9289-4CCB-9E0F-4475732B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3B454E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Architecture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4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331749" y="647713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High proportion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627D82-2C4C-4E1A-AB62-771534A0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1" y="1331883"/>
            <a:ext cx="11337404" cy="42422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7C5FCF-DB7A-4EDF-BEA8-68A8652468E2}"/>
              </a:ext>
            </a:extLst>
          </p:cNvPr>
          <p:cNvSpPr txBox="1"/>
          <p:nvPr/>
        </p:nvSpPr>
        <p:spPr>
          <a:xfrm>
            <a:off x="1803400" y="5748622"/>
            <a:ext cx="8727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For each triplet, we show the masked image (left), our MAE reconstruction</a:t>
            </a:r>
            <a:r>
              <a:rPr lang="en-US" altLang="zh-CN" sz="800" b="0" i="1" dirty="0">
                <a:solidFill>
                  <a:srgbClr val="000000"/>
                </a:solidFill>
                <a:effectLst/>
                <a:latin typeface="CMSY6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(middle), and the ground-truth (right). The masking ratio is 80%, leaving only 39 out of 196 patches.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471154" y="647713"/>
            <a:ext cx="2347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AutoEncoders</a:t>
            </a:r>
            <a:endParaRPr lang="en-US" altLang="zh-CN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88F42C-46B5-475B-B5D2-5E7FAD0C3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80" y="2171965"/>
            <a:ext cx="7254240" cy="341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7499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130150" y="647713"/>
            <a:ext cx="4240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Asymmetric </a:t>
            </a:r>
            <a:r>
              <a:rPr lang="en-US" altLang="zh-CN" sz="2400" b="1" dirty="0" err="1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autoEncoders</a:t>
            </a:r>
            <a:endParaRPr lang="en-US" altLang="zh-CN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49F54-DBEC-43EF-AAF0-4EB9211BF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1" y="1909253"/>
            <a:ext cx="6516959" cy="359238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7661CA5-191E-4850-A518-E725BD1EE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90" y="1324772"/>
            <a:ext cx="404622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Encoder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B454E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        input</a:t>
            </a:r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: without masked patches, only 25% of image.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3B454E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3B454E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Decoder: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        input: encoded visible patches,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mask tokens.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B454E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B454E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Reconstruction target:</a:t>
            </a:r>
            <a:b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</a:br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        predicting the pixel values for each masked patch. </a:t>
            </a:r>
          </a:p>
          <a:p>
            <a:endParaRPr lang="en-US" altLang="zh-CN" sz="1600" dirty="0">
              <a:solidFill>
                <a:srgbClr val="3B454E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b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</a:br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loss function:</a:t>
            </a:r>
          </a:p>
          <a:p>
            <a:r>
              <a:rPr lang="en-US" altLang="zh-CN" sz="1600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        mean squared error (MSE) between the reconstructed and original images in the pixel space. We compute the </a:t>
            </a:r>
            <a:r>
              <a:rPr lang="en-US" altLang="zh-CN" sz="1600" b="1" dirty="0">
                <a:solidFill>
                  <a:srgbClr val="3B454E"/>
                </a:solidFill>
                <a:latin typeface="Arial" panose="020B0604020202020204" pitchFamily="34" charset="0"/>
                <a:ea typeface="Roboto" panose="02000000000000000000" pitchFamily="2" charset="0"/>
              </a:rPr>
              <a:t>loss only on masked patches</a:t>
            </a:r>
            <a:br>
              <a:rPr lang="en-US" altLang="zh-CN" sz="1600" dirty="0"/>
            </a:br>
            <a:endParaRPr lang="zh-CN" altLang="en-US" sz="1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3B454E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3B454E"/>
              </a:solidFill>
              <a:latin typeface="Arial" panose="020B060402020202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708751" y="647713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References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5362C7-75DF-40E6-B02F-97B76BC8AC7A}"/>
              </a:ext>
            </a:extLst>
          </p:cNvPr>
          <p:cNvSpPr txBox="1"/>
          <p:nvPr/>
        </p:nvSpPr>
        <p:spPr>
          <a:xfrm>
            <a:off x="824831" y="1449812"/>
            <a:ext cx="8503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台大李宏毅机器学习：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self-attention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https://www.bilibili.com/video/BV1Xp4y1b7ih?p=4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27DEC0-5574-45AA-B7E3-587992F2D33E}"/>
              </a:ext>
            </a:extLst>
          </p:cNvPr>
          <p:cNvSpPr txBox="1"/>
          <p:nvPr/>
        </p:nvSpPr>
        <p:spPr>
          <a:xfrm>
            <a:off x="824831" y="30571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https://zhuanlan.zhihu.com/p/355541661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39256A-33A0-457C-A285-8CADAEFFB809}"/>
              </a:ext>
            </a:extLst>
          </p:cNvPr>
          <p:cNvSpPr txBox="1"/>
          <p:nvPr/>
        </p:nvSpPr>
        <p:spPr>
          <a:xfrm>
            <a:off x="824831" y="3826505"/>
            <a:ext cx="10165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Image is Worth 16x16 Words: Transformers for Image Recognition at Scale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https://arxiv.org/abs/2010.11929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A53C2F-3D26-4B32-AA34-379260F25434}"/>
              </a:ext>
            </a:extLst>
          </p:cNvPr>
          <p:cNvSpPr txBox="1"/>
          <p:nvPr/>
        </p:nvSpPr>
        <p:spPr>
          <a:xfrm>
            <a:off x="824831" y="22877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https://zhuanlan.zhihu.com/p/376286459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CBB4E4-507E-44F5-9835-C3B6001B2EBA}"/>
              </a:ext>
            </a:extLst>
          </p:cNvPr>
          <p:cNvSpPr txBox="1"/>
          <p:nvPr/>
        </p:nvSpPr>
        <p:spPr>
          <a:xfrm>
            <a:off x="824831" y="55024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为什么能成功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https://zhuanlan.zhihu.com/p/438910751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B3AFED-97A3-444E-96D3-1878EF8F8DB2}"/>
              </a:ext>
            </a:extLst>
          </p:cNvPr>
          <p:cNvSpPr txBox="1"/>
          <p:nvPr/>
        </p:nvSpPr>
        <p:spPr>
          <a:xfrm>
            <a:off x="824831" y="4664468"/>
            <a:ext cx="69844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Masked Autoencoders Are Scalable Vision Learners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https://arxiv.org/pdf/2111.06377.pdf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02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2FBD7-6F73-46AE-9D54-D25A5F74E43C}"/>
              </a:ext>
            </a:extLst>
          </p:cNvPr>
          <p:cNvSpPr/>
          <p:nvPr/>
        </p:nvSpPr>
        <p:spPr>
          <a:xfrm>
            <a:off x="0" y="2301729"/>
            <a:ext cx="12192000" cy="2961151"/>
          </a:xfrm>
          <a:prstGeom prst="rect">
            <a:avLst/>
          </a:prstGeom>
          <a:solidFill>
            <a:srgbClr val="911F22"/>
          </a:solidFill>
          <a:ln>
            <a:solidFill>
              <a:srgbClr val="911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ABE9B-79C3-40F2-9B62-92C831D1C92C}"/>
              </a:ext>
            </a:extLst>
          </p:cNvPr>
          <p:cNvSpPr txBox="1"/>
          <p:nvPr/>
        </p:nvSpPr>
        <p:spPr>
          <a:xfrm>
            <a:off x="3025140" y="3034160"/>
            <a:ext cx="6256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01" y="332943"/>
            <a:ext cx="1466997" cy="14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C07FB5-9CC4-48F2-A879-E801494520F5}"/>
              </a:ext>
            </a:extLst>
          </p:cNvPr>
          <p:cNvSpPr/>
          <p:nvPr/>
        </p:nvSpPr>
        <p:spPr>
          <a:xfrm>
            <a:off x="-22934" y="0"/>
            <a:ext cx="4680659" cy="6858000"/>
          </a:xfrm>
          <a:prstGeom prst="rect">
            <a:avLst/>
          </a:prstGeom>
          <a:solidFill>
            <a:srgbClr val="91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B582A2-E1BA-428A-9E48-3D475D1DDB23}"/>
              </a:ext>
            </a:extLst>
          </p:cNvPr>
          <p:cNvSpPr txBox="1"/>
          <p:nvPr/>
        </p:nvSpPr>
        <p:spPr>
          <a:xfrm>
            <a:off x="5538054" y="1492571"/>
            <a:ext cx="306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noProof="0" dirty="0">
                <a:solidFill>
                  <a:srgbClr val="911F2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11F22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11F22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7EDAF44-FC6E-471F-B579-EFFBBFD543B4}"/>
              </a:ext>
            </a:extLst>
          </p:cNvPr>
          <p:cNvGrpSpPr/>
          <p:nvPr/>
        </p:nvGrpSpPr>
        <p:grpSpPr>
          <a:xfrm>
            <a:off x="5538054" y="2684623"/>
            <a:ext cx="2960010" cy="584775"/>
            <a:chOff x="6588037" y="2227220"/>
            <a:chExt cx="2960010" cy="58477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FC18541-1EDC-4A4F-BB66-D4888DCFB88C}"/>
                </a:ext>
              </a:extLst>
            </p:cNvPr>
            <p:cNvGrpSpPr/>
            <p:nvPr/>
          </p:nvGrpSpPr>
          <p:grpSpPr>
            <a:xfrm>
              <a:off x="6588037" y="2227220"/>
              <a:ext cx="2960010" cy="584775"/>
              <a:chOff x="6588037" y="2227220"/>
              <a:chExt cx="2960010" cy="584775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F7056A-74B0-40C5-ADE6-8FFD207D247D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11F22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911F22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E54445-99F6-41A4-BB92-77DE17BA2779}"/>
                  </a:ext>
                </a:extLst>
              </p:cNvPr>
              <p:cNvSpPr/>
              <p:nvPr/>
            </p:nvSpPr>
            <p:spPr>
              <a:xfrm>
                <a:off x="7467606" y="2278143"/>
                <a:ext cx="20804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Transformer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B9B0397-BFC7-4025-8F36-1A3071A01873}"/>
                </a:ext>
              </a:extLst>
            </p:cNvPr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DEE4682-1DDF-47C9-B4B7-A1D195B03673}"/>
              </a:ext>
            </a:extLst>
          </p:cNvPr>
          <p:cNvGrpSpPr/>
          <p:nvPr/>
        </p:nvGrpSpPr>
        <p:grpSpPr>
          <a:xfrm>
            <a:off x="5538054" y="3538862"/>
            <a:ext cx="5856277" cy="584775"/>
            <a:chOff x="6588037" y="2227220"/>
            <a:chExt cx="5856277" cy="58477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E15DE0C-C5BF-4F51-9C05-D721DA2CA45A}"/>
                </a:ext>
              </a:extLst>
            </p:cNvPr>
            <p:cNvGrpSpPr/>
            <p:nvPr/>
          </p:nvGrpSpPr>
          <p:grpSpPr>
            <a:xfrm>
              <a:off x="6588037" y="2227220"/>
              <a:ext cx="5856277" cy="584775"/>
              <a:chOff x="6588037" y="2227220"/>
              <a:chExt cx="5856277" cy="584775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73BDF19-4629-4034-9C45-D76A46D4A6F1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11F22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911F22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9B6583D-65F5-4330-9E1C-25250315BB73}"/>
                  </a:ext>
                </a:extLst>
              </p:cNvPr>
              <p:cNvSpPr/>
              <p:nvPr/>
            </p:nvSpPr>
            <p:spPr>
              <a:xfrm>
                <a:off x="7467605" y="2278143"/>
                <a:ext cx="49767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ViT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3B5E786-7DCC-4D63-812D-DFD0F6CB7E57}"/>
                </a:ext>
              </a:extLst>
            </p:cNvPr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65C1287-DAC9-4447-9797-CC4BEB1D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5" y="2928431"/>
            <a:ext cx="1905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97" y="703717"/>
            <a:ext cx="1989196" cy="191467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790D4E-B9A3-4176-A2ED-917481EE8F2B}"/>
              </a:ext>
            </a:extLst>
          </p:cNvPr>
          <p:cNvGrpSpPr/>
          <p:nvPr/>
        </p:nvGrpSpPr>
        <p:grpSpPr>
          <a:xfrm>
            <a:off x="5538054" y="4321940"/>
            <a:ext cx="5856277" cy="584775"/>
            <a:chOff x="6588037" y="2227220"/>
            <a:chExt cx="5856277" cy="58477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480F2CE-29C4-449B-BC72-47DE763657A3}"/>
                </a:ext>
              </a:extLst>
            </p:cNvPr>
            <p:cNvGrpSpPr/>
            <p:nvPr/>
          </p:nvGrpSpPr>
          <p:grpSpPr>
            <a:xfrm>
              <a:off x="6588037" y="2227220"/>
              <a:ext cx="5856277" cy="584775"/>
              <a:chOff x="6588037" y="2227220"/>
              <a:chExt cx="5856277" cy="58477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D975E44-53E0-4EDA-90C8-4ED4835F660C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11F22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911F22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C93AFDC-FD38-48FD-BD95-7D9A144486F0}"/>
                  </a:ext>
                </a:extLst>
              </p:cNvPr>
              <p:cNvSpPr/>
              <p:nvPr/>
            </p:nvSpPr>
            <p:spPr>
              <a:xfrm>
                <a:off x="7467605" y="2278143"/>
                <a:ext cx="49767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Masked Autoencoders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61AD320-5E0C-4064-9A4E-7666A2D7045F}"/>
                </a:ext>
              </a:extLst>
            </p:cNvPr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680690" y="647713"/>
            <a:ext cx="1663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5A1700-2E4C-4876-A9AA-1BEDB5F80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92" y="1397924"/>
            <a:ext cx="5680815" cy="50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352621" y="647713"/>
            <a:ext cx="23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Self-attention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7154B-1D26-4A3C-9980-A6BD179B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473" y="1849700"/>
            <a:ext cx="5935054" cy="41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352619" y="647713"/>
            <a:ext cx="23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Self-attention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28E7B0-AC8E-4F97-8875-85F16516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37" y="1525224"/>
            <a:ext cx="6208326" cy="468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535499" y="647713"/>
            <a:ext cx="23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Self-attention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7DA531-F5B7-429E-BA05-DC1C5C686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7" t="3739" r="3740" b="5434"/>
          <a:stretch/>
        </p:blipFill>
        <p:spPr>
          <a:xfrm>
            <a:off x="2743200" y="1588168"/>
            <a:ext cx="6268453" cy="46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535499" y="647713"/>
            <a:ext cx="23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Self-attention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5122" name="Picture 2" descr="preview">
            <a:extLst>
              <a:ext uri="{FF2B5EF4-FFF2-40B4-BE49-F238E27FC236}">
                <a16:creationId xmlns:a16="http://schemas.microsoft.com/office/drawing/2014/main" id="{74CFEB43-5F84-4530-8B96-55165D84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11" y="1558641"/>
            <a:ext cx="7287578" cy="46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535499" y="647713"/>
            <a:ext cx="2319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Self-attention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62EB99-12E7-4ABA-8B2B-C607F736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397924"/>
            <a:ext cx="621982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1741998" y="647713"/>
            <a:ext cx="1906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Multi-head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0242" name="Picture 2" descr="preview">
            <a:extLst>
              <a:ext uri="{FF2B5EF4-FFF2-40B4-BE49-F238E27FC236}">
                <a16:creationId xmlns:a16="http://schemas.microsoft.com/office/drawing/2014/main" id="{D6F26291-CFA0-479C-A683-2EE84FE0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63" y="1397924"/>
            <a:ext cx="69723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4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字魂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328</Words>
  <Application>Microsoft Office PowerPoint</Application>
  <PresentationFormat>宽屏</PresentationFormat>
  <Paragraphs>83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CMSY6</vt:lpstr>
      <vt:lpstr>NimbusRomNo9L-Medi</vt:lpstr>
      <vt:lpstr>NimbusRomNo9L-Regu</vt:lpstr>
      <vt:lpstr>等线</vt:lpstr>
      <vt:lpstr>黑体</vt:lpstr>
      <vt:lpstr>微软雅黑</vt:lpstr>
      <vt:lpstr>字魂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 学习分享 panoptic segmentation survey</dc:title>
  <dc:creator>ZS Cooper</dc:creator>
  <cp:lastModifiedBy>ZS Cooper</cp:lastModifiedBy>
  <cp:revision>169</cp:revision>
  <dcterms:created xsi:type="dcterms:W3CDTF">2021-10-29T13:15:52Z</dcterms:created>
  <dcterms:modified xsi:type="dcterms:W3CDTF">2021-12-03T11:33:04Z</dcterms:modified>
</cp:coreProperties>
</file>