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865" r:id="rId2"/>
    <p:sldId id="883" r:id="rId3"/>
    <p:sldId id="879" r:id="rId4"/>
    <p:sldId id="881" r:id="rId5"/>
    <p:sldId id="884" r:id="rId6"/>
    <p:sldId id="888" r:id="rId7"/>
    <p:sldId id="885" r:id="rId8"/>
    <p:sldId id="890" r:id="rId9"/>
    <p:sldId id="891" r:id="rId10"/>
    <p:sldId id="892" r:id="rId11"/>
    <p:sldId id="893" r:id="rId12"/>
    <p:sldId id="894" r:id="rId13"/>
    <p:sldId id="895" r:id="rId14"/>
    <p:sldId id="886" r:id="rId15"/>
    <p:sldId id="896" r:id="rId16"/>
    <p:sldId id="887" r:id="rId17"/>
    <p:sldId id="897" r:id="rId18"/>
    <p:sldId id="899" r:id="rId19"/>
    <p:sldId id="88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pos="7256" userDrawn="1">
          <p15:clr>
            <a:srgbClr val="A4A3A4"/>
          </p15:clr>
        </p15:guide>
        <p15:guide id="3" orient="horz" pos="663" userDrawn="1">
          <p15:clr>
            <a:srgbClr val="A4A3A4"/>
          </p15:clr>
        </p15:guide>
        <p15:guide id="4" orient="horz" pos="712" userDrawn="1">
          <p15:clr>
            <a:srgbClr val="A4A3A4"/>
          </p15:clr>
        </p15:guide>
        <p15:guide id="5" orient="horz" pos="3928"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BD4"/>
    <a:srgbClr val="00539E"/>
    <a:srgbClr val="89DFFD"/>
    <a:srgbClr val="FFFFFF"/>
    <a:srgbClr val="00467F"/>
    <a:srgbClr val="64A3D7"/>
    <a:srgbClr val="2F5597"/>
    <a:srgbClr val="C5D2FB"/>
    <a:srgbClr val="2E5497"/>
    <a:srgbClr val="EAF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5" autoAdjust="0"/>
    <p:restoredTop sz="82339" autoAdjust="0"/>
  </p:normalViewPr>
  <p:slideViewPr>
    <p:cSldViewPr snapToGrid="0">
      <p:cViewPr varScale="1">
        <p:scale>
          <a:sx n="131" d="100"/>
          <a:sy n="131" d="100"/>
        </p:scale>
        <p:origin x="1398" y="120"/>
      </p:cViewPr>
      <p:guideLst>
        <p:guide pos="415"/>
        <p:guide pos="7256"/>
        <p:guide orient="horz" pos="663"/>
        <p:guide orient="horz" pos="712"/>
        <p:guide orient="horz" pos="3928"/>
        <p:guide orient="horz" pos="386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B5295-0690-45DE-9E01-B4636744B25F}" type="datetimeFigureOut">
              <a:rPr lang="zh-CN" altLang="en-US" smtClean="0"/>
              <a:t>2021/10/22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13C37-BE2C-4CB8-940D-F8BE2EE62933}" type="slidenum">
              <a:rPr lang="zh-CN" altLang="en-US" smtClean="0"/>
              <a:t>‹#›</a:t>
            </a:fld>
            <a:endParaRPr lang="zh-CN" altLang="en-US"/>
          </a:p>
        </p:txBody>
      </p:sp>
    </p:spTree>
    <p:extLst>
      <p:ext uri="{BB962C8B-B14F-4D97-AF65-F5344CB8AC3E}">
        <p14:creationId xmlns:p14="http://schemas.microsoft.com/office/powerpoint/2010/main" val="147946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2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0A10012-7DE7-4927-9338-9F6658B3ED5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33919"/>
          <a:stretch/>
        </p:blipFill>
        <p:spPr>
          <a:xfrm>
            <a:off x="2737536" y="-23325"/>
            <a:ext cx="9450900" cy="6862666"/>
          </a:xfrm>
          <a:prstGeom prst="rect">
            <a:avLst/>
          </a:prstGeom>
        </p:spPr>
      </p:pic>
      <p:sp>
        <p:nvSpPr>
          <p:cNvPr id="4" name="矩形 11">
            <a:extLst>
              <a:ext uri="{FF2B5EF4-FFF2-40B4-BE49-F238E27FC236}">
                <a16:creationId xmlns:a16="http://schemas.microsoft.com/office/drawing/2014/main" id="{6D79298F-0D06-4C33-B0C8-D8D4B3C7F645}"/>
              </a:ext>
            </a:extLst>
          </p:cNvPr>
          <p:cNvSpPr/>
          <p:nvPr/>
        </p:nvSpPr>
        <p:spPr>
          <a:xfrm flipH="1">
            <a:off x="0" y="-9329"/>
            <a:ext cx="9172142" cy="6858000"/>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5" name="组合 4">
            <a:extLst>
              <a:ext uri="{FF2B5EF4-FFF2-40B4-BE49-F238E27FC236}">
                <a16:creationId xmlns:a16="http://schemas.microsoft.com/office/drawing/2014/main" id="{D375712F-5EB0-48CF-9FE8-EC8503252FB1}"/>
              </a:ext>
            </a:extLst>
          </p:cNvPr>
          <p:cNvGrpSpPr/>
          <p:nvPr/>
        </p:nvGrpSpPr>
        <p:grpSpPr>
          <a:xfrm flipH="1">
            <a:off x="6096000" y="-18659"/>
            <a:ext cx="3603649" cy="6858000"/>
            <a:chOff x="1531613" y="0"/>
            <a:chExt cx="3375826" cy="6858000"/>
          </a:xfrm>
        </p:grpSpPr>
        <p:sp>
          <p:nvSpPr>
            <p:cNvPr id="6" name="任意多边形: 形状 5">
              <a:extLst>
                <a:ext uri="{FF2B5EF4-FFF2-40B4-BE49-F238E27FC236}">
                  <a16:creationId xmlns:a16="http://schemas.microsoft.com/office/drawing/2014/main" id="{15D3B33A-F02C-4656-AAD3-5B0BE0C5F2E8}"/>
                </a:ext>
              </a:extLst>
            </p:cNvPr>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7" name="任意多边形: 形状 6">
              <a:extLst>
                <a:ext uri="{FF2B5EF4-FFF2-40B4-BE49-F238E27FC236}">
                  <a16:creationId xmlns:a16="http://schemas.microsoft.com/office/drawing/2014/main" id="{BD1839CB-583C-4271-B060-782D5A68F403}"/>
                </a:ext>
              </a:extLst>
            </p:cNvPr>
            <p:cNvSpPr/>
            <p:nvPr/>
          </p:nvSpPr>
          <p:spPr>
            <a:xfrm>
              <a:off x="1531613"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思源黑体 CN Normal"/>
                <a:cs typeface="+mn-cs"/>
              </a:endParaRPr>
            </a:p>
          </p:txBody>
        </p:sp>
      </p:grpSp>
    </p:spTree>
    <p:extLst>
      <p:ext uri="{BB962C8B-B14F-4D97-AF65-F5344CB8AC3E}">
        <p14:creationId xmlns:p14="http://schemas.microsoft.com/office/powerpoint/2010/main" val="90091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52F6E0D-B311-4712-8F24-91A3096F0870}"/>
              </a:ext>
            </a:extLst>
          </p:cNvPr>
          <p:cNvGrpSpPr/>
          <p:nvPr userDrawn="1"/>
        </p:nvGrpSpPr>
        <p:grpSpPr>
          <a:xfrm>
            <a:off x="-61453" y="-11151"/>
            <a:ext cx="12314904" cy="6909263"/>
            <a:chOff x="-61453" y="-11151"/>
            <a:chExt cx="12314904" cy="6909263"/>
          </a:xfrm>
        </p:grpSpPr>
        <p:pic>
          <p:nvPicPr>
            <p:cNvPr id="4" name="图片 3">
              <a:extLst>
                <a:ext uri="{FF2B5EF4-FFF2-40B4-BE49-F238E27FC236}">
                  <a16:creationId xmlns:a16="http://schemas.microsoft.com/office/drawing/2014/main" id="{D92EA381-98CE-4E3C-8594-B586B31CE7CF}"/>
                </a:ext>
              </a:extLst>
            </p:cNvPr>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p:blipFill>
          <p:spPr>
            <a:xfrm>
              <a:off x="-61452" y="-11151"/>
              <a:ext cx="12314903" cy="6909263"/>
            </a:xfrm>
            <a:prstGeom prst="rect">
              <a:avLst/>
            </a:prstGeom>
          </p:spPr>
        </p:pic>
        <p:sp>
          <p:nvSpPr>
            <p:cNvPr id="5" name="矩形 4">
              <a:extLst>
                <a:ext uri="{FF2B5EF4-FFF2-40B4-BE49-F238E27FC236}">
                  <a16:creationId xmlns:a16="http://schemas.microsoft.com/office/drawing/2014/main" id="{56EBF749-5D8A-4207-A71B-B45DCF2D05AF}"/>
                </a:ext>
              </a:extLst>
            </p:cNvPr>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251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082F2DE-06D9-4DB3-AEC1-7F3AFADA1C83}"/>
              </a:ext>
            </a:extLst>
          </p:cNvPr>
          <p:cNvGrpSpPr/>
          <p:nvPr userDrawn="1"/>
        </p:nvGrpSpPr>
        <p:grpSpPr>
          <a:xfrm>
            <a:off x="394159" y="310888"/>
            <a:ext cx="682341" cy="539179"/>
            <a:chOff x="1801006" y="1526207"/>
            <a:chExt cx="1242672" cy="981947"/>
          </a:xfrm>
        </p:grpSpPr>
        <p:sp>
          <p:nvSpPr>
            <p:cNvPr id="5" name="矩形 4">
              <a:extLst>
                <a:ext uri="{FF2B5EF4-FFF2-40B4-BE49-F238E27FC236}">
                  <a16:creationId xmlns:a16="http://schemas.microsoft.com/office/drawing/2014/main" id="{0879BAAD-D596-4660-850C-986DA00828E2}"/>
                </a:ext>
              </a:extLst>
            </p:cNvPr>
            <p:cNvSpPr/>
            <p:nvPr userDrawn="1"/>
          </p:nvSpPr>
          <p:spPr>
            <a:xfrm>
              <a:off x="2224301" y="1732937"/>
              <a:ext cx="819377" cy="695740"/>
            </a:xfrm>
            <a:prstGeom prst="rect">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6" name="任意多边形 13">
              <a:extLst>
                <a:ext uri="{FF2B5EF4-FFF2-40B4-BE49-F238E27FC236}">
                  <a16:creationId xmlns:a16="http://schemas.microsoft.com/office/drawing/2014/main" id="{6E0A6764-AB13-4A78-B49D-46CD59722C15}"/>
                </a:ext>
              </a:extLst>
            </p:cNvPr>
            <p:cNvSpPr/>
            <p:nvPr userDrawn="1"/>
          </p:nvSpPr>
          <p:spPr>
            <a:xfrm>
              <a:off x="1801006" y="1526207"/>
              <a:ext cx="1063935"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005AA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1"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grpSp>
    </p:spTree>
    <p:extLst>
      <p:ext uri="{BB962C8B-B14F-4D97-AF65-F5344CB8AC3E}">
        <p14:creationId xmlns:p14="http://schemas.microsoft.com/office/powerpoint/2010/main" val="2888089781"/>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163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002742"/>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3" r:id="rId3"/>
    <p:sldLayoutId id="2147483684" r:id="rId4"/>
    <p:sldLayoutId id="214748368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86B2D4A7-EE6A-BF42-B6C7-8FA38A66A2CE}"/>
              </a:ext>
            </a:extLst>
          </p:cNvPr>
          <p:cNvSpPr/>
          <p:nvPr/>
        </p:nvSpPr>
        <p:spPr>
          <a:xfrm>
            <a:off x="9395331" y="0"/>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a:extLst>
              <a:ext uri="{FF2B5EF4-FFF2-40B4-BE49-F238E27FC236}">
                <a16:creationId xmlns:a16="http://schemas.microsoft.com/office/drawing/2014/main" id="{D823E484-0B40-2142-B031-E0D3C2E285D0}"/>
              </a:ext>
            </a:extLst>
          </p:cNvPr>
          <p:cNvSpPr/>
          <p:nvPr/>
        </p:nvSpPr>
        <p:spPr>
          <a:xfrm>
            <a:off x="-3197432" y="341338"/>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a:extLst>
              <a:ext uri="{FF2B5EF4-FFF2-40B4-BE49-F238E27FC236}">
                <a16:creationId xmlns:a16="http://schemas.microsoft.com/office/drawing/2014/main" id="{A8E4160F-A117-3742-A80D-C35D1C84BE1D}"/>
              </a:ext>
            </a:extLst>
          </p:cNvPr>
          <p:cNvSpPr/>
          <p:nvPr/>
        </p:nvSpPr>
        <p:spPr>
          <a:xfrm>
            <a:off x="2505979" y="790605"/>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a:extLst>
              <a:ext uri="{FF2B5EF4-FFF2-40B4-BE49-F238E27FC236}">
                <a16:creationId xmlns:a16="http://schemas.microsoft.com/office/drawing/2014/main" id="{62928718-7D9F-894D-B6B3-73F71A130AE1}"/>
              </a:ext>
            </a:extLst>
          </p:cNvPr>
          <p:cNvSpPr/>
          <p:nvPr/>
        </p:nvSpPr>
        <p:spPr>
          <a:xfrm rot="10800000">
            <a:off x="3358461" y="1023822"/>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a:extLst>
              <a:ext uri="{FF2B5EF4-FFF2-40B4-BE49-F238E27FC236}">
                <a16:creationId xmlns:a16="http://schemas.microsoft.com/office/drawing/2014/main" id="{37242BB2-26E7-CA49-BE1E-84F60E12B8B6}"/>
              </a:ext>
            </a:extLst>
          </p:cNvPr>
          <p:cNvCxnSpPr>
            <a:cxnSpLocks/>
          </p:cNvCxnSpPr>
          <p:nvPr/>
        </p:nvCxnSpPr>
        <p:spPr>
          <a:xfrm flipH="1">
            <a:off x="11098400" y="5047329"/>
            <a:ext cx="1093600" cy="1810671"/>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C9150DC7-FB14-DD4A-B235-3C48BD9D61EF}"/>
              </a:ext>
            </a:extLst>
          </p:cNvPr>
          <p:cNvCxnSpPr>
            <a:cxnSpLocks/>
          </p:cNvCxnSpPr>
          <p:nvPr/>
        </p:nvCxnSpPr>
        <p:spPr>
          <a:xfrm flipH="1">
            <a:off x="4191970" y="708541"/>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2F21B032-8745-2449-B83A-53B057574FFF}"/>
              </a:ext>
            </a:extLst>
          </p:cNvPr>
          <p:cNvCxnSpPr>
            <a:cxnSpLocks/>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a:extLst>
              <a:ext uri="{FF2B5EF4-FFF2-40B4-BE49-F238E27FC236}">
                <a16:creationId xmlns:a16="http://schemas.microsoft.com/office/drawing/2014/main" id="{DCF785ED-1755-D64A-A51D-E9D064A726E6}"/>
              </a:ext>
            </a:extLst>
          </p:cNvPr>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BFA12E5D-A6AF-4A7A-AF92-BAC5402304BD}"/>
              </a:ext>
            </a:extLst>
          </p:cNvPr>
          <p:cNvSpPr txBox="1"/>
          <p:nvPr/>
        </p:nvSpPr>
        <p:spPr>
          <a:xfrm>
            <a:off x="6843929" y="4541715"/>
            <a:ext cx="2636343" cy="584775"/>
          </a:xfrm>
          <a:prstGeom prst="rect">
            <a:avLst/>
          </a:prstGeom>
          <a:noFill/>
        </p:spPr>
        <p:txBody>
          <a:bodyPr wrap="square" rtlCol="0">
            <a:spAutoFit/>
          </a:bodyPr>
          <a:lstStyle/>
          <a:p>
            <a:pPr algn="r">
              <a:defRPr/>
            </a:pPr>
            <a:r>
              <a:rPr kumimoji="1" lang="en-US" altLang="zh-CN" sz="1600" i="0" u="none" strike="noStrike" kern="1200" cap="none" spc="0" normalizeH="0" baseline="0" noProof="0" dirty="0" err="1">
                <a:ln>
                  <a:noFill/>
                </a:ln>
                <a:solidFill>
                  <a:schemeClr val="tx1">
                    <a:lumMod val="95000"/>
                    <a:lumOff val="5000"/>
                  </a:schemeClr>
                </a:solidFill>
                <a:effectLst/>
                <a:uLnTx/>
                <a:uFillTx/>
                <a:latin typeface="思源黑体 CN Bold"/>
                <a:ea typeface="微软雅黑" panose="020B0503020204020204" pitchFamily="34" charset="-122"/>
              </a:rPr>
              <a:t>Yixin</a:t>
            </a:r>
            <a:r>
              <a:rPr kumimoji="1" lang="en-US" altLang="zh-CN" sz="1600" i="0" u="none" strike="noStrike" kern="1200" cap="none" spc="0" normalizeH="0" baseline="0" noProof="0" dirty="0">
                <a:ln>
                  <a:noFill/>
                </a:ln>
                <a:solidFill>
                  <a:schemeClr val="tx1">
                    <a:lumMod val="95000"/>
                    <a:lumOff val="5000"/>
                  </a:schemeClr>
                </a:solidFill>
                <a:effectLst/>
                <a:uLnTx/>
                <a:uFillTx/>
                <a:latin typeface="思源黑体 CN Bold"/>
                <a:ea typeface="微软雅黑" panose="020B0503020204020204" pitchFamily="34" charset="-122"/>
              </a:rPr>
              <a:t> Song</a:t>
            </a:r>
          </a:p>
          <a:p>
            <a:pPr algn="r">
              <a:defRPr/>
            </a:pPr>
            <a:r>
              <a:rPr kumimoji="1" lang="en-US" altLang="zh-CN" sz="1600" i="0" u="none" strike="noStrike" kern="1200" cap="none" spc="0" normalizeH="0" baseline="0" noProof="0" dirty="0">
                <a:ln>
                  <a:noFill/>
                </a:ln>
                <a:solidFill>
                  <a:schemeClr val="tx1">
                    <a:lumMod val="95000"/>
                    <a:lumOff val="5000"/>
                  </a:schemeClr>
                </a:solidFill>
                <a:effectLst/>
                <a:uLnTx/>
                <a:uFillTx/>
                <a:latin typeface="思源黑体 CN Bold"/>
                <a:ea typeface="微软雅黑" panose="020B0503020204020204" pitchFamily="34" charset="-122"/>
              </a:rPr>
              <a:t>2021-10-21 </a:t>
            </a:r>
          </a:p>
        </p:txBody>
      </p:sp>
      <p:sp>
        <p:nvSpPr>
          <p:cNvPr id="22" name="矩形 21">
            <a:extLst>
              <a:ext uri="{FF2B5EF4-FFF2-40B4-BE49-F238E27FC236}">
                <a16:creationId xmlns:a16="http://schemas.microsoft.com/office/drawing/2014/main" id="{532A4011-5BEA-4638-977C-E3BC4816A160}"/>
              </a:ext>
            </a:extLst>
          </p:cNvPr>
          <p:cNvSpPr/>
          <p:nvPr/>
        </p:nvSpPr>
        <p:spPr>
          <a:xfrm>
            <a:off x="2769331" y="2666792"/>
            <a:ext cx="6710941" cy="1857753"/>
          </a:xfrm>
          <a:prstGeom prst="rect">
            <a:avLst/>
          </a:prstGeom>
          <a:noFill/>
        </p:spPr>
        <p:txBody>
          <a:bodyPr wrap="square">
            <a:spAutoFit/>
          </a:bodyPr>
          <a:lstStyle/>
          <a:p>
            <a:pPr lvl="0" algn="r">
              <a:lnSpc>
                <a:spcPct val="130000"/>
              </a:lnSpc>
              <a:defRPr/>
            </a:pPr>
            <a:r>
              <a:rPr kumimoji="1" lang="en-US" altLang="zh-CN" sz="96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Talking Head</a:t>
            </a:r>
          </a:p>
        </p:txBody>
      </p:sp>
      <p:pic>
        <p:nvPicPr>
          <p:cNvPr id="3" name="图片 2">
            <a:extLst>
              <a:ext uri="{FF2B5EF4-FFF2-40B4-BE49-F238E27FC236}">
                <a16:creationId xmlns:a16="http://schemas.microsoft.com/office/drawing/2014/main" id="{05DDACF7-E0A3-4530-89D6-B003378BD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1048" y="786061"/>
            <a:ext cx="2514152" cy="673296"/>
          </a:xfrm>
          <a:prstGeom prst="rect">
            <a:avLst/>
          </a:prstGeom>
        </p:spPr>
      </p:pic>
    </p:spTree>
    <p:extLst>
      <p:ext uri="{BB962C8B-B14F-4D97-AF65-F5344CB8AC3E}">
        <p14:creationId xmlns:p14="http://schemas.microsoft.com/office/powerpoint/2010/main" val="154915589"/>
      </p:ext>
    </p:extLst>
  </p:cSld>
  <p:clrMapOvr>
    <a:masterClrMapping/>
  </p:clrMapOvr>
  <p:extLst>
    <p:ext uri="{E180D4A7-C9FB-4DFB-919C-405C955672EB}">
      <p14:showEvtLst xmlns:p14="http://schemas.microsoft.com/office/powerpoint/2010/main">
        <p14:playEvt time="0" objId="2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3066865"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with Spontaneous Motions</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
        <p:nvSpPr>
          <p:cNvPr id="3" name="Rectangle 2">
            <a:extLst>
              <a:ext uri="{FF2B5EF4-FFF2-40B4-BE49-F238E27FC236}">
                <a16:creationId xmlns:a16="http://schemas.microsoft.com/office/drawing/2014/main" id="{6466E6CB-DFA3-4F03-9A5F-5697989138BE}"/>
              </a:ext>
            </a:extLst>
          </p:cNvPr>
          <p:cNvSpPr>
            <a:spLocks noChangeArrowheads="1"/>
          </p:cNvSpPr>
          <p:nvPr/>
        </p:nvSpPr>
        <p:spPr bwMode="auto">
          <a:xfrm>
            <a:off x="985837" y="1848352"/>
            <a:ext cx="10615613" cy="359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0" i="0" u="none" strike="noStrike" cap="none" normalizeH="0" baseline="0" dirty="0">
                <a:ln>
                  <a:noFill/>
                </a:ln>
                <a:solidFill>
                  <a:srgbClr val="333333"/>
                </a:solidFill>
                <a:effectLst/>
                <a:latin typeface="思源黑体 CN Bold"/>
                <a:ea typeface="Lexend"/>
              </a:rPr>
              <a:t>1. </a:t>
            </a:r>
            <a:r>
              <a:rPr kumimoji="0" lang="it-IT" altLang="zh-CN" sz="2000" b="1" i="0" u="none" strike="noStrike" cap="none" normalizeH="0" baseline="0" dirty="0">
                <a:ln>
                  <a:noFill/>
                </a:ln>
                <a:solidFill>
                  <a:srgbClr val="333333"/>
                </a:solidFill>
                <a:effectLst/>
                <a:latin typeface="思源黑体 CN Bold"/>
                <a:ea typeface="Lexend"/>
              </a:rPr>
              <a:t>CREMA-D dataset (Cao et al. 2014) </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a:solidFill>
                  <a:srgbClr val="000000"/>
                </a:solidFill>
                <a:latin typeface="思源黑体 CN Bold"/>
              </a:rPr>
              <a:t>91 actors coming from a variety of different age groups and races utter 12 sentences. Different from other datasets, each sentence in CREMA-D is acted out by the actors multiple times with different emotions and intensities with natural head movement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0"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b="1" dirty="0">
                <a:solidFill>
                  <a:srgbClr val="333333"/>
                </a:solidFill>
                <a:latin typeface="思源黑体 CN Bold"/>
                <a:ea typeface="Lexend"/>
              </a:rPr>
              <a:t>2. </a:t>
            </a:r>
            <a:r>
              <a:rPr lang="fi-FI" altLang="zh-CN" sz="2000" b="1" dirty="0">
                <a:solidFill>
                  <a:srgbClr val="333333"/>
                </a:solidFill>
                <a:latin typeface="思源黑体 CN Bold"/>
                <a:ea typeface="Lexend"/>
              </a:rPr>
              <a:t>RAVDESS dataset (Livingstone et al. 2018) and MSP-IMPROV dataset (Busso et al. 2016) </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333333"/>
                </a:solidFill>
                <a:latin typeface="思源黑体 CN Bold"/>
                <a:ea typeface="Lexend"/>
              </a:rPr>
              <a:t>involve creating stimulus with conflicting emotional content conveyed through speech and facial expression.</a:t>
            </a:r>
            <a:endParaRPr kumimoji="0" lang="en-US" altLang="zh-CN" sz="2000" b="0" i="0" u="none" strike="noStrike" cap="none" normalizeH="0" baseline="0" dirty="0">
              <a:ln>
                <a:noFill/>
              </a:ln>
              <a:solidFill>
                <a:srgbClr val="333333"/>
              </a:solidFill>
              <a:effectLst/>
              <a:latin typeface="思源黑体 CN Bold"/>
              <a:ea typeface="Lexend"/>
            </a:endParaRPr>
          </a:p>
        </p:txBody>
      </p:sp>
    </p:spTree>
    <p:extLst>
      <p:ext uri="{BB962C8B-B14F-4D97-AF65-F5344CB8AC3E}">
        <p14:creationId xmlns:p14="http://schemas.microsoft.com/office/powerpoint/2010/main" val="367405120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3066865"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with Spontaneous Motions</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
        <p:nvSpPr>
          <p:cNvPr id="3" name="Rectangle 2">
            <a:extLst>
              <a:ext uri="{FF2B5EF4-FFF2-40B4-BE49-F238E27FC236}">
                <a16:creationId xmlns:a16="http://schemas.microsoft.com/office/drawing/2014/main" id="{6466E6CB-DFA3-4F03-9A5F-5697989138BE}"/>
              </a:ext>
            </a:extLst>
          </p:cNvPr>
          <p:cNvSpPr>
            <a:spLocks noChangeArrowheads="1"/>
          </p:cNvSpPr>
          <p:nvPr/>
        </p:nvSpPr>
        <p:spPr bwMode="auto">
          <a:xfrm>
            <a:off x="1100137" y="1375362"/>
            <a:ext cx="10615613" cy="4107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b="1" dirty="0">
                <a:solidFill>
                  <a:srgbClr val="333333"/>
                </a:solidFill>
                <a:latin typeface="思源黑体 CN Bold"/>
                <a:ea typeface="Lexend"/>
              </a:rPr>
              <a:t>3</a:t>
            </a:r>
            <a:r>
              <a:rPr kumimoji="0" lang="en-US" altLang="zh-CN" sz="2000" b="1" i="0" u="none" strike="noStrike" cap="none" normalizeH="0" baseline="0" dirty="0">
                <a:ln>
                  <a:noFill/>
                </a:ln>
                <a:solidFill>
                  <a:srgbClr val="333333"/>
                </a:solidFill>
                <a:effectLst/>
                <a:latin typeface="思源黑体 CN Bold"/>
                <a:ea typeface="Lexend"/>
              </a:rPr>
              <a:t>. </a:t>
            </a:r>
            <a:r>
              <a:rPr kumimoji="0" lang="en-US" altLang="zh-CN" sz="2000" b="1" i="0" u="none" strike="noStrike" cap="none" normalizeH="0" baseline="0" dirty="0" err="1">
                <a:ln>
                  <a:noFill/>
                </a:ln>
                <a:solidFill>
                  <a:srgbClr val="333333"/>
                </a:solidFill>
                <a:effectLst/>
                <a:latin typeface="思源黑体 CN Bold"/>
                <a:ea typeface="Lexend"/>
              </a:rPr>
              <a:t>Faceforensics</a:t>
            </a:r>
            <a:r>
              <a:rPr kumimoji="0" lang="en-US" altLang="zh-CN" sz="2000" b="1" i="0" u="none" strike="noStrike" cap="none" normalizeH="0" baseline="0" dirty="0">
                <a:ln>
                  <a:noFill/>
                </a:ln>
                <a:solidFill>
                  <a:srgbClr val="333333"/>
                </a:solidFill>
                <a:effectLst/>
                <a:latin typeface="思源黑体 CN Bold"/>
                <a:ea typeface="Lexend"/>
              </a:rPr>
              <a:t>++ dataset (</a:t>
            </a:r>
            <a:r>
              <a:rPr kumimoji="0" lang="en-US" altLang="zh-CN" sz="2000" b="1" i="0" u="none" strike="noStrike" cap="none" normalizeH="0" baseline="0" dirty="0" err="1">
                <a:ln>
                  <a:noFill/>
                </a:ln>
                <a:solidFill>
                  <a:srgbClr val="333333"/>
                </a:solidFill>
                <a:effectLst/>
                <a:latin typeface="思源黑体 CN Bold"/>
                <a:ea typeface="Lexend"/>
              </a:rPr>
              <a:t>Rossler</a:t>
            </a:r>
            <a:r>
              <a:rPr kumimoji="0" lang="en-US" altLang="zh-CN" sz="2000" b="1" i="0" u="none" strike="noStrike" cap="none" normalizeH="0" baseline="0" dirty="0">
                <a:ln>
                  <a:noFill/>
                </a:ln>
                <a:solidFill>
                  <a:srgbClr val="333333"/>
                </a:solidFill>
                <a:effectLst/>
                <a:latin typeface="思源黑体 CN Bold"/>
                <a:ea typeface="Lexend"/>
              </a:rPr>
              <a:t> et al. 2019) </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a:solidFill>
                  <a:srgbClr val="000000"/>
                </a:solidFill>
                <a:latin typeface="思源黑体 CN Bold"/>
              </a:rPr>
              <a:t>Contains 1000 videos of news briefing from different reporters. The speakers in the videos are facing the camera with moderate and natural head movements.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0"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b="1" dirty="0">
                <a:solidFill>
                  <a:srgbClr val="333333"/>
                </a:solidFill>
                <a:latin typeface="思源黑体 CN Bold"/>
                <a:ea typeface="Lexend"/>
              </a:rPr>
              <a:t>4. </a:t>
            </a:r>
            <a:r>
              <a:rPr lang="fi-FI" altLang="zh-CN" sz="2000" b="1" dirty="0">
                <a:solidFill>
                  <a:srgbClr val="333333"/>
                </a:solidFill>
                <a:latin typeface="思源黑体 CN Bold"/>
                <a:ea typeface="Lexend"/>
              </a:rPr>
              <a:t>ObamaSet (Suwajanakorn et al. 2017) </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333333"/>
                </a:solidFill>
                <a:latin typeface="思源黑体 CN Bold"/>
                <a:ea typeface="Lexend"/>
              </a:rPr>
              <a:t>Consists of an abundance of video footage from President Barack Obama’s weekly presidential addresses, spanning a period of eight years. His head pose changes when he speaks while keeping his persona consistent. Because of those characteristics, </a:t>
            </a:r>
            <a:r>
              <a:rPr lang="en-US" altLang="zh-CN" sz="2000" dirty="0" err="1">
                <a:solidFill>
                  <a:srgbClr val="333333"/>
                </a:solidFill>
                <a:latin typeface="思源黑体 CN Bold"/>
                <a:ea typeface="Lexend"/>
              </a:rPr>
              <a:t>ObamaSet</a:t>
            </a:r>
            <a:r>
              <a:rPr lang="en-US" altLang="zh-CN" sz="2000" dirty="0">
                <a:solidFill>
                  <a:srgbClr val="333333"/>
                </a:solidFill>
                <a:latin typeface="思源黑体 CN Bold"/>
                <a:ea typeface="Lexend"/>
              </a:rPr>
              <a:t> is a suitable dataset to study the high-quality talking-head generation for a specific subject.</a:t>
            </a:r>
            <a:endParaRPr kumimoji="0" lang="en-US" altLang="zh-CN" sz="2000" b="0" i="0" u="none" strike="noStrike" cap="none" normalizeH="0" baseline="0" dirty="0">
              <a:ln>
                <a:noFill/>
              </a:ln>
              <a:solidFill>
                <a:srgbClr val="333333"/>
              </a:solidFill>
              <a:effectLst/>
              <a:latin typeface="思源黑体 CN Bold"/>
              <a:ea typeface="Lexend"/>
            </a:endParaRPr>
          </a:p>
        </p:txBody>
      </p:sp>
    </p:spTree>
    <p:extLst>
      <p:ext uri="{BB962C8B-B14F-4D97-AF65-F5344CB8AC3E}">
        <p14:creationId xmlns:p14="http://schemas.microsoft.com/office/powerpoint/2010/main" val="352623217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3066865"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with Apparent Movement</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
        <p:nvSpPr>
          <p:cNvPr id="3" name="Rectangle 2">
            <a:extLst>
              <a:ext uri="{FF2B5EF4-FFF2-40B4-BE49-F238E27FC236}">
                <a16:creationId xmlns:a16="http://schemas.microsoft.com/office/drawing/2014/main" id="{6466E6CB-DFA3-4F03-9A5F-5697989138BE}"/>
              </a:ext>
            </a:extLst>
          </p:cNvPr>
          <p:cNvSpPr>
            <a:spLocks noChangeArrowheads="1"/>
          </p:cNvSpPr>
          <p:nvPr/>
        </p:nvSpPr>
        <p:spPr bwMode="auto">
          <a:xfrm>
            <a:off x="788193" y="1835338"/>
            <a:ext cx="10615613" cy="383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33"/>
                </a:solidFill>
                <a:effectLst/>
                <a:latin typeface="思源黑体 CN Bold"/>
                <a:ea typeface="Lexend"/>
              </a:rPr>
              <a:t>1. </a:t>
            </a:r>
            <a:r>
              <a:rPr kumimoji="0" lang="da-DK" altLang="zh-CN" sz="2000" b="1" i="0" u="none" strike="noStrike" cap="none" normalizeH="0" baseline="0" dirty="0">
                <a:ln>
                  <a:noFill/>
                </a:ln>
                <a:solidFill>
                  <a:srgbClr val="333333"/>
                </a:solidFill>
                <a:effectLst/>
                <a:latin typeface="思源黑体 CN Bold"/>
                <a:ea typeface="Lexend"/>
              </a:rPr>
              <a:t>VoxCeleb1 (Nagrani et al. 2017) and </a:t>
            </a:r>
            <a:r>
              <a:rPr kumimoji="0" lang="da-DK" altLang="zh-CN" sz="2000" b="1" i="0" u="none" strike="noStrike" cap="none" normalizeH="0" baseline="0" dirty="0">
                <a:ln>
                  <a:noFill/>
                </a:ln>
                <a:solidFill>
                  <a:srgbClr val="FF0000"/>
                </a:solidFill>
                <a:effectLst/>
                <a:latin typeface="思源黑体 CN Bold"/>
                <a:ea typeface="Lexend"/>
              </a:rPr>
              <a:t>VoxCeleb2 (Chung et al. 2018) datasets </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a:solidFill>
                  <a:srgbClr val="000000"/>
                </a:solidFill>
                <a:latin typeface="思源黑体 CN Bold"/>
              </a:rPr>
              <a:t>Contain over one million utterances from over 6,000 speakers, extracted from videos uploaded to YouTube. The speakers span a wide range of different accents, professions, ethnicities, and ages.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a:solidFill>
                  <a:srgbClr val="000000"/>
                </a:solidFill>
                <a:latin typeface="思源黑体 CN Bold"/>
              </a:rPr>
              <a:t>Videos included in the datasets are shot in a large number of challenging visual and auditory environments, with variations in lighting, image quality, pose (including profiles), and motion blur. These include speeches given to large audiences, interviews from quiet indoor studios, outdoor stadiums and red carpets, excerpts from professionally shot multimedia, and even homemade videos shot on hand-held devices. Audio segments present in the datasets are degraded with background chatter, laughter, overlapping speech, and varying room acoustics.</a:t>
            </a:r>
            <a:endParaRPr kumimoji="0" lang="en-US" altLang="zh-CN" sz="2000" b="0" i="0" u="none" strike="noStrike" cap="none" normalizeH="0" baseline="0" dirty="0">
              <a:ln>
                <a:noFill/>
              </a:ln>
              <a:solidFill>
                <a:srgbClr val="333333"/>
              </a:solidFill>
              <a:effectLst/>
              <a:latin typeface="思源黑体 CN Bold"/>
              <a:ea typeface="Lexend"/>
            </a:endParaRPr>
          </a:p>
        </p:txBody>
      </p:sp>
    </p:spTree>
    <p:extLst>
      <p:ext uri="{BB962C8B-B14F-4D97-AF65-F5344CB8AC3E}">
        <p14:creationId xmlns:p14="http://schemas.microsoft.com/office/powerpoint/2010/main" val="269094771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3066865"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with Apparent Movement</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
        <p:nvSpPr>
          <p:cNvPr id="3" name="Rectangle 2">
            <a:extLst>
              <a:ext uri="{FF2B5EF4-FFF2-40B4-BE49-F238E27FC236}">
                <a16:creationId xmlns:a16="http://schemas.microsoft.com/office/drawing/2014/main" id="{6466E6CB-DFA3-4F03-9A5F-5697989138BE}"/>
              </a:ext>
            </a:extLst>
          </p:cNvPr>
          <p:cNvSpPr>
            <a:spLocks noChangeArrowheads="1"/>
          </p:cNvSpPr>
          <p:nvPr/>
        </p:nvSpPr>
        <p:spPr bwMode="auto">
          <a:xfrm>
            <a:off x="1100137" y="1837026"/>
            <a:ext cx="10615613" cy="318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33"/>
                </a:solidFill>
                <a:effectLst/>
                <a:latin typeface="思源黑体 CN Bold"/>
                <a:ea typeface="Lexend"/>
              </a:rPr>
              <a:t>2. </a:t>
            </a:r>
            <a:r>
              <a:rPr kumimoji="0" lang="da-DK" altLang="zh-CN" sz="2000" b="1" i="0" u="none" strike="noStrike" cap="none" normalizeH="0" baseline="0" dirty="0">
                <a:ln>
                  <a:noFill/>
                </a:ln>
                <a:solidFill>
                  <a:srgbClr val="333333"/>
                </a:solidFill>
                <a:effectLst/>
                <a:latin typeface="思源黑体 CN Bold"/>
                <a:ea typeface="Lexend"/>
              </a:rPr>
              <a:t>The LRS3-TED dataset (Afouras et al. 2018 )</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a:solidFill>
                  <a:srgbClr val="000000"/>
                </a:solidFill>
                <a:latin typeface="思源黑体 CN Bold"/>
              </a:rPr>
              <a:t>A large-scale dataset for audio-visual speech recognition tasks, which contains word-level alignment between the subtitle and the audio signal.</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0"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b="1" dirty="0">
                <a:solidFill>
                  <a:srgbClr val="333333"/>
                </a:solidFill>
                <a:latin typeface="思源黑体 CN Bold"/>
                <a:ea typeface="Lexend"/>
              </a:rPr>
              <a:t>3. </a:t>
            </a:r>
            <a:r>
              <a:rPr lang="da-DK" altLang="zh-CN" sz="2000" b="1" dirty="0">
                <a:solidFill>
                  <a:srgbClr val="333333"/>
                </a:solidFill>
                <a:latin typeface="思源黑体 CN Bold"/>
                <a:ea typeface="Lexend"/>
              </a:rPr>
              <a:t>MELD dataset (Poria et al. 2018) </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333333"/>
                </a:solidFill>
                <a:latin typeface="思源黑体 CN Bold"/>
                <a:ea typeface="Lexend"/>
              </a:rPr>
              <a:t>Contains about 13,000 utterances from 1,433 dialogues from the TV-series Friends, which are annotated with emotion and sentiment labels.</a:t>
            </a:r>
            <a:endParaRPr kumimoji="0" lang="en-US" altLang="zh-CN" sz="2000" b="0" i="0" u="none" strike="noStrike" cap="none" normalizeH="0" baseline="0" dirty="0">
              <a:ln>
                <a:noFill/>
              </a:ln>
              <a:solidFill>
                <a:srgbClr val="333333"/>
              </a:solidFill>
              <a:effectLst/>
              <a:latin typeface="思源黑体 CN Bold"/>
              <a:ea typeface="Lexend"/>
            </a:endParaRPr>
          </a:p>
        </p:txBody>
      </p:sp>
    </p:spTree>
    <p:extLst>
      <p:ext uri="{BB962C8B-B14F-4D97-AF65-F5344CB8AC3E}">
        <p14:creationId xmlns:p14="http://schemas.microsoft.com/office/powerpoint/2010/main" val="264537636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9A4CDD-AE02-4EFE-BF6B-2F05F980E24C}"/>
              </a:ext>
            </a:extLst>
          </p:cNvPr>
          <p:cNvGrpSpPr/>
          <p:nvPr/>
        </p:nvGrpSpPr>
        <p:grpSpPr>
          <a:xfrm rot="9604248">
            <a:off x="-1103808" y="71770"/>
            <a:ext cx="5447358" cy="6409658"/>
            <a:chOff x="7992567" y="549683"/>
            <a:chExt cx="5447358" cy="6409658"/>
          </a:xfrm>
        </p:grpSpPr>
        <p:sp>
          <p:nvSpPr>
            <p:cNvPr id="3" name="椭圆 2">
              <a:extLst>
                <a:ext uri="{FF2B5EF4-FFF2-40B4-BE49-F238E27FC236}">
                  <a16:creationId xmlns:a16="http://schemas.microsoft.com/office/drawing/2014/main" id="{5B429CBC-27EB-486C-9D9C-76E28353A4FC}"/>
                </a:ext>
              </a:extLst>
            </p:cNvPr>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39E7EF52-3365-415C-9854-EC3E3F97253E}"/>
                </a:ext>
              </a:extLst>
            </p:cNvPr>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9B312BDA-F934-4878-9E78-08F1B1592AC7}"/>
                </a:ext>
              </a:extLst>
            </p:cNvPr>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椭圆 6">
              <a:extLst>
                <a:ext uri="{FF2B5EF4-FFF2-40B4-BE49-F238E27FC236}">
                  <a16:creationId xmlns:a16="http://schemas.microsoft.com/office/drawing/2014/main" id="{DF78BA97-E19F-441B-9CD5-5203BDFE1878}"/>
                </a:ext>
              </a:extLst>
            </p:cNvPr>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椭圆 8">
              <a:extLst>
                <a:ext uri="{FF2B5EF4-FFF2-40B4-BE49-F238E27FC236}">
                  <a16:creationId xmlns:a16="http://schemas.microsoft.com/office/drawing/2014/main" id="{6434FD38-2E0F-4742-8747-DB3110DDDEC3}"/>
                </a:ext>
              </a:extLst>
            </p:cNvPr>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椭圆 10">
              <a:extLst>
                <a:ext uri="{FF2B5EF4-FFF2-40B4-BE49-F238E27FC236}">
                  <a16:creationId xmlns:a16="http://schemas.microsoft.com/office/drawing/2014/main" id="{07F1CF30-DF90-4D65-9CD1-E4EEAB9FA0C9}"/>
                </a:ext>
              </a:extLst>
            </p:cNvPr>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14" name="矩形 13">
            <a:extLst>
              <a:ext uri="{FF2B5EF4-FFF2-40B4-BE49-F238E27FC236}">
                <a16:creationId xmlns:a16="http://schemas.microsoft.com/office/drawing/2014/main" id="{59592D7F-AAF5-4D6E-BF18-72B60AAAC88F}"/>
              </a:ext>
            </a:extLst>
          </p:cNvPr>
          <p:cNvSpPr/>
          <p:nvPr/>
        </p:nvSpPr>
        <p:spPr>
          <a:xfrm>
            <a:off x="2303991" y="2373807"/>
            <a:ext cx="778113" cy="2482987"/>
          </a:xfrm>
          <a:prstGeom prst="rect">
            <a:avLst/>
          </a:prstGeom>
          <a:noFill/>
        </p:spPr>
        <p:txBody>
          <a:bodyPr wrap="square">
            <a:spAutoFit/>
          </a:bodyPr>
          <a:lstStyle/>
          <a:p>
            <a:pPr lvl="0" algn="r">
              <a:lnSpc>
                <a:spcPct val="130000"/>
              </a:lnSpc>
              <a:defRPr/>
            </a:pPr>
            <a:r>
              <a:rPr kumimoji="1" lang="en-US" altLang="zh-CN" sz="13000" b="1" dirty="0">
                <a:solidFill>
                  <a:schemeClr val="bg1"/>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4</a:t>
            </a:r>
          </a:p>
        </p:txBody>
      </p:sp>
      <p:sp>
        <p:nvSpPr>
          <p:cNvPr id="15" name="矩形 14">
            <a:extLst>
              <a:ext uri="{FF2B5EF4-FFF2-40B4-BE49-F238E27FC236}">
                <a16:creationId xmlns:a16="http://schemas.microsoft.com/office/drawing/2014/main" id="{5A1BEE70-9D9E-4B81-8133-203991AE58BE}"/>
              </a:ext>
            </a:extLst>
          </p:cNvPr>
          <p:cNvSpPr/>
          <p:nvPr/>
        </p:nvSpPr>
        <p:spPr>
          <a:xfrm>
            <a:off x="5338305" y="2686424"/>
            <a:ext cx="5851022" cy="1857753"/>
          </a:xfrm>
          <a:prstGeom prst="rect">
            <a:avLst/>
          </a:prstGeom>
          <a:noFill/>
        </p:spPr>
        <p:txBody>
          <a:bodyPr wrap="square">
            <a:spAutoFit/>
          </a:bodyPr>
          <a:lstStyle/>
          <a:p>
            <a:pPr lvl="0" algn="r">
              <a:lnSpc>
                <a:spcPct val="130000"/>
              </a:lnSpc>
              <a:defRPr/>
            </a:pPr>
            <a:r>
              <a:rPr kumimoji="1" lang="en-US" altLang="zh-CN" sz="96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Evaluation</a:t>
            </a:r>
          </a:p>
        </p:txBody>
      </p:sp>
    </p:spTree>
    <p:extLst>
      <p:ext uri="{BB962C8B-B14F-4D97-AF65-F5344CB8AC3E}">
        <p14:creationId xmlns:p14="http://schemas.microsoft.com/office/powerpoint/2010/main" val="3273635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3066865"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with Apparent Movement</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
        <p:nvSpPr>
          <p:cNvPr id="3" name="Rectangle 2">
            <a:extLst>
              <a:ext uri="{FF2B5EF4-FFF2-40B4-BE49-F238E27FC236}">
                <a16:creationId xmlns:a16="http://schemas.microsoft.com/office/drawing/2014/main" id="{6466E6CB-DFA3-4F03-9A5F-5697989138BE}"/>
              </a:ext>
            </a:extLst>
          </p:cNvPr>
          <p:cNvSpPr>
            <a:spLocks noChangeArrowheads="1"/>
          </p:cNvSpPr>
          <p:nvPr/>
        </p:nvSpPr>
        <p:spPr bwMode="auto">
          <a:xfrm>
            <a:off x="3045619" y="1790859"/>
            <a:ext cx="5831682" cy="32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33"/>
                </a:solidFill>
                <a:effectLst/>
                <a:latin typeface="思源黑体 CN Bold"/>
                <a:ea typeface="Lexend"/>
              </a:rPr>
              <a:t>Identify Preserving  -- </a:t>
            </a:r>
            <a:r>
              <a:rPr kumimoji="0" lang="en-US" altLang="zh-CN" sz="2000" i="0" u="none" strike="noStrike" cap="none" normalizeH="0" baseline="0" dirty="0">
                <a:ln>
                  <a:noFill/>
                </a:ln>
                <a:solidFill>
                  <a:srgbClr val="333333"/>
                </a:solidFill>
                <a:effectLst/>
                <a:latin typeface="思源黑体 CN Bold"/>
                <a:ea typeface="Lexend"/>
              </a:rPr>
              <a:t>Face </a:t>
            </a:r>
            <a:r>
              <a:rPr lang="en-US" altLang="zh-CN" sz="2000" dirty="0">
                <a:solidFill>
                  <a:srgbClr val="333333"/>
                </a:solidFill>
                <a:latin typeface="思源黑体 CN Bold"/>
                <a:ea typeface="Lexend"/>
              </a:rPr>
              <a:t>d</a:t>
            </a:r>
            <a:r>
              <a:rPr kumimoji="0" lang="en-US" altLang="zh-CN" sz="2000" i="0" u="none" strike="noStrike" cap="none" normalizeH="0" baseline="0" dirty="0">
                <a:ln>
                  <a:noFill/>
                </a:ln>
                <a:solidFill>
                  <a:srgbClr val="333333"/>
                </a:solidFill>
                <a:effectLst/>
                <a:latin typeface="思源黑体 CN Bold"/>
                <a:ea typeface="Lexend"/>
              </a:rPr>
              <a:t>etect</a:t>
            </a:r>
            <a:endParaRPr kumimoji="0" lang="zh-CN" altLang="en-US" sz="2000"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en-US" sz="2000"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33"/>
                </a:solidFill>
                <a:effectLst/>
                <a:latin typeface="思源黑体 CN Bold"/>
                <a:ea typeface="Lexend"/>
              </a:rPr>
              <a:t>Visual Quality </a:t>
            </a:r>
            <a:r>
              <a:rPr kumimoji="0" lang="en-US" altLang="zh-CN" sz="2000" i="0" u="none" strike="noStrike" cap="none" normalizeH="0" baseline="0" dirty="0">
                <a:ln>
                  <a:noFill/>
                </a:ln>
                <a:solidFill>
                  <a:srgbClr val="333333"/>
                </a:solidFill>
                <a:effectLst/>
                <a:latin typeface="思源黑体 CN Bold"/>
                <a:ea typeface="Lexend"/>
              </a:rPr>
              <a:t>– SSIM/PSNR/FID/CPBD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en-US" sz="2000"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33"/>
                </a:solidFill>
                <a:effectLst/>
                <a:latin typeface="思源黑体 CN Bold"/>
                <a:ea typeface="Lexend"/>
              </a:rPr>
              <a:t>Lip Synchronization </a:t>
            </a:r>
            <a:r>
              <a:rPr kumimoji="0" lang="en-US" altLang="zh-CN" sz="2000" i="0" u="none" strike="noStrike" cap="none" normalizeH="0" baseline="0" dirty="0">
                <a:ln>
                  <a:noFill/>
                </a:ln>
                <a:solidFill>
                  <a:srgbClr val="333333"/>
                </a:solidFill>
                <a:effectLst/>
                <a:latin typeface="思源黑体 CN Bold"/>
                <a:ea typeface="Lexend"/>
              </a:rPr>
              <a:t>--  Landmark Distance /  Sync Net</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dirty="0">
              <a:solidFill>
                <a:srgbClr val="333333"/>
              </a:solidFill>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33"/>
                </a:solidFill>
                <a:effectLst/>
                <a:latin typeface="思源黑体 CN Bold"/>
                <a:ea typeface="Lexend"/>
              </a:rPr>
              <a:t>Natural-spontaneous Motion </a:t>
            </a:r>
            <a:r>
              <a:rPr lang="en-US" altLang="zh-CN" sz="2000" dirty="0">
                <a:solidFill>
                  <a:srgbClr val="333333"/>
                </a:solidFill>
                <a:latin typeface="思源黑体 CN Bold"/>
                <a:ea typeface="Lexend"/>
              </a:rPr>
              <a:t>--</a:t>
            </a:r>
            <a:r>
              <a:rPr kumimoji="0" lang="en-US" altLang="zh-CN" sz="2000" i="0" u="none" strike="noStrike" cap="none" normalizeH="0" baseline="0" dirty="0">
                <a:ln>
                  <a:noFill/>
                </a:ln>
                <a:solidFill>
                  <a:srgbClr val="333333"/>
                </a:solidFill>
                <a:effectLst/>
                <a:latin typeface="思源黑体 CN Bold"/>
                <a:ea typeface="Lexend"/>
              </a:rPr>
              <a:t> User study</a:t>
            </a:r>
          </a:p>
        </p:txBody>
      </p:sp>
    </p:spTree>
    <p:extLst>
      <p:ext uri="{BB962C8B-B14F-4D97-AF65-F5344CB8AC3E}">
        <p14:creationId xmlns:p14="http://schemas.microsoft.com/office/powerpoint/2010/main" val="420202940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9A4CDD-AE02-4EFE-BF6B-2F05F980E24C}"/>
              </a:ext>
            </a:extLst>
          </p:cNvPr>
          <p:cNvGrpSpPr/>
          <p:nvPr/>
        </p:nvGrpSpPr>
        <p:grpSpPr>
          <a:xfrm rot="9604248">
            <a:off x="-1103808" y="71770"/>
            <a:ext cx="5447358" cy="6409658"/>
            <a:chOff x="7992567" y="549683"/>
            <a:chExt cx="5447358" cy="6409658"/>
          </a:xfrm>
        </p:grpSpPr>
        <p:sp>
          <p:nvSpPr>
            <p:cNvPr id="3" name="椭圆 2">
              <a:extLst>
                <a:ext uri="{FF2B5EF4-FFF2-40B4-BE49-F238E27FC236}">
                  <a16:creationId xmlns:a16="http://schemas.microsoft.com/office/drawing/2014/main" id="{5B429CBC-27EB-486C-9D9C-76E28353A4FC}"/>
                </a:ext>
              </a:extLst>
            </p:cNvPr>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39E7EF52-3365-415C-9854-EC3E3F97253E}"/>
                </a:ext>
              </a:extLst>
            </p:cNvPr>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9B312BDA-F934-4878-9E78-08F1B1592AC7}"/>
                </a:ext>
              </a:extLst>
            </p:cNvPr>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椭圆 6">
              <a:extLst>
                <a:ext uri="{FF2B5EF4-FFF2-40B4-BE49-F238E27FC236}">
                  <a16:creationId xmlns:a16="http://schemas.microsoft.com/office/drawing/2014/main" id="{DF78BA97-E19F-441B-9CD5-5203BDFE1878}"/>
                </a:ext>
              </a:extLst>
            </p:cNvPr>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椭圆 8">
              <a:extLst>
                <a:ext uri="{FF2B5EF4-FFF2-40B4-BE49-F238E27FC236}">
                  <a16:creationId xmlns:a16="http://schemas.microsoft.com/office/drawing/2014/main" id="{6434FD38-2E0F-4742-8747-DB3110DDDEC3}"/>
                </a:ext>
              </a:extLst>
            </p:cNvPr>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椭圆 10">
              <a:extLst>
                <a:ext uri="{FF2B5EF4-FFF2-40B4-BE49-F238E27FC236}">
                  <a16:creationId xmlns:a16="http://schemas.microsoft.com/office/drawing/2014/main" id="{07F1CF30-DF90-4D65-9CD1-E4EEAB9FA0C9}"/>
                </a:ext>
              </a:extLst>
            </p:cNvPr>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14" name="矩形 13">
            <a:extLst>
              <a:ext uri="{FF2B5EF4-FFF2-40B4-BE49-F238E27FC236}">
                <a16:creationId xmlns:a16="http://schemas.microsoft.com/office/drawing/2014/main" id="{59592D7F-AAF5-4D6E-BF18-72B60AAAC88F}"/>
              </a:ext>
            </a:extLst>
          </p:cNvPr>
          <p:cNvSpPr/>
          <p:nvPr/>
        </p:nvSpPr>
        <p:spPr>
          <a:xfrm>
            <a:off x="2303991" y="2373807"/>
            <a:ext cx="778113" cy="2482987"/>
          </a:xfrm>
          <a:prstGeom prst="rect">
            <a:avLst/>
          </a:prstGeom>
          <a:noFill/>
        </p:spPr>
        <p:txBody>
          <a:bodyPr wrap="square">
            <a:spAutoFit/>
          </a:bodyPr>
          <a:lstStyle/>
          <a:p>
            <a:pPr lvl="0" algn="r">
              <a:lnSpc>
                <a:spcPct val="130000"/>
              </a:lnSpc>
              <a:defRPr/>
            </a:pPr>
            <a:r>
              <a:rPr kumimoji="1" lang="en-US" altLang="zh-CN" sz="13000" b="1" dirty="0">
                <a:solidFill>
                  <a:schemeClr val="bg1"/>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5</a:t>
            </a:r>
          </a:p>
        </p:txBody>
      </p:sp>
      <p:sp>
        <p:nvSpPr>
          <p:cNvPr id="15" name="矩形 14">
            <a:extLst>
              <a:ext uri="{FF2B5EF4-FFF2-40B4-BE49-F238E27FC236}">
                <a16:creationId xmlns:a16="http://schemas.microsoft.com/office/drawing/2014/main" id="{5A1BEE70-9D9E-4B81-8133-203991AE58BE}"/>
              </a:ext>
            </a:extLst>
          </p:cNvPr>
          <p:cNvSpPr/>
          <p:nvPr/>
        </p:nvSpPr>
        <p:spPr>
          <a:xfrm>
            <a:off x="5528805" y="2686423"/>
            <a:ext cx="5851022" cy="1857753"/>
          </a:xfrm>
          <a:prstGeom prst="rect">
            <a:avLst/>
          </a:prstGeom>
          <a:noFill/>
        </p:spPr>
        <p:txBody>
          <a:bodyPr wrap="square">
            <a:spAutoFit/>
          </a:bodyPr>
          <a:lstStyle/>
          <a:p>
            <a:pPr lvl="0">
              <a:lnSpc>
                <a:spcPct val="130000"/>
              </a:lnSpc>
              <a:defRPr/>
            </a:pPr>
            <a:r>
              <a:rPr kumimoji="1" lang="en-US" altLang="zh-CN" sz="96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Others</a:t>
            </a:r>
          </a:p>
        </p:txBody>
      </p:sp>
    </p:spTree>
    <p:extLst>
      <p:ext uri="{BB962C8B-B14F-4D97-AF65-F5344CB8AC3E}">
        <p14:creationId xmlns:p14="http://schemas.microsoft.com/office/powerpoint/2010/main" val="1185963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1810111"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SSIM and PSNR</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pic>
        <p:nvPicPr>
          <p:cNvPr id="4" name="图片 3">
            <a:extLst>
              <a:ext uri="{FF2B5EF4-FFF2-40B4-BE49-F238E27FC236}">
                <a16:creationId xmlns:a16="http://schemas.microsoft.com/office/drawing/2014/main" id="{5444CAAF-C5E6-4D85-BDC4-032741D31672}"/>
              </a:ext>
            </a:extLst>
          </p:cNvPr>
          <p:cNvPicPr>
            <a:picLocks noChangeAspect="1"/>
          </p:cNvPicPr>
          <p:nvPr/>
        </p:nvPicPr>
        <p:blipFill>
          <a:blip r:embed="rId2"/>
          <a:stretch>
            <a:fillRect/>
          </a:stretch>
        </p:blipFill>
        <p:spPr>
          <a:xfrm>
            <a:off x="2467428" y="1377807"/>
            <a:ext cx="7257143" cy="1104762"/>
          </a:xfrm>
          <a:prstGeom prst="rect">
            <a:avLst/>
          </a:prstGeom>
        </p:spPr>
      </p:pic>
      <p:pic>
        <p:nvPicPr>
          <p:cNvPr id="6" name="图片 5">
            <a:extLst>
              <a:ext uri="{FF2B5EF4-FFF2-40B4-BE49-F238E27FC236}">
                <a16:creationId xmlns:a16="http://schemas.microsoft.com/office/drawing/2014/main" id="{A9FF8C53-5693-427C-B96D-ACC68D5F9EC2}"/>
              </a:ext>
            </a:extLst>
          </p:cNvPr>
          <p:cNvPicPr>
            <a:picLocks noChangeAspect="1"/>
          </p:cNvPicPr>
          <p:nvPr/>
        </p:nvPicPr>
        <p:blipFill>
          <a:blip r:embed="rId3"/>
          <a:stretch>
            <a:fillRect/>
          </a:stretch>
        </p:blipFill>
        <p:spPr>
          <a:xfrm>
            <a:off x="1867428" y="2620263"/>
            <a:ext cx="4228571" cy="809524"/>
          </a:xfrm>
          <a:prstGeom prst="rect">
            <a:avLst/>
          </a:prstGeom>
        </p:spPr>
      </p:pic>
      <p:pic>
        <p:nvPicPr>
          <p:cNvPr id="8" name="图片 7">
            <a:extLst>
              <a:ext uri="{FF2B5EF4-FFF2-40B4-BE49-F238E27FC236}">
                <a16:creationId xmlns:a16="http://schemas.microsoft.com/office/drawing/2014/main" id="{3C32E0DB-ACCE-496B-A0F0-A82AEE24432D}"/>
              </a:ext>
            </a:extLst>
          </p:cNvPr>
          <p:cNvPicPr>
            <a:picLocks noChangeAspect="1"/>
          </p:cNvPicPr>
          <p:nvPr/>
        </p:nvPicPr>
        <p:blipFill>
          <a:blip r:embed="rId4"/>
          <a:stretch>
            <a:fillRect/>
          </a:stretch>
        </p:blipFill>
        <p:spPr>
          <a:xfrm>
            <a:off x="6634094" y="2667095"/>
            <a:ext cx="4104762" cy="761905"/>
          </a:xfrm>
          <a:prstGeom prst="rect">
            <a:avLst/>
          </a:prstGeom>
        </p:spPr>
      </p:pic>
      <p:pic>
        <p:nvPicPr>
          <p:cNvPr id="12" name="图片 11">
            <a:extLst>
              <a:ext uri="{FF2B5EF4-FFF2-40B4-BE49-F238E27FC236}">
                <a16:creationId xmlns:a16="http://schemas.microsoft.com/office/drawing/2014/main" id="{90089A0C-70D0-4073-8A6A-AE96F8A48467}"/>
              </a:ext>
            </a:extLst>
          </p:cNvPr>
          <p:cNvPicPr>
            <a:picLocks noChangeAspect="1"/>
          </p:cNvPicPr>
          <p:nvPr/>
        </p:nvPicPr>
        <p:blipFill>
          <a:blip r:embed="rId5"/>
          <a:stretch>
            <a:fillRect/>
          </a:stretch>
        </p:blipFill>
        <p:spPr>
          <a:xfrm>
            <a:off x="3505523" y="3931592"/>
            <a:ext cx="5180952" cy="2066667"/>
          </a:xfrm>
          <a:prstGeom prst="rect">
            <a:avLst/>
          </a:prstGeom>
        </p:spPr>
      </p:pic>
    </p:spTree>
    <p:extLst>
      <p:ext uri="{BB962C8B-B14F-4D97-AF65-F5344CB8AC3E}">
        <p14:creationId xmlns:p14="http://schemas.microsoft.com/office/powerpoint/2010/main" val="4115373313"/>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435C85-72B1-48C4-9020-C807BBFE2ADB}"/>
              </a:ext>
            </a:extLst>
          </p:cNvPr>
          <p:cNvSpPr txBox="1"/>
          <p:nvPr/>
        </p:nvSpPr>
        <p:spPr>
          <a:xfrm>
            <a:off x="1790699" y="4321165"/>
            <a:ext cx="9401175" cy="923330"/>
          </a:xfrm>
          <a:prstGeom prst="rect">
            <a:avLst/>
          </a:prstGeom>
          <a:noFill/>
        </p:spPr>
        <p:txBody>
          <a:bodyPr wrap="square">
            <a:spAutoFit/>
          </a:bodyPr>
          <a:lstStyle/>
          <a:p>
            <a:r>
              <a:rPr lang="en-US" altLang="zh-CN" b="1" dirty="0">
                <a:latin typeface="思源黑体 CN Bold"/>
              </a:rPr>
              <a:t>Ablation Study</a:t>
            </a:r>
          </a:p>
          <a:p>
            <a:r>
              <a:rPr lang="en-US" altLang="zh-CN" dirty="0">
                <a:latin typeface="思源黑体 CN Bold"/>
              </a:rPr>
              <a:t>An ablation study typically refers to removing some “feature” of the model or algorithm, and seeing how that affects performance.</a:t>
            </a:r>
          </a:p>
        </p:txBody>
      </p:sp>
      <p:sp>
        <p:nvSpPr>
          <p:cNvPr id="6" name="文本框 5">
            <a:extLst>
              <a:ext uri="{FF2B5EF4-FFF2-40B4-BE49-F238E27FC236}">
                <a16:creationId xmlns:a16="http://schemas.microsoft.com/office/drawing/2014/main" id="{87D98FBA-B383-4D04-8000-D13B65AC5990}"/>
              </a:ext>
            </a:extLst>
          </p:cNvPr>
          <p:cNvSpPr txBox="1"/>
          <p:nvPr/>
        </p:nvSpPr>
        <p:spPr>
          <a:xfrm>
            <a:off x="1790698" y="2973377"/>
            <a:ext cx="9401175" cy="646331"/>
          </a:xfrm>
          <a:prstGeom prst="rect">
            <a:avLst/>
          </a:prstGeom>
          <a:noFill/>
        </p:spPr>
        <p:txBody>
          <a:bodyPr wrap="square">
            <a:spAutoFit/>
          </a:bodyPr>
          <a:lstStyle/>
          <a:p>
            <a:r>
              <a:rPr lang="fr-FR" altLang="zh-CN" b="1" dirty="0">
                <a:latin typeface="思源黑体 CN Bold"/>
              </a:rPr>
              <a:t>FID Frechet Inception Distance score</a:t>
            </a:r>
          </a:p>
          <a:p>
            <a:r>
              <a:rPr lang="en-US" altLang="zh-CN" dirty="0">
                <a:latin typeface="思源黑体 CN Bold"/>
              </a:rPr>
              <a:t>Measure the quality and diversity of generated images to evaluate different Gan models.</a:t>
            </a:r>
          </a:p>
        </p:txBody>
      </p:sp>
      <p:sp>
        <p:nvSpPr>
          <p:cNvPr id="7" name="文本框 6">
            <a:extLst>
              <a:ext uri="{FF2B5EF4-FFF2-40B4-BE49-F238E27FC236}">
                <a16:creationId xmlns:a16="http://schemas.microsoft.com/office/drawing/2014/main" id="{8433B907-3A58-4D25-9592-3EB6B074DF05}"/>
              </a:ext>
            </a:extLst>
          </p:cNvPr>
          <p:cNvSpPr txBox="1"/>
          <p:nvPr/>
        </p:nvSpPr>
        <p:spPr>
          <a:xfrm>
            <a:off x="1790698" y="1625590"/>
            <a:ext cx="9401175" cy="923330"/>
          </a:xfrm>
          <a:prstGeom prst="rect">
            <a:avLst/>
          </a:prstGeom>
          <a:noFill/>
        </p:spPr>
        <p:txBody>
          <a:bodyPr wrap="square">
            <a:spAutoFit/>
          </a:bodyPr>
          <a:lstStyle/>
          <a:p>
            <a:r>
              <a:rPr lang="en-US" altLang="zh-CN" b="1" dirty="0">
                <a:latin typeface="思源黑体 CN Bold"/>
              </a:rPr>
              <a:t>CPBD  cumulative probability blur detection</a:t>
            </a:r>
          </a:p>
          <a:p>
            <a:r>
              <a:rPr lang="en-US" altLang="zh-CN" dirty="0">
                <a:latin typeface="思源黑体 CN Bold"/>
              </a:rPr>
              <a:t>A non reference quantitative index evaluation factor for image sharpening. It is defined based on the cumulative probability of fuzzy detection and is a classification method.</a:t>
            </a:r>
          </a:p>
        </p:txBody>
      </p:sp>
      <p:cxnSp>
        <p:nvCxnSpPr>
          <p:cNvPr id="8" name="直线连接符 54">
            <a:extLst>
              <a:ext uri="{FF2B5EF4-FFF2-40B4-BE49-F238E27FC236}">
                <a16:creationId xmlns:a16="http://schemas.microsoft.com/office/drawing/2014/main" id="{2E4E2AFF-EB1F-4B41-9275-6AC682CB8688}"/>
              </a:ext>
            </a:extLst>
          </p:cNvPr>
          <p:cNvCxnSpPr>
            <a:cxnSpLocks/>
          </p:cNvCxnSpPr>
          <p:nvPr/>
        </p:nvCxnSpPr>
        <p:spPr>
          <a:xfrm>
            <a:off x="1578130" y="1504950"/>
            <a:ext cx="0" cy="3878284"/>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3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86B2D4A7-EE6A-BF42-B6C7-8FA38A66A2CE}"/>
              </a:ext>
            </a:extLst>
          </p:cNvPr>
          <p:cNvSpPr/>
          <p:nvPr/>
        </p:nvSpPr>
        <p:spPr>
          <a:xfrm>
            <a:off x="9395331" y="0"/>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a:extLst>
              <a:ext uri="{FF2B5EF4-FFF2-40B4-BE49-F238E27FC236}">
                <a16:creationId xmlns:a16="http://schemas.microsoft.com/office/drawing/2014/main" id="{D823E484-0B40-2142-B031-E0D3C2E285D0}"/>
              </a:ext>
            </a:extLst>
          </p:cNvPr>
          <p:cNvSpPr/>
          <p:nvPr/>
        </p:nvSpPr>
        <p:spPr>
          <a:xfrm>
            <a:off x="-3197432" y="341338"/>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a:extLst>
              <a:ext uri="{FF2B5EF4-FFF2-40B4-BE49-F238E27FC236}">
                <a16:creationId xmlns:a16="http://schemas.microsoft.com/office/drawing/2014/main" id="{A8E4160F-A117-3742-A80D-C35D1C84BE1D}"/>
              </a:ext>
            </a:extLst>
          </p:cNvPr>
          <p:cNvSpPr/>
          <p:nvPr/>
        </p:nvSpPr>
        <p:spPr>
          <a:xfrm>
            <a:off x="2505979" y="790605"/>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a:extLst>
              <a:ext uri="{FF2B5EF4-FFF2-40B4-BE49-F238E27FC236}">
                <a16:creationId xmlns:a16="http://schemas.microsoft.com/office/drawing/2014/main" id="{62928718-7D9F-894D-B6B3-73F71A130AE1}"/>
              </a:ext>
            </a:extLst>
          </p:cNvPr>
          <p:cNvSpPr/>
          <p:nvPr/>
        </p:nvSpPr>
        <p:spPr>
          <a:xfrm rot="10800000">
            <a:off x="3358461" y="1023822"/>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a:extLst>
              <a:ext uri="{FF2B5EF4-FFF2-40B4-BE49-F238E27FC236}">
                <a16:creationId xmlns:a16="http://schemas.microsoft.com/office/drawing/2014/main" id="{37242BB2-26E7-CA49-BE1E-84F60E12B8B6}"/>
              </a:ext>
            </a:extLst>
          </p:cNvPr>
          <p:cNvCxnSpPr>
            <a:cxnSpLocks/>
          </p:cNvCxnSpPr>
          <p:nvPr/>
        </p:nvCxnSpPr>
        <p:spPr>
          <a:xfrm flipH="1">
            <a:off x="11098400" y="5047329"/>
            <a:ext cx="1093600" cy="1810671"/>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C9150DC7-FB14-DD4A-B235-3C48BD9D61EF}"/>
              </a:ext>
            </a:extLst>
          </p:cNvPr>
          <p:cNvCxnSpPr>
            <a:cxnSpLocks/>
          </p:cNvCxnSpPr>
          <p:nvPr/>
        </p:nvCxnSpPr>
        <p:spPr>
          <a:xfrm flipH="1">
            <a:off x="4191970" y="708541"/>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2F21B032-8745-2449-B83A-53B057574FFF}"/>
              </a:ext>
            </a:extLst>
          </p:cNvPr>
          <p:cNvCxnSpPr>
            <a:cxnSpLocks/>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a:extLst>
              <a:ext uri="{FF2B5EF4-FFF2-40B4-BE49-F238E27FC236}">
                <a16:creationId xmlns:a16="http://schemas.microsoft.com/office/drawing/2014/main" id="{DCF785ED-1755-D64A-A51D-E9D064A726E6}"/>
              </a:ext>
            </a:extLst>
          </p:cNvPr>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2" name="矩形 21">
            <a:extLst>
              <a:ext uri="{FF2B5EF4-FFF2-40B4-BE49-F238E27FC236}">
                <a16:creationId xmlns:a16="http://schemas.microsoft.com/office/drawing/2014/main" id="{532A4011-5BEA-4638-977C-E3BC4816A160}"/>
              </a:ext>
            </a:extLst>
          </p:cNvPr>
          <p:cNvSpPr/>
          <p:nvPr/>
        </p:nvSpPr>
        <p:spPr>
          <a:xfrm>
            <a:off x="2769331" y="2666792"/>
            <a:ext cx="6710941" cy="1857753"/>
          </a:xfrm>
          <a:prstGeom prst="rect">
            <a:avLst/>
          </a:prstGeom>
          <a:noFill/>
        </p:spPr>
        <p:txBody>
          <a:bodyPr wrap="square">
            <a:spAutoFit/>
          </a:bodyPr>
          <a:lstStyle/>
          <a:p>
            <a:pPr lvl="0" algn="ctr">
              <a:lnSpc>
                <a:spcPct val="130000"/>
              </a:lnSpc>
              <a:defRPr/>
            </a:pPr>
            <a:r>
              <a:rPr kumimoji="1" lang="en-US" altLang="zh-CN" sz="96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Thanks</a:t>
            </a:r>
          </a:p>
        </p:txBody>
      </p:sp>
      <p:pic>
        <p:nvPicPr>
          <p:cNvPr id="3" name="图片 2">
            <a:extLst>
              <a:ext uri="{FF2B5EF4-FFF2-40B4-BE49-F238E27FC236}">
                <a16:creationId xmlns:a16="http://schemas.microsoft.com/office/drawing/2014/main" id="{05DDACF7-E0A3-4530-89D6-B003378BD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1048" y="786061"/>
            <a:ext cx="2514152" cy="673296"/>
          </a:xfrm>
          <a:prstGeom prst="rect">
            <a:avLst/>
          </a:prstGeom>
        </p:spPr>
      </p:pic>
      <p:sp>
        <p:nvSpPr>
          <p:cNvPr id="13" name="文本框 12">
            <a:extLst>
              <a:ext uri="{FF2B5EF4-FFF2-40B4-BE49-F238E27FC236}">
                <a16:creationId xmlns:a16="http://schemas.microsoft.com/office/drawing/2014/main" id="{DC31DD0E-27C1-42CE-B8D1-4E4C65FFA6BB}"/>
              </a:ext>
            </a:extLst>
          </p:cNvPr>
          <p:cNvSpPr txBox="1"/>
          <p:nvPr/>
        </p:nvSpPr>
        <p:spPr>
          <a:xfrm>
            <a:off x="6843929" y="4541715"/>
            <a:ext cx="2636343" cy="584775"/>
          </a:xfrm>
          <a:prstGeom prst="rect">
            <a:avLst/>
          </a:prstGeom>
          <a:noFill/>
        </p:spPr>
        <p:txBody>
          <a:bodyPr wrap="square" rtlCol="0">
            <a:spAutoFit/>
          </a:bodyPr>
          <a:lstStyle/>
          <a:p>
            <a:pPr algn="r">
              <a:defRPr/>
            </a:pPr>
            <a:r>
              <a:rPr kumimoji="1" lang="en-US" altLang="zh-CN" sz="1600" i="0" u="none" strike="noStrike" kern="1200" cap="none" spc="0" normalizeH="0" baseline="0" noProof="0" dirty="0" err="1">
                <a:ln>
                  <a:noFill/>
                </a:ln>
                <a:solidFill>
                  <a:schemeClr val="tx1">
                    <a:lumMod val="95000"/>
                    <a:lumOff val="5000"/>
                  </a:schemeClr>
                </a:solidFill>
                <a:effectLst/>
                <a:uLnTx/>
                <a:uFillTx/>
                <a:latin typeface="思源黑体 CN Normal"/>
                <a:ea typeface="微软雅黑" panose="020B0503020204020204" pitchFamily="34" charset="-122"/>
              </a:rPr>
              <a:t>Yixin</a:t>
            </a:r>
            <a:r>
              <a:rPr kumimoji="1" lang="en-US" altLang="zh-CN" sz="1600" i="0" u="none" strike="noStrike" kern="1200" cap="none" spc="0" normalizeH="0" baseline="0" noProof="0" dirty="0">
                <a:ln>
                  <a:noFill/>
                </a:ln>
                <a:solidFill>
                  <a:schemeClr val="tx1">
                    <a:lumMod val="95000"/>
                    <a:lumOff val="5000"/>
                  </a:schemeClr>
                </a:solidFill>
                <a:effectLst/>
                <a:uLnTx/>
                <a:uFillTx/>
                <a:latin typeface="思源黑体 CN Normal"/>
                <a:ea typeface="微软雅黑" panose="020B0503020204020204" pitchFamily="34" charset="-122"/>
              </a:rPr>
              <a:t> Song</a:t>
            </a:r>
          </a:p>
          <a:p>
            <a:pPr algn="r">
              <a:defRPr/>
            </a:pPr>
            <a:r>
              <a:rPr kumimoji="1" lang="en-US" altLang="zh-CN" sz="1600" i="0" u="none" strike="noStrike" kern="1200" cap="none" spc="0" normalizeH="0" baseline="0" noProof="0" dirty="0">
                <a:ln>
                  <a:noFill/>
                </a:ln>
                <a:solidFill>
                  <a:schemeClr val="tx1">
                    <a:lumMod val="95000"/>
                    <a:lumOff val="5000"/>
                  </a:schemeClr>
                </a:solidFill>
                <a:effectLst/>
                <a:uLnTx/>
                <a:uFillTx/>
                <a:latin typeface="思源黑体 CN Normal"/>
                <a:ea typeface="微软雅黑" panose="020B0503020204020204" pitchFamily="34" charset="-122"/>
              </a:rPr>
              <a:t>2021-10-21 </a:t>
            </a:r>
          </a:p>
        </p:txBody>
      </p:sp>
    </p:spTree>
    <p:extLst>
      <p:ext uri="{BB962C8B-B14F-4D97-AF65-F5344CB8AC3E}">
        <p14:creationId xmlns:p14="http://schemas.microsoft.com/office/powerpoint/2010/main" val="1966276852"/>
      </p:ext>
    </p:extLst>
  </p:cSld>
  <p:clrMapOvr>
    <a:masterClrMapping/>
  </p:clrMapOvr>
  <p:extLst>
    <p:ext uri="{E180D4A7-C9FB-4DFB-919C-405C955672EB}">
      <p14:showEvtLst xmlns:p14="http://schemas.microsoft.com/office/powerpoint/2010/main">
        <p14:playEvt time="0" objId="21"/>
      </p14:showEvtLst>
    </p:ext>
  </p:extLs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 name="三角形 15">
            <a:extLst>
              <a:ext uri="{FF2B5EF4-FFF2-40B4-BE49-F238E27FC236}">
                <a16:creationId xmlns:a16="http://schemas.microsoft.com/office/drawing/2014/main" id="{A8E4160F-A117-3742-A80D-C35D1C84BE1D}"/>
              </a:ext>
            </a:extLst>
          </p:cNvPr>
          <p:cNvSpPr/>
          <p:nvPr/>
        </p:nvSpPr>
        <p:spPr>
          <a:xfrm>
            <a:off x="-579520" y="47587"/>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a:extLst>
              <a:ext uri="{FF2B5EF4-FFF2-40B4-BE49-F238E27FC236}">
                <a16:creationId xmlns:a16="http://schemas.microsoft.com/office/drawing/2014/main" id="{62928718-7D9F-894D-B6B3-73F71A130AE1}"/>
              </a:ext>
            </a:extLst>
          </p:cNvPr>
          <p:cNvSpPr/>
          <p:nvPr/>
        </p:nvSpPr>
        <p:spPr>
          <a:xfrm rot="10800000">
            <a:off x="76304" y="493690"/>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54" name="直线连接符 53">
            <a:extLst>
              <a:ext uri="{FF2B5EF4-FFF2-40B4-BE49-F238E27FC236}">
                <a16:creationId xmlns:a16="http://schemas.microsoft.com/office/drawing/2014/main" id="{C9150DC7-FB14-DD4A-B235-3C48BD9D61EF}"/>
              </a:ext>
            </a:extLst>
          </p:cNvPr>
          <p:cNvCxnSpPr>
            <a:cxnSpLocks/>
          </p:cNvCxnSpPr>
          <p:nvPr/>
        </p:nvCxnSpPr>
        <p:spPr>
          <a:xfrm flipH="1">
            <a:off x="891074" y="47587"/>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2F21B032-8745-2449-B83A-53B057574FFF}"/>
              </a:ext>
            </a:extLst>
          </p:cNvPr>
          <p:cNvCxnSpPr>
            <a:cxnSpLocks/>
          </p:cNvCxnSpPr>
          <p:nvPr/>
        </p:nvCxnSpPr>
        <p:spPr>
          <a:xfrm flipH="1">
            <a:off x="-345920" y="4834102"/>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32A4011-5BEA-4638-977C-E3BC4816A160}"/>
              </a:ext>
            </a:extLst>
          </p:cNvPr>
          <p:cNvSpPr/>
          <p:nvPr/>
        </p:nvSpPr>
        <p:spPr>
          <a:xfrm>
            <a:off x="1075237" y="0"/>
            <a:ext cx="4381436" cy="1710661"/>
          </a:xfrm>
          <a:prstGeom prst="rect">
            <a:avLst/>
          </a:prstGeom>
          <a:noFill/>
        </p:spPr>
        <p:txBody>
          <a:bodyPr wrap="square">
            <a:spAutoFit/>
          </a:bodyPr>
          <a:lstStyle/>
          <a:p>
            <a:pPr lvl="0" algn="r">
              <a:lnSpc>
                <a:spcPct val="130000"/>
              </a:lnSpc>
              <a:defRPr/>
            </a:pPr>
            <a:r>
              <a:rPr kumimoji="1" lang="en-US" altLang="zh-CN" sz="88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Content</a:t>
            </a:r>
          </a:p>
        </p:txBody>
      </p:sp>
      <p:sp>
        <p:nvSpPr>
          <p:cNvPr id="13" name="文本框 12">
            <a:extLst>
              <a:ext uri="{FF2B5EF4-FFF2-40B4-BE49-F238E27FC236}">
                <a16:creationId xmlns:a16="http://schemas.microsoft.com/office/drawing/2014/main" id="{32F2C6B6-F72C-4D5C-B0C9-C9E67BDE1081}"/>
              </a:ext>
            </a:extLst>
          </p:cNvPr>
          <p:cNvSpPr txBox="1"/>
          <p:nvPr/>
        </p:nvSpPr>
        <p:spPr>
          <a:xfrm>
            <a:off x="2409825" y="2438666"/>
            <a:ext cx="10058400" cy="2766911"/>
          </a:xfrm>
          <a:prstGeom prst="rect">
            <a:avLst/>
          </a:prstGeom>
          <a:noFill/>
        </p:spPr>
        <p:txBody>
          <a:bodyPr wrap="square" numCol="2" rtlCol="0">
            <a:spAutoFit/>
          </a:bodyPr>
          <a:lstStyle/>
          <a:p>
            <a:pPr>
              <a:lnSpc>
                <a:spcPct val="150000"/>
              </a:lnSpc>
            </a:pPr>
            <a:r>
              <a:rPr lang="en-US" altLang="zh-CN" sz="4000" b="1" kern="100" dirty="0">
                <a:solidFill>
                  <a:schemeClr val="tx1">
                    <a:lumMod val="75000"/>
                    <a:lumOff val="25000"/>
                  </a:schemeClr>
                </a:solidFill>
                <a:latin typeface="思源黑体 CN Bold"/>
                <a:ea typeface="微软雅黑" panose="020B0503020204020204" pitchFamily="34" charset="-122"/>
              </a:rPr>
              <a:t>1. Definition</a:t>
            </a:r>
          </a:p>
          <a:p>
            <a:pPr>
              <a:lnSpc>
                <a:spcPct val="150000"/>
              </a:lnSpc>
            </a:pPr>
            <a:r>
              <a:rPr lang="en-US" altLang="zh-CN" sz="4000" b="1" kern="100" dirty="0">
                <a:solidFill>
                  <a:schemeClr val="tx1">
                    <a:lumMod val="75000"/>
                    <a:lumOff val="25000"/>
                  </a:schemeClr>
                </a:solidFill>
                <a:latin typeface="思源黑体 CN Bold"/>
                <a:ea typeface="微软雅黑" panose="020B0503020204020204" pitchFamily="34" charset="-122"/>
                <a:sym typeface="+mn-ea"/>
              </a:rPr>
              <a:t>2. Key Points</a:t>
            </a:r>
          </a:p>
          <a:p>
            <a:pPr>
              <a:lnSpc>
                <a:spcPct val="150000"/>
              </a:lnSpc>
            </a:pPr>
            <a:r>
              <a:rPr lang="en-US" altLang="zh-CN" sz="4000" b="1" kern="100" dirty="0">
                <a:solidFill>
                  <a:schemeClr val="tx1">
                    <a:lumMod val="75000"/>
                    <a:lumOff val="25000"/>
                  </a:schemeClr>
                </a:solidFill>
                <a:latin typeface="思源黑体 CN Bold"/>
                <a:ea typeface="微软雅黑" panose="020B0503020204020204" pitchFamily="34" charset="-122"/>
                <a:sym typeface="+mn-ea"/>
              </a:rPr>
              <a:t>3. Datasets       </a:t>
            </a:r>
          </a:p>
          <a:p>
            <a:pPr>
              <a:lnSpc>
                <a:spcPct val="150000"/>
              </a:lnSpc>
            </a:pPr>
            <a:r>
              <a:rPr lang="en-US" altLang="zh-CN" sz="4000" b="1" kern="100" dirty="0">
                <a:solidFill>
                  <a:schemeClr val="tx1">
                    <a:lumMod val="75000"/>
                    <a:lumOff val="25000"/>
                  </a:schemeClr>
                </a:solidFill>
                <a:latin typeface="思源黑体 CN Bold"/>
                <a:ea typeface="微软雅黑" panose="020B0503020204020204" pitchFamily="34" charset="-122"/>
                <a:sym typeface="+mn-ea"/>
              </a:rPr>
              <a:t>4. Evaluation</a:t>
            </a:r>
          </a:p>
          <a:p>
            <a:pPr>
              <a:lnSpc>
                <a:spcPct val="150000"/>
              </a:lnSpc>
            </a:pPr>
            <a:r>
              <a:rPr lang="en-US" altLang="zh-CN" sz="4000" b="1" kern="100" dirty="0">
                <a:solidFill>
                  <a:schemeClr val="tx1">
                    <a:lumMod val="75000"/>
                    <a:lumOff val="25000"/>
                  </a:schemeClr>
                </a:solidFill>
                <a:latin typeface="思源黑体 CN Bold"/>
                <a:ea typeface="微软雅黑" panose="020B0503020204020204" pitchFamily="34" charset="-122"/>
                <a:sym typeface="+mn-ea"/>
              </a:rPr>
              <a:t>5. Others          </a:t>
            </a:r>
            <a:endParaRPr lang="zh-CN" altLang="en-US" sz="4000" b="1" kern="100" dirty="0">
              <a:solidFill>
                <a:schemeClr val="tx1">
                  <a:lumMod val="75000"/>
                  <a:lumOff val="25000"/>
                </a:schemeClr>
              </a:solidFill>
              <a:latin typeface="思源黑体 CN Bold"/>
              <a:ea typeface="微软雅黑" panose="020B0503020204020204" pitchFamily="34" charset="-122"/>
              <a:sym typeface="+mn-ea"/>
            </a:endParaRPr>
          </a:p>
        </p:txBody>
      </p:sp>
    </p:spTree>
    <p:extLst>
      <p:ext uri="{BB962C8B-B14F-4D97-AF65-F5344CB8AC3E}">
        <p14:creationId xmlns:p14="http://schemas.microsoft.com/office/powerpoint/2010/main" val="352007151"/>
      </p:ext>
    </p:extLst>
  </p:cSld>
  <p:clrMapOvr>
    <a:masterClrMapping/>
  </p:clrMapOvr>
  <p:extLst>
    <p:ext uri="{E180D4A7-C9FB-4DFB-919C-405C955672EB}">
      <p14:showEvtLst xmlns:p14="http://schemas.microsoft.com/office/powerpoint/2010/main">
        <p14:playEvt time="0" objId="21"/>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9A4CDD-AE02-4EFE-BF6B-2F05F980E24C}"/>
              </a:ext>
            </a:extLst>
          </p:cNvPr>
          <p:cNvGrpSpPr/>
          <p:nvPr/>
        </p:nvGrpSpPr>
        <p:grpSpPr>
          <a:xfrm rot="9604248">
            <a:off x="-1103808" y="71770"/>
            <a:ext cx="5447358" cy="6409658"/>
            <a:chOff x="7992567" y="549683"/>
            <a:chExt cx="5447358" cy="6409658"/>
          </a:xfrm>
        </p:grpSpPr>
        <p:sp>
          <p:nvSpPr>
            <p:cNvPr id="3" name="椭圆 2">
              <a:extLst>
                <a:ext uri="{FF2B5EF4-FFF2-40B4-BE49-F238E27FC236}">
                  <a16:creationId xmlns:a16="http://schemas.microsoft.com/office/drawing/2014/main" id="{5B429CBC-27EB-486C-9D9C-76E28353A4FC}"/>
                </a:ext>
              </a:extLst>
            </p:cNvPr>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39E7EF52-3365-415C-9854-EC3E3F97253E}"/>
                </a:ext>
              </a:extLst>
            </p:cNvPr>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9B312BDA-F934-4878-9E78-08F1B1592AC7}"/>
                </a:ext>
              </a:extLst>
            </p:cNvPr>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椭圆 6">
              <a:extLst>
                <a:ext uri="{FF2B5EF4-FFF2-40B4-BE49-F238E27FC236}">
                  <a16:creationId xmlns:a16="http://schemas.microsoft.com/office/drawing/2014/main" id="{DF78BA97-E19F-441B-9CD5-5203BDFE1878}"/>
                </a:ext>
              </a:extLst>
            </p:cNvPr>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椭圆 8">
              <a:extLst>
                <a:ext uri="{FF2B5EF4-FFF2-40B4-BE49-F238E27FC236}">
                  <a16:creationId xmlns:a16="http://schemas.microsoft.com/office/drawing/2014/main" id="{6434FD38-2E0F-4742-8747-DB3110DDDEC3}"/>
                </a:ext>
              </a:extLst>
            </p:cNvPr>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椭圆 10">
              <a:extLst>
                <a:ext uri="{FF2B5EF4-FFF2-40B4-BE49-F238E27FC236}">
                  <a16:creationId xmlns:a16="http://schemas.microsoft.com/office/drawing/2014/main" id="{07F1CF30-DF90-4D65-9CD1-E4EEAB9FA0C9}"/>
                </a:ext>
              </a:extLst>
            </p:cNvPr>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14" name="矩形 13">
            <a:extLst>
              <a:ext uri="{FF2B5EF4-FFF2-40B4-BE49-F238E27FC236}">
                <a16:creationId xmlns:a16="http://schemas.microsoft.com/office/drawing/2014/main" id="{59592D7F-AAF5-4D6E-BF18-72B60AAAC88F}"/>
              </a:ext>
            </a:extLst>
          </p:cNvPr>
          <p:cNvSpPr/>
          <p:nvPr/>
        </p:nvSpPr>
        <p:spPr>
          <a:xfrm>
            <a:off x="2303991" y="2373807"/>
            <a:ext cx="778113" cy="2482987"/>
          </a:xfrm>
          <a:prstGeom prst="rect">
            <a:avLst/>
          </a:prstGeom>
          <a:noFill/>
        </p:spPr>
        <p:txBody>
          <a:bodyPr wrap="square">
            <a:spAutoFit/>
          </a:bodyPr>
          <a:lstStyle/>
          <a:p>
            <a:pPr lvl="0" algn="r">
              <a:lnSpc>
                <a:spcPct val="130000"/>
              </a:lnSpc>
              <a:defRPr/>
            </a:pPr>
            <a:r>
              <a:rPr kumimoji="1" lang="en-US" altLang="zh-CN" sz="13000" b="1" dirty="0">
                <a:solidFill>
                  <a:schemeClr val="bg1"/>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1</a:t>
            </a:r>
          </a:p>
        </p:txBody>
      </p:sp>
      <p:sp>
        <p:nvSpPr>
          <p:cNvPr id="15" name="矩形 14">
            <a:extLst>
              <a:ext uri="{FF2B5EF4-FFF2-40B4-BE49-F238E27FC236}">
                <a16:creationId xmlns:a16="http://schemas.microsoft.com/office/drawing/2014/main" id="{5A1BEE70-9D9E-4B81-8133-203991AE58BE}"/>
              </a:ext>
            </a:extLst>
          </p:cNvPr>
          <p:cNvSpPr/>
          <p:nvPr/>
        </p:nvSpPr>
        <p:spPr>
          <a:xfrm>
            <a:off x="5338305" y="2686424"/>
            <a:ext cx="5384069" cy="1857753"/>
          </a:xfrm>
          <a:prstGeom prst="rect">
            <a:avLst/>
          </a:prstGeom>
          <a:noFill/>
        </p:spPr>
        <p:txBody>
          <a:bodyPr wrap="square">
            <a:spAutoFit/>
          </a:bodyPr>
          <a:lstStyle/>
          <a:p>
            <a:pPr lvl="0" algn="r">
              <a:lnSpc>
                <a:spcPct val="130000"/>
              </a:lnSpc>
              <a:defRPr/>
            </a:pPr>
            <a:r>
              <a:rPr kumimoji="1" lang="en-US" altLang="zh-CN" sz="96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Definition</a:t>
            </a:r>
          </a:p>
        </p:txBody>
      </p:sp>
    </p:spTree>
    <p:extLst>
      <p:ext uri="{BB962C8B-B14F-4D97-AF65-F5344CB8AC3E}">
        <p14:creationId xmlns:p14="http://schemas.microsoft.com/office/powerpoint/2010/main" val="10696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C3BFBD7F-7037-4D54-A4D6-17ADF6201527}"/>
              </a:ext>
            </a:extLst>
          </p:cNvPr>
          <p:cNvSpPr txBox="1"/>
          <p:nvPr/>
        </p:nvSpPr>
        <p:spPr>
          <a:xfrm>
            <a:off x="1333634" y="2769909"/>
            <a:ext cx="9524731" cy="1318181"/>
          </a:xfrm>
          <a:prstGeom prst="rect">
            <a:avLst/>
          </a:prstGeom>
          <a:noFill/>
        </p:spPr>
        <p:txBody>
          <a:bodyPr wrap="square" rtlCol="0">
            <a:spAutoFit/>
          </a:bodyPr>
          <a:lstStyle/>
          <a:p>
            <a:pPr algn="just">
              <a:lnSpc>
                <a:spcPct val="150000"/>
              </a:lnSpc>
            </a:pPr>
            <a:r>
              <a:rPr lang="en-US" altLang="zh-CN" sz="2800" b="0" i="0" dirty="0">
                <a:solidFill>
                  <a:srgbClr val="333333"/>
                </a:solidFill>
                <a:effectLst/>
                <a:latin typeface="思源黑体 CN Bold"/>
              </a:rPr>
              <a:t>Given a driver (audio, video, text), the input can be consistent with any person's facial features.</a:t>
            </a:r>
            <a:endParaRPr lang="zh-CN" altLang="en-US" sz="2800" kern="100" dirty="0">
              <a:solidFill>
                <a:schemeClr val="tx1">
                  <a:lumMod val="95000"/>
                  <a:lumOff val="5000"/>
                </a:schemeClr>
              </a:solidFill>
              <a:latin typeface="思源黑体 CN Bold"/>
              <a:ea typeface="微软雅黑" panose="020B0503020204020204" pitchFamily="34" charset="-122"/>
              <a:sym typeface="+mn-ea"/>
            </a:endParaRPr>
          </a:p>
        </p:txBody>
      </p:sp>
      <p:sp>
        <p:nvSpPr>
          <p:cNvPr id="23" name="矩形 22">
            <a:extLst>
              <a:ext uri="{FF2B5EF4-FFF2-40B4-BE49-F238E27FC236}">
                <a16:creationId xmlns:a16="http://schemas.microsoft.com/office/drawing/2014/main" id="{B6C6DA43-A364-4845-A897-2606EA40FA74}"/>
              </a:ext>
            </a:extLst>
          </p:cNvPr>
          <p:cNvSpPr/>
          <p:nvPr/>
        </p:nvSpPr>
        <p:spPr>
          <a:xfrm>
            <a:off x="1186853" y="443390"/>
            <a:ext cx="4365298"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What dose Talking Head Generation do</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Tree>
    <p:extLst>
      <p:ext uri="{BB962C8B-B14F-4D97-AF65-F5344CB8AC3E}">
        <p14:creationId xmlns:p14="http://schemas.microsoft.com/office/powerpoint/2010/main" val="197649569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9A4CDD-AE02-4EFE-BF6B-2F05F980E24C}"/>
              </a:ext>
            </a:extLst>
          </p:cNvPr>
          <p:cNvGrpSpPr/>
          <p:nvPr/>
        </p:nvGrpSpPr>
        <p:grpSpPr>
          <a:xfrm rot="9604248">
            <a:off x="-1103808" y="71770"/>
            <a:ext cx="5447358" cy="6409658"/>
            <a:chOff x="7992567" y="549683"/>
            <a:chExt cx="5447358" cy="6409658"/>
          </a:xfrm>
        </p:grpSpPr>
        <p:sp>
          <p:nvSpPr>
            <p:cNvPr id="3" name="椭圆 2">
              <a:extLst>
                <a:ext uri="{FF2B5EF4-FFF2-40B4-BE49-F238E27FC236}">
                  <a16:creationId xmlns:a16="http://schemas.microsoft.com/office/drawing/2014/main" id="{5B429CBC-27EB-486C-9D9C-76E28353A4FC}"/>
                </a:ext>
              </a:extLst>
            </p:cNvPr>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39E7EF52-3365-415C-9854-EC3E3F97253E}"/>
                </a:ext>
              </a:extLst>
            </p:cNvPr>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9B312BDA-F934-4878-9E78-08F1B1592AC7}"/>
                </a:ext>
              </a:extLst>
            </p:cNvPr>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椭圆 6">
              <a:extLst>
                <a:ext uri="{FF2B5EF4-FFF2-40B4-BE49-F238E27FC236}">
                  <a16:creationId xmlns:a16="http://schemas.microsoft.com/office/drawing/2014/main" id="{DF78BA97-E19F-441B-9CD5-5203BDFE1878}"/>
                </a:ext>
              </a:extLst>
            </p:cNvPr>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椭圆 8">
              <a:extLst>
                <a:ext uri="{FF2B5EF4-FFF2-40B4-BE49-F238E27FC236}">
                  <a16:creationId xmlns:a16="http://schemas.microsoft.com/office/drawing/2014/main" id="{6434FD38-2E0F-4742-8747-DB3110DDDEC3}"/>
                </a:ext>
              </a:extLst>
            </p:cNvPr>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椭圆 10">
              <a:extLst>
                <a:ext uri="{FF2B5EF4-FFF2-40B4-BE49-F238E27FC236}">
                  <a16:creationId xmlns:a16="http://schemas.microsoft.com/office/drawing/2014/main" id="{07F1CF30-DF90-4D65-9CD1-E4EEAB9FA0C9}"/>
                </a:ext>
              </a:extLst>
            </p:cNvPr>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14" name="矩形 13">
            <a:extLst>
              <a:ext uri="{FF2B5EF4-FFF2-40B4-BE49-F238E27FC236}">
                <a16:creationId xmlns:a16="http://schemas.microsoft.com/office/drawing/2014/main" id="{59592D7F-AAF5-4D6E-BF18-72B60AAAC88F}"/>
              </a:ext>
            </a:extLst>
          </p:cNvPr>
          <p:cNvSpPr/>
          <p:nvPr/>
        </p:nvSpPr>
        <p:spPr>
          <a:xfrm>
            <a:off x="2303991" y="2373807"/>
            <a:ext cx="778113" cy="2482987"/>
          </a:xfrm>
          <a:prstGeom prst="rect">
            <a:avLst/>
          </a:prstGeom>
          <a:noFill/>
        </p:spPr>
        <p:txBody>
          <a:bodyPr wrap="square">
            <a:spAutoFit/>
          </a:bodyPr>
          <a:lstStyle/>
          <a:p>
            <a:pPr lvl="0" algn="r">
              <a:lnSpc>
                <a:spcPct val="130000"/>
              </a:lnSpc>
              <a:defRPr/>
            </a:pPr>
            <a:r>
              <a:rPr kumimoji="1" lang="en-US" altLang="zh-CN" sz="13000" b="1" dirty="0">
                <a:solidFill>
                  <a:schemeClr val="bg1"/>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2</a:t>
            </a:r>
          </a:p>
        </p:txBody>
      </p:sp>
      <p:sp>
        <p:nvSpPr>
          <p:cNvPr id="15" name="矩形 14">
            <a:extLst>
              <a:ext uri="{FF2B5EF4-FFF2-40B4-BE49-F238E27FC236}">
                <a16:creationId xmlns:a16="http://schemas.microsoft.com/office/drawing/2014/main" id="{5A1BEE70-9D9E-4B81-8133-203991AE58BE}"/>
              </a:ext>
            </a:extLst>
          </p:cNvPr>
          <p:cNvSpPr/>
          <p:nvPr/>
        </p:nvSpPr>
        <p:spPr>
          <a:xfrm>
            <a:off x="5338305" y="2686424"/>
            <a:ext cx="5851022" cy="1857753"/>
          </a:xfrm>
          <a:prstGeom prst="rect">
            <a:avLst/>
          </a:prstGeom>
          <a:noFill/>
        </p:spPr>
        <p:txBody>
          <a:bodyPr wrap="square">
            <a:spAutoFit/>
          </a:bodyPr>
          <a:lstStyle/>
          <a:p>
            <a:pPr lvl="0" algn="r">
              <a:lnSpc>
                <a:spcPct val="130000"/>
              </a:lnSpc>
              <a:defRPr/>
            </a:pPr>
            <a:r>
              <a:rPr kumimoji="1" lang="en-US" altLang="zh-CN" sz="96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Key Points</a:t>
            </a:r>
          </a:p>
        </p:txBody>
      </p:sp>
    </p:spTree>
    <p:extLst>
      <p:ext uri="{BB962C8B-B14F-4D97-AF65-F5344CB8AC3E}">
        <p14:creationId xmlns:p14="http://schemas.microsoft.com/office/powerpoint/2010/main" val="22918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C3BFBD7F-7037-4D54-A4D6-17ADF6201527}"/>
              </a:ext>
            </a:extLst>
          </p:cNvPr>
          <p:cNvSpPr txBox="1"/>
          <p:nvPr/>
        </p:nvSpPr>
        <p:spPr>
          <a:xfrm>
            <a:off x="3963356" y="2228353"/>
            <a:ext cx="5019541" cy="261084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zh-CN" sz="2800" b="0" i="0" dirty="0">
                <a:solidFill>
                  <a:srgbClr val="333333"/>
                </a:solidFill>
                <a:effectLst/>
                <a:latin typeface="思源黑体 CN Bold"/>
              </a:rPr>
              <a:t>Identify Preserving</a:t>
            </a:r>
          </a:p>
          <a:p>
            <a:pPr marL="457200" indent="-457200" algn="just">
              <a:lnSpc>
                <a:spcPct val="150000"/>
              </a:lnSpc>
              <a:buFont typeface="Arial" panose="020B0604020202020204" pitchFamily="34" charset="0"/>
              <a:buChar char="•"/>
            </a:pPr>
            <a:r>
              <a:rPr lang="en-US" altLang="zh-CN" sz="2800" kern="100" dirty="0">
                <a:solidFill>
                  <a:schemeClr val="tx1">
                    <a:lumMod val="95000"/>
                    <a:lumOff val="5000"/>
                  </a:schemeClr>
                </a:solidFill>
                <a:latin typeface="思源黑体 CN Bold"/>
                <a:ea typeface="微软雅黑" panose="020B0503020204020204" pitchFamily="34" charset="-122"/>
                <a:sym typeface="+mn-ea"/>
              </a:rPr>
              <a:t>Visual Quality</a:t>
            </a:r>
            <a:endParaRPr lang="en-US" altLang="zh-CN" sz="2800" kern="100" dirty="0">
              <a:solidFill>
                <a:srgbClr val="333333"/>
              </a:solidFill>
              <a:latin typeface="思源黑体 CN Bold"/>
              <a:ea typeface="微软雅黑" panose="020B0503020204020204" pitchFamily="34" charset="-122"/>
              <a:sym typeface="+mn-ea"/>
            </a:endParaRPr>
          </a:p>
          <a:p>
            <a:pPr marL="457200" indent="-457200" algn="just">
              <a:lnSpc>
                <a:spcPct val="150000"/>
              </a:lnSpc>
              <a:buFont typeface="Arial" panose="020B0604020202020204" pitchFamily="34" charset="0"/>
              <a:buChar char="•"/>
            </a:pPr>
            <a:r>
              <a:rPr lang="en-US" altLang="zh-CN" sz="2800" kern="100" dirty="0">
                <a:solidFill>
                  <a:schemeClr val="tx1">
                    <a:lumMod val="95000"/>
                    <a:lumOff val="5000"/>
                  </a:schemeClr>
                </a:solidFill>
                <a:latin typeface="思源黑体 CN Bold"/>
                <a:ea typeface="微软雅黑" panose="020B0503020204020204" pitchFamily="34" charset="-122"/>
                <a:sym typeface="+mn-ea"/>
              </a:rPr>
              <a:t>Lip Synchronization</a:t>
            </a:r>
            <a:endParaRPr lang="en-US" altLang="zh-CN" sz="2800" kern="100" dirty="0">
              <a:solidFill>
                <a:srgbClr val="333333"/>
              </a:solidFill>
              <a:latin typeface="思源黑体 CN Bold"/>
              <a:ea typeface="微软雅黑" panose="020B0503020204020204" pitchFamily="34" charset="-122"/>
              <a:sym typeface="+mn-ea"/>
            </a:endParaRPr>
          </a:p>
          <a:p>
            <a:pPr marL="457200" indent="-457200" algn="just">
              <a:lnSpc>
                <a:spcPct val="150000"/>
              </a:lnSpc>
              <a:buFont typeface="Arial" panose="020B0604020202020204" pitchFamily="34" charset="0"/>
              <a:buChar char="•"/>
            </a:pPr>
            <a:r>
              <a:rPr lang="en-US" altLang="zh-CN" sz="2800" kern="100" dirty="0">
                <a:solidFill>
                  <a:schemeClr val="tx1">
                    <a:lumMod val="95000"/>
                    <a:lumOff val="5000"/>
                  </a:schemeClr>
                </a:solidFill>
                <a:latin typeface="思源黑体 CN Bold"/>
                <a:ea typeface="微软雅黑" panose="020B0503020204020204" pitchFamily="34" charset="-122"/>
                <a:sym typeface="+mn-ea"/>
              </a:rPr>
              <a:t>Natural-spontaneous Motion</a:t>
            </a:r>
            <a:endParaRPr lang="zh-CN" altLang="en-US" sz="2800" kern="100" dirty="0">
              <a:solidFill>
                <a:schemeClr val="tx1">
                  <a:lumMod val="95000"/>
                  <a:lumOff val="5000"/>
                </a:schemeClr>
              </a:solidFill>
              <a:latin typeface="思源黑体 CN Bold"/>
              <a:ea typeface="微软雅黑" panose="020B0503020204020204" pitchFamily="34" charset="-122"/>
              <a:sym typeface="+mn-ea"/>
            </a:endParaRPr>
          </a:p>
        </p:txBody>
      </p:sp>
      <p:sp>
        <p:nvSpPr>
          <p:cNvPr id="23" name="矩形 22">
            <a:extLst>
              <a:ext uri="{FF2B5EF4-FFF2-40B4-BE49-F238E27FC236}">
                <a16:creationId xmlns:a16="http://schemas.microsoft.com/office/drawing/2014/main" id="{B6C6DA43-A364-4845-A897-2606EA40FA74}"/>
              </a:ext>
            </a:extLst>
          </p:cNvPr>
          <p:cNvSpPr/>
          <p:nvPr/>
        </p:nvSpPr>
        <p:spPr>
          <a:xfrm>
            <a:off x="1186853" y="443390"/>
            <a:ext cx="4709944"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The key points of Talking Head Generation</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Tree>
    <p:extLst>
      <p:ext uri="{BB962C8B-B14F-4D97-AF65-F5344CB8AC3E}">
        <p14:creationId xmlns:p14="http://schemas.microsoft.com/office/powerpoint/2010/main" val="399945466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9A4CDD-AE02-4EFE-BF6B-2F05F980E24C}"/>
              </a:ext>
            </a:extLst>
          </p:cNvPr>
          <p:cNvGrpSpPr/>
          <p:nvPr/>
        </p:nvGrpSpPr>
        <p:grpSpPr>
          <a:xfrm rot="9604248">
            <a:off x="-1103808" y="71770"/>
            <a:ext cx="5447358" cy="6409658"/>
            <a:chOff x="7992567" y="549683"/>
            <a:chExt cx="5447358" cy="6409658"/>
          </a:xfrm>
        </p:grpSpPr>
        <p:sp>
          <p:nvSpPr>
            <p:cNvPr id="3" name="椭圆 2">
              <a:extLst>
                <a:ext uri="{FF2B5EF4-FFF2-40B4-BE49-F238E27FC236}">
                  <a16:creationId xmlns:a16="http://schemas.microsoft.com/office/drawing/2014/main" id="{5B429CBC-27EB-486C-9D9C-76E28353A4FC}"/>
                </a:ext>
              </a:extLst>
            </p:cNvPr>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39E7EF52-3365-415C-9854-EC3E3F97253E}"/>
                </a:ext>
              </a:extLst>
            </p:cNvPr>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9B312BDA-F934-4878-9E78-08F1B1592AC7}"/>
                </a:ext>
              </a:extLst>
            </p:cNvPr>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椭圆 6">
              <a:extLst>
                <a:ext uri="{FF2B5EF4-FFF2-40B4-BE49-F238E27FC236}">
                  <a16:creationId xmlns:a16="http://schemas.microsoft.com/office/drawing/2014/main" id="{DF78BA97-E19F-441B-9CD5-5203BDFE1878}"/>
                </a:ext>
              </a:extLst>
            </p:cNvPr>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椭圆 8">
              <a:extLst>
                <a:ext uri="{FF2B5EF4-FFF2-40B4-BE49-F238E27FC236}">
                  <a16:creationId xmlns:a16="http://schemas.microsoft.com/office/drawing/2014/main" id="{6434FD38-2E0F-4742-8747-DB3110DDDEC3}"/>
                </a:ext>
              </a:extLst>
            </p:cNvPr>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椭圆 10">
              <a:extLst>
                <a:ext uri="{FF2B5EF4-FFF2-40B4-BE49-F238E27FC236}">
                  <a16:creationId xmlns:a16="http://schemas.microsoft.com/office/drawing/2014/main" id="{07F1CF30-DF90-4D65-9CD1-E4EEAB9FA0C9}"/>
                </a:ext>
              </a:extLst>
            </p:cNvPr>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14" name="矩形 13">
            <a:extLst>
              <a:ext uri="{FF2B5EF4-FFF2-40B4-BE49-F238E27FC236}">
                <a16:creationId xmlns:a16="http://schemas.microsoft.com/office/drawing/2014/main" id="{59592D7F-AAF5-4D6E-BF18-72B60AAAC88F}"/>
              </a:ext>
            </a:extLst>
          </p:cNvPr>
          <p:cNvSpPr/>
          <p:nvPr/>
        </p:nvSpPr>
        <p:spPr>
          <a:xfrm>
            <a:off x="2303991" y="2373807"/>
            <a:ext cx="778113" cy="2482987"/>
          </a:xfrm>
          <a:prstGeom prst="rect">
            <a:avLst/>
          </a:prstGeom>
          <a:noFill/>
        </p:spPr>
        <p:txBody>
          <a:bodyPr wrap="square">
            <a:spAutoFit/>
          </a:bodyPr>
          <a:lstStyle/>
          <a:p>
            <a:pPr lvl="0" algn="r">
              <a:lnSpc>
                <a:spcPct val="130000"/>
              </a:lnSpc>
              <a:defRPr/>
            </a:pPr>
            <a:r>
              <a:rPr kumimoji="1" lang="en-US" altLang="zh-CN" sz="13000" b="1" dirty="0">
                <a:solidFill>
                  <a:schemeClr val="bg1"/>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3</a:t>
            </a:r>
          </a:p>
        </p:txBody>
      </p:sp>
      <p:sp>
        <p:nvSpPr>
          <p:cNvPr id="15" name="矩形 14">
            <a:extLst>
              <a:ext uri="{FF2B5EF4-FFF2-40B4-BE49-F238E27FC236}">
                <a16:creationId xmlns:a16="http://schemas.microsoft.com/office/drawing/2014/main" id="{5A1BEE70-9D9E-4B81-8133-203991AE58BE}"/>
              </a:ext>
            </a:extLst>
          </p:cNvPr>
          <p:cNvSpPr/>
          <p:nvPr/>
        </p:nvSpPr>
        <p:spPr>
          <a:xfrm>
            <a:off x="5338305" y="2686424"/>
            <a:ext cx="5043945" cy="1857753"/>
          </a:xfrm>
          <a:prstGeom prst="rect">
            <a:avLst/>
          </a:prstGeom>
          <a:noFill/>
        </p:spPr>
        <p:txBody>
          <a:bodyPr wrap="square">
            <a:spAutoFit/>
          </a:bodyPr>
          <a:lstStyle/>
          <a:p>
            <a:pPr lvl="0" algn="r">
              <a:lnSpc>
                <a:spcPct val="130000"/>
              </a:lnSpc>
              <a:defRPr/>
            </a:pPr>
            <a:r>
              <a:rPr kumimoji="1" lang="en-US" altLang="zh-CN" sz="9600" b="1" dirty="0">
                <a:solidFill>
                  <a:srgbClr val="00467F"/>
                </a:solidFill>
                <a:effectLst>
                  <a:outerShdw blurRad="38100" dist="38100" dir="2700000" algn="tl">
                    <a:srgbClr val="000000">
                      <a:alpha val="43137"/>
                    </a:srgbClr>
                  </a:outerShdw>
                </a:effectLst>
                <a:latin typeface="思源黑体 CN Bold"/>
                <a:ea typeface="微软雅黑" panose="020B0503020204020204" pitchFamily="34" charset="-122"/>
                <a:cs typeface="Calibri" panose="020F0502020204030204" pitchFamily="34" charset="0"/>
              </a:rPr>
              <a:t>Datasets</a:t>
            </a:r>
          </a:p>
        </p:txBody>
      </p:sp>
    </p:spTree>
    <p:extLst>
      <p:ext uri="{BB962C8B-B14F-4D97-AF65-F5344CB8AC3E}">
        <p14:creationId xmlns:p14="http://schemas.microsoft.com/office/powerpoint/2010/main" val="248567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2877711"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without Head Movement</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
        <p:nvSpPr>
          <p:cNvPr id="3" name="Rectangle 2">
            <a:extLst>
              <a:ext uri="{FF2B5EF4-FFF2-40B4-BE49-F238E27FC236}">
                <a16:creationId xmlns:a16="http://schemas.microsoft.com/office/drawing/2014/main" id="{6466E6CB-DFA3-4F03-9A5F-5697989138BE}"/>
              </a:ext>
            </a:extLst>
          </p:cNvPr>
          <p:cNvSpPr>
            <a:spLocks noChangeArrowheads="1"/>
          </p:cNvSpPr>
          <p:nvPr/>
        </p:nvSpPr>
        <p:spPr bwMode="auto">
          <a:xfrm>
            <a:off x="1100137" y="1098362"/>
            <a:ext cx="10615613" cy="466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思源黑体 CN Bold"/>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zh-CN" sz="2000" b="1" i="0" u="none" strike="noStrike" cap="none" normalizeH="0" baseline="0" dirty="0">
                <a:ln>
                  <a:noFill/>
                </a:ln>
                <a:solidFill>
                  <a:srgbClr val="333333"/>
                </a:solidFill>
                <a:effectLst/>
                <a:latin typeface="思源黑体 CN Bold"/>
                <a:ea typeface="Lexend"/>
              </a:rPr>
              <a:t> </a:t>
            </a:r>
            <a:r>
              <a:rPr kumimoji="0" lang="zh-CN" altLang="zh-CN" sz="2000" b="1" i="0" u="none" strike="noStrike" cap="none" normalizeH="0" baseline="0" dirty="0">
                <a:ln>
                  <a:noFill/>
                </a:ln>
                <a:solidFill>
                  <a:srgbClr val="333333"/>
                </a:solidFill>
                <a:effectLst/>
                <a:latin typeface="思源黑体 CN Bold"/>
                <a:ea typeface="Lexend"/>
              </a:rPr>
              <a:t>GRID dataset (Cooke 2006)</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333333"/>
                </a:solidFill>
                <a:latin typeface="思源黑体 CN Bold"/>
                <a:ea typeface="Lexend"/>
              </a:rPr>
              <a:t>T</a:t>
            </a:r>
            <a:r>
              <a:rPr kumimoji="0" lang="en-US" altLang="zh-CN" sz="2000" b="0" i="0" u="none" strike="noStrike" cap="none" normalizeH="0" baseline="0" dirty="0">
                <a:ln>
                  <a:noFill/>
                </a:ln>
                <a:solidFill>
                  <a:srgbClr val="333333"/>
                </a:solidFill>
                <a:effectLst/>
                <a:latin typeface="思源黑体 CN Bold"/>
                <a:ea typeface="Lexend"/>
              </a:rPr>
              <a:t>here are 33 speakers, front-facing the camera and each uttering 1000 short phrases, containing six words randomly chosen from a limited dictionary (51 words). All the sentences are spoken with neutral emotion without any noticeable head movements.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2000" b="0"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zh-CN" sz="2000" b="1" i="0" u="none" strike="noStrike" cap="none" normalizeH="0" baseline="0" dirty="0">
                <a:ln>
                  <a:noFill/>
                </a:ln>
                <a:solidFill>
                  <a:srgbClr val="333333"/>
                </a:solidFill>
                <a:effectLst/>
                <a:latin typeface="思源黑体 CN Bold"/>
                <a:ea typeface="Lexend"/>
              </a:rPr>
              <a:t> </a:t>
            </a:r>
            <a:r>
              <a:rPr kumimoji="0" lang="zh-CN" altLang="zh-CN" sz="2000" b="1" i="0" u="none" strike="noStrike" cap="none" normalizeH="0" baseline="0" dirty="0">
                <a:ln>
                  <a:noFill/>
                </a:ln>
                <a:solidFill>
                  <a:srgbClr val="333333"/>
                </a:solidFill>
                <a:effectLst/>
                <a:latin typeface="思源黑体 CN Bold"/>
                <a:ea typeface="Lexend"/>
              </a:rPr>
              <a:t>TCD-TIMID dataset (Harte and Gillen 2015)</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333333"/>
                </a:solidFill>
                <a:latin typeface="思源黑体 CN Bold"/>
                <a:ea typeface="Lexend"/>
              </a:rPr>
              <a:t>C</a:t>
            </a:r>
            <a:r>
              <a:rPr kumimoji="0" lang="en-US" altLang="zh-CN" sz="2000" b="0" i="0" u="none" strike="noStrike" cap="none" normalizeH="0" baseline="0" dirty="0">
                <a:ln>
                  <a:noFill/>
                </a:ln>
                <a:solidFill>
                  <a:srgbClr val="333333"/>
                </a:solidFill>
                <a:effectLst/>
                <a:latin typeface="思源黑体 CN Bold"/>
                <a:ea typeface="Lexend"/>
              </a:rPr>
              <a:t>onsists of high-quality audio and video footage of 62 speakers reading a total of 6913 phonetically rich sentences without apparent head movement. The video footage is recorded from two angles: straight on and 30◦</a:t>
            </a:r>
          </a:p>
        </p:txBody>
      </p:sp>
    </p:spTree>
    <p:extLst>
      <p:ext uri="{BB962C8B-B14F-4D97-AF65-F5344CB8AC3E}">
        <p14:creationId xmlns:p14="http://schemas.microsoft.com/office/powerpoint/2010/main" val="248592479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B6C6DA43-A364-4845-A897-2606EA40FA74}"/>
              </a:ext>
            </a:extLst>
          </p:cNvPr>
          <p:cNvSpPr/>
          <p:nvPr/>
        </p:nvSpPr>
        <p:spPr>
          <a:xfrm>
            <a:off x="1186853" y="443390"/>
            <a:ext cx="2877711"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000" b="1" kern="0" dirty="0">
                <a:solidFill>
                  <a:prstClr val="black">
                    <a:lumMod val="95000"/>
                    <a:lumOff val="5000"/>
                  </a:prstClr>
                </a:solidFill>
                <a:latin typeface="思源黑体 CN Bold"/>
                <a:ea typeface="微软雅黑" panose="020B0503020204020204" pitchFamily="34" charset="-122"/>
              </a:rPr>
              <a:t>without Head Movement</a:t>
            </a:r>
            <a:endParaRPr kumimoji="0" lang="zh-CN" altLang="en-US" sz="2000" b="1" i="0" u="none" strike="noStrike" kern="0" cap="none" spc="0" normalizeH="0" baseline="0" noProof="0" dirty="0">
              <a:ln>
                <a:noFill/>
              </a:ln>
              <a:solidFill>
                <a:prstClr val="black">
                  <a:lumMod val="95000"/>
                  <a:lumOff val="5000"/>
                </a:prstClr>
              </a:solidFill>
              <a:effectLst/>
              <a:uLnTx/>
              <a:uFillTx/>
              <a:latin typeface="思源黑体 CN Bold"/>
              <a:ea typeface="微软雅黑" panose="020B0503020204020204" pitchFamily="34" charset="-122"/>
            </a:endParaRPr>
          </a:p>
        </p:txBody>
      </p:sp>
      <p:sp>
        <p:nvSpPr>
          <p:cNvPr id="3" name="Rectangle 2">
            <a:extLst>
              <a:ext uri="{FF2B5EF4-FFF2-40B4-BE49-F238E27FC236}">
                <a16:creationId xmlns:a16="http://schemas.microsoft.com/office/drawing/2014/main" id="{6466E6CB-DFA3-4F03-9A5F-5697989138BE}"/>
              </a:ext>
            </a:extLst>
          </p:cNvPr>
          <p:cNvSpPr>
            <a:spLocks noChangeArrowheads="1"/>
          </p:cNvSpPr>
          <p:nvPr/>
        </p:nvSpPr>
        <p:spPr bwMode="auto">
          <a:xfrm>
            <a:off x="788193" y="1270155"/>
            <a:ext cx="10615613" cy="498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b="1" dirty="0">
                <a:solidFill>
                  <a:srgbClr val="333333"/>
                </a:solidFill>
                <a:latin typeface="思源黑体 CN Bold"/>
                <a:ea typeface="Lexend"/>
              </a:rPr>
              <a:t>3</a:t>
            </a:r>
            <a:r>
              <a:rPr kumimoji="0" lang="en-US" altLang="zh-CN" sz="2000" b="1" i="0" u="none" strike="noStrike" cap="none" normalizeH="0" baseline="0" dirty="0">
                <a:ln>
                  <a:noFill/>
                </a:ln>
                <a:solidFill>
                  <a:srgbClr val="333333"/>
                </a:solidFill>
                <a:effectLst/>
                <a:latin typeface="思源黑体 CN Bold"/>
                <a:ea typeface="Lexend"/>
              </a:rPr>
              <a:t>. MODALITY dataset  (</a:t>
            </a:r>
            <a:r>
              <a:rPr kumimoji="0" lang="en-US" altLang="zh-CN" sz="2000" b="1" i="0" u="none" strike="noStrike" cap="none" normalizeH="0" baseline="0" dirty="0" err="1">
                <a:ln>
                  <a:noFill/>
                </a:ln>
                <a:solidFill>
                  <a:srgbClr val="333333"/>
                </a:solidFill>
                <a:effectLst/>
                <a:latin typeface="思源黑体 CN Bold"/>
                <a:ea typeface="Lexend"/>
              </a:rPr>
              <a:t>Czyzewski</a:t>
            </a:r>
            <a:r>
              <a:rPr kumimoji="0" lang="en-US" altLang="zh-CN" sz="2000" b="1" i="0" u="none" strike="noStrike" cap="none" normalizeH="0" baseline="0" dirty="0">
                <a:ln>
                  <a:noFill/>
                </a:ln>
                <a:solidFill>
                  <a:srgbClr val="333333"/>
                </a:solidFill>
                <a:effectLst/>
                <a:latin typeface="思源黑体 CN Bold"/>
                <a:ea typeface="Lexend"/>
              </a:rPr>
              <a:t> et al. 2017)</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dirty="0">
                <a:solidFill>
                  <a:srgbClr val="000000"/>
                </a:solidFill>
                <a:latin typeface="思源黑体 CN Bold"/>
              </a:rPr>
              <a:t>P</a:t>
            </a:r>
            <a:r>
              <a:rPr lang="en-US" altLang="zh-CN" sz="1800" b="0" i="0" dirty="0">
                <a:solidFill>
                  <a:srgbClr val="000000"/>
                </a:solidFill>
                <a:effectLst/>
                <a:latin typeface="思源黑体 CN Bold"/>
              </a:rPr>
              <a:t>rovides facial depth information for further analysis by using the Time-of-Flight camera. The employed camera model is </a:t>
            </a:r>
            <a:r>
              <a:rPr lang="en-US" altLang="zh-CN" sz="1800" b="0" i="0" dirty="0" err="1">
                <a:solidFill>
                  <a:srgbClr val="000000"/>
                </a:solidFill>
                <a:effectLst/>
                <a:latin typeface="思源黑体 CN Bold"/>
              </a:rPr>
              <a:t>SoftKinetic</a:t>
            </a:r>
            <a:r>
              <a:rPr lang="en-US" altLang="zh-CN" sz="1800" b="0" i="0" dirty="0">
                <a:solidFill>
                  <a:srgbClr val="000000"/>
                </a:solidFill>
                <a:effectLst/>
                <a:latin typeface="思源黑体 CN Bold"/>
              </a:rPr>
              <a:t> </a:t>
            </a:r>
            <a:r>
              <a:rPr lang="en-US" altLang="zh-CN" sz="1800" b="0" i="0" dirty="0" err="1">
                <a:solidFill>
                  <a:srgbClr val="000000"/>
                </a:solidFill>
                <a:effectLst/>
                <a:latin typeface="思源黑体 CN Bold"/>
              </a:rPr>
              <a:t>DepthSense</a:t>
            </a:r>
            <a:r>
              <a:rPr lang="en-US" altLang="zh-CN" sz="1800" b="0" i="0" dirty="0">
                <a:solidFill>
                  <a:srgbClr val="000000"/>
                </a:solidFill>
                <a:effectLst/>
                <a:latin typeface="思源黑体 CN Bold"/>
              </a:rPr>
              <a:t> 325, which delivers the depth data at 60 frames per second with a spatial resolution of 320 × 240 pixels. Besides depth recordings, the 3D data can be retrieved owing to stereo RGB cameras recordings available in the corpus. </a:t>
            </a:r>
            <a:r>
              <a:rPr kumimoji="0" lang="en-US" altLang="zh-CN" sz="2000" b="0" i="0" u="none" strike="noStrike" cap="none" normalizeH="0" baseline="0" dirty="0">
                <a:ln>
                  <a:noFill/>
                </a:ln>
                <a:solidFill>
                  <a:srgbClr val="333333"/>
                </a:solidFill>
                <a:effectLst/>
                <a:latin typeface="思源黑体 CN Bold"/>
                <a:ea typeface="Lexend"/>
              </a:rPr>
              <a:t>2. LRW dataset (Chung and Zisserman 2016)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333333"/>
              </a:solidFill>
              <a:effectLst/>
              <a:latin typeface="思源黑体 CN Bold"/>
              <a:ea typeface="Lexend"/>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b="1" dirty="0">
                <a:solidFill>
                  <a:srgbClr val="333333"/>
                </a:solidFill>
                <a:latin typeface="思源黑体 CN Bold"/>
                <a:ea typeface="Lexend"/>
              </a:rPr>
              <a:t>4</a:t>
            </a:r>
            <a:r>
              <a:rPr lang="en-US" altLang="zh-CN" sz="2000" b="1" dirty="0">
                <a:latin typeface="思源黑体 CN Bold"/>
                <a:ea typeface="Lexend"/>
              </a:rPr>
              <a:t>.</a:t>
            </a:r>
            <a:r>
              <a:rPr lang="en-US" altLang="zh-CN" sz="2000" b="1" dirty="0">
                <a:solidFill>
                  <a:srgbClr val="FF0000"/>
                </a:solidFill>
                <a:latin typeface="思源黑体 CN Bold"/>
                <a:ea typeface="Lexend"/>
              </a:rPr>
              <a:t> </a:t>
            </a:r>
            <a:r>
              <a:rPr lang="fi-FI" altLang="zh-CN" sz="2000" b="1" dirty="0">
                <a:solidFill>
                  <a:srgbClr val="FF0000"/>
                </a:solidFill>
                <a:latin typeface="思源黑体 CN Bold"/>
                <a:ea typeface="Lexend"/>
              </a:rPr>
              <a:t>LRW dataset (Chung and Zisserman 2016)</a:t>
            </a: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2000" dirty="0">
                <a:solidFill>
                  <a:srgbClr val="333333"/>
                </a:solidFill>
                <a:latin typeface="思源黑体 CN Bold"/>
                <a:ea typeface="Lexend"/>
              </a:rPr>
              <a:t>C</a:t>
            </a:r>
            <a:r>
              <a:rPr kumimoji="0" lang="en-US" altLang="zh-CN" sz="2000" b="0" i="0" u="none" strike="noStrike" cap="none" normalizeH="0" baseline="0" dirty="0">
                <a:ln>
                  <a:noFill/>
                </a:ln>
                <a:solidFill>
                  <a:srgbClr val="333333"/>
                </a:solidFill>
                <a:effectLst/>
                <a:latin typeface="思源黑体 CN Bold"/>
                <a:ea typeface="Lexend"/>
              </a:rPr>
              <a:t>onsists of 500 different words spoken by hundreds of different speakers in the wild. There is a significant variation of head pose across this dataset from some videos where a single speaker is talking directly at the camera, to panel debate where the speakers look at each other, leading to some videos with extreme head poses.</a:t>
            </a:r>
          </a:p>
        </p:txBody>
      </p:sp>
    </p:spTree>
    <p:extLst>
      <p:ext uri="{BB962C8B-B14F-4D97-AF65-F5344CB8AC3E}">
        <p14:creationId xmlns:p14="http://schemas.microsoft.com/office/powerpoint/2010/main" val="38784692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6379</TotalTime>
  <Words>863</Words>
  <Application>Microsoft Office PowerPoint</Application>
  <PresentationFormat>宽屏</PresentationFormat>
  <Paragraphs>79</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思源黑体 CN Bold</vt:lpstr>
      <vt:lpstr>思源黑体 CN Normal</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董洋</dc:creator>
  <cp:lastModifiedBy>S Song1xinn</cp:lastModifiedBy>
  <cp:revision>431</cp:revision>
  <dcterms:created xsi:type="dcterms:W3CDTF">2020-08-21T00:34:25Z</dcterms:created>
  <dcterms:modified xsi:type="dcterms:W3CDTF">2021-10-22T13:22:01Z</dcterms:modified>
</cp:coreProperties>
</file>