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23"/>
  </p:notesMasterIdLst>
  <p:handoutMasterIdLst>
    <p:handoutMasterId r:id="rId24"/>
  </p:handoutMasterIdLst>
  <p:sldIdLst>
    <p:sldId id="731" r:id="rId2"/>
    <p:sldId id="284" r:id="rId3"/>
    <p:sldId id="734" r:id="rId4"/>
    <p:sldId id="771" r:id="rId5"/>
    <p:sldId id="818" r:id="rId6"/>
    <p:sldId id="819" r:id="rId7"/>
    <p:sldId id="820" r:id="rId8"/>
    <p:sldId id="770" r:id="rId9"/>
    <p:sldId id="802" r:id="rId10"/>
    <p:sldId id="821" r:id="rId11"/>
    <p:sldId id="823" r:id="rId12"/>
    <p:sldId id="824" r:id="rId13"/>
    <p:sldId id="825" r:id="rId14"/>
    <p:sldId id="808" r:id="rId15"/>
    <p:sldId id="826" r:id="rId16"/>
    <p:sldId id="827" r:id="rId17"/>
    <p:sldId id="828" r:id="rId18"/>
    <p:sldId id="829" r:id="rId19"/>
    <p:sldId id="815" r:id="rId20"/>
    <p:sldId id="816" r:id="rId21"/>
    <p:sldId id="767" r:id="rId22"/>
  </p:sldIdLst>
  <p:sldSz cx="9144000" cy="6858000" type="screen4x3"/>
  <p:notesSz cx="6761163" cy="99425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IJIE" initials="WJ" lastIdx="3" clrIdx="0">
    <p:extLst>
      <p:ext uri="{19B8F6BF-5375-455C-9EA6-DF929625EA0E}">
        <p15:presenceInfo xmlns:p15="http://schemas.microsoft.com/office/powerpoint/2012/main" userId="WEIJI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E79"/>
    <a:srgbClr val="4269BD"/>
    <a:srgbClr val="1557AE"/>
    <a:srgbClr val="0070C0"/>
    <a:srgbClr val="6E9EAF"/>
    <a:srgbClr val="4C5678"/>
    <a:srgbClr val="3A97D7"/>
    <a:srgbClr val="E97C30"/>
    <a:srgbClr val="E87E04"/>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02" autoAdjust="0"/>
    <p:restoredTop sz="84239" autoAdjust="0"/>
  </p:normalViewPr>
  <p:slideViewPr>
    <p:cSldViewPr snapToGrid="0">
      <p:cViewPr varScale="1">
        <p:scale>
          <a:sx n="137" d="100"/>
          <a:sy n="137" d="100"/>
        </p:scale>
        <p:origin x="2526" y="114"/>
      </p:cViewPr>
      <p:guideLst>
        <p:guide orient="horz" pos="2160"/>
        <p:guide pos="2880"/>
      </p:guideLst>
    </p:cSldViewPr>
  </p:slideViewPr>
  <p:notesTextViewPr>
    <p:cViewPr>
      <p:scale>
        <a:sx n="1" d="1"/>
        <a:sy n="1" d="1"/>
      </p:scale>
      <p:origin x="0" y="0"/>
    </p:cViewPr>
  </p:notesTextViewPr>
  <p:notesViewPr>
    <p:cSldViewPr snapToGrid="0">
      <p:cViewPr varScale="1">
        <p:scale>
          <a:sx n="88" d="100"/>
          <a:sy n="88" d="100"/>
        </p:scale>
        <p:origin x="2766"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29761" y="0"/>
            <a:ext cx="2929837" cy="498852"/>
          </a:xfrm>
          <a:prstGeom prst="rect">
            <a:avLst/>
          </a:prstGeom>
        </p:spPr>
        <p:txBody>
          <a:bodyPr vert="horz" lIns="91440" tIns="45720" rIns="91440" bIns="45720" rtlCol="0"/>
          <a:lstStyle>
            <a:lvl1pPr algn="r">
              <a:defRPr sz="1200"/>
            </a:lvl1pPr>
          </a:lstStyle>
          <a:p>
            <a:fld id="{D40A1BC1-FA36-405A-84E5-2ECB11F24F06}" type="datetimeFigureOut">
              <a:rPr lang="zh-CN" altLang="en-US" smtClean="0"/>
              <a:t>2021/10/13</a:t>
            </a:fld>
            <a:endParaRPr lang="zh-CN" altLang="en-US"/>
          </a:p>
        </p:txBody>
      </p:sp>
      <p:sp>
        <p:nvSpPr>
          <p:cNvPr id="4" name="页脚占位符 3"/>
          <p:cNvSpPr>
            <a:spLocks noGrp="1"/>
          </p:cNvSpPr>
          <p:nvPr>
            <p:ph type="ftr" sz="quarter" idx="2"/>
          </p:nvPr>
        </p:nvSpPr>
        <p:spPr>
          <a:xfrm>
            <a:off x="0" y="9443662"/>
            <a:ext cx="2929837" cy="49885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29761" y="9443662"/>
            <a:ext cx="2929837" cy="498851"/>
          </a:xfrm>
          <a:prstGeom prst="rect">
            <a:avLst/>
          </a:prstGeom>
        </p:spPr>
        <p:txBody>
          <a:bodyPr vert="horz" lIns="91440" tIns="45720" rIns="91440" bIns="45720" rtlCol="0" anchor="b"/>
          <a:lstStyle>
            <a:lvl1pPr algn="r">
              <a:defRPr sz="1200"/>
            </a:lvl1pPr>
          </a:lstStyle>
          <a:p>
            <a:fld id="{C2F20590-9981-46CC-AF13-22488216DE8F}" type="slidenum">
              <a:rPr lang="zh-CN" altLang="en-US" smtClean="0"/>
              <a:t>‹#›</a:t>
            </a:fld>
            <a:endParaRPr lang="zh-CN" altLang="en-US"/>
          </a:p>
        </p:txBody>
      </p:sp>
    </p:spTree>
    <p:extLst>
      <p:ext uri="{BB962C8B-B14F-4D97-AF65-F5344CB8AC3E}">
        <p14:creationId xmlns:p14="http://schemas.microsoft.com/office/powerpoint/2010/main" val="2492248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61489580-3797-4DA2-9E4E-24E61D4E80CF}" type="datetimeFigureOut">
              <a:rPr lang="zh-CN" altLang="en-US" smtClean="0"/>
              <a:t>2021/10/13</a:t>
            </a:fld>
            <a:endParaRPr lang="zh-CN" altLang="en-US"/>
          </a:p>
        </p:txBody>
      </p:sp>
      <p:sp>
        <p:nvSpPr>
          <p:cNvPr id="4" name="幻灯片图像占位符 3"/>
          <p:cNvSpPr>
            <a:spLocks noGrp="1" noRot="1" noChangeAspect="1"/>
          </p:cNvSpPr>
          <p:nvPr>
            <p:ph type="sldImg" idx="2"/>
          </p:nvPr>
        </p:nvSpPr>
        <p:spPr>
          <a:xfrm>
            <a:off x="1144588" y="1243013"/>
            <a:ext cx="4471987" cy="33559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4CCF47CB-3076-4026-8B18-63F39C6D1FFE}" type="slidenum">
              <a:rPr lang="zh-CN" altLang="en-US" smtClean="0"/>
              <a:t>‹#›</a:t>
            </a:fld>
            <a:endParaRPr lang="zh-CN" altLang="en-US"/>
          </a:p>
        </p:txBody>
      </p:sp>
    </p:spTree>
    <p:extLst>
      <p:ext uri="{BB962C8B-B14F-4D97-AF65-F5344CB8AC3E}">
        <p14:creationId xmlns:p14="http://schemas.microsoft.com/office/powerpoint/2010/main" val="820119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a:t>
            </a:fld>
            <a:endParaRPr lang="zh-CN" altLang="en-US"/>
          </a:p>
        </p:txBody>
      </p:sp>
    </p:spTree>
    <p:extLst>
      <p:ext uri="{BB962C8B-B14F-4D97-AF65-F5344CB8AC3E}">
        <p14:creationId xmlns:p14="http://schemas.microsoft.com/office/powerpoint/2010/main" val="2676201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10</a:t>
            </a:fld>
            <a:endParaRPr lang="zh-CN" altLang="en-US"/>
          </a:p>
        </p:txBody>
      </p:sp>
    </p:spTree>
    <p:extLst>
      <p:ext uri="{BB962C8B-B14F-4D97-AF65-F5344CB8AC3E}">
        <p14:creationId xmlns:p14="http://schemas.microsoft.com/office/powerpoint/2010/main" val="2812674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实际上识别过程可以分为两部分：</a:t>
            </a:r>
            <a:r>
              <a:rPr lang="en-US" altLang="zh-CN" sz="1200" b="0" i="0" u="none" strike="noStrike" kern="12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抽取特征（如得到一个</a:t>
            </a:r>
            <a:r>
              <a:rPr lang="en-US" altLang="zh-CN" sz="1200" b="0" i="0" u="none" strike="noStrike" kern="1200" dirty="0">
                <a:solidFill>
                  <a:schemeClr val="tx1"/>
                </a:solidFill>
                <a:effectLst/>
                <a:latin typeface="+mn-lt"/>
                <a:ea typeface="+mn-ea"/>
                <a:cs typeface="+mn-cs"/>
              </a:rPr>
              <a:t>4096</a:t>
            </a:r>
            <a:r>
              <a:rPr lang="zh-CN" altLang="en-US" sz="1200" b="0" i="0" u="none" strike="noStrike" kern="1200" dirty="0">
                <a:solidFill>
                  <a:schemeClr val="tx1"/>
                </a:solidFill>
                <a:effectLst/>
                <a:latin typeface="+mn-lt"/>
                <a:ea typeface="+mn-ea"/>
                <a:cs typeface="+mn-cs"/>
              </a:rPr>
              <a:t>维的向量），</a:t>
            </a:r>
            <a:r>
              <a:rPr lang="en-US" altLang="zh-CN" sz="1200" b="0" i="0" u="none" strike="noStrike" kern="1200" dirty="0">
                <a:solidFill>
                  <a:schemeClr val="tx1"/>
                </a:solidFill>
                <a:effectLst/>
                <a:latin typeface="+mn-lt"/>
                <a:ea typeface="+mn-ea"/>
                <a:cs typeface="+mn-cs"/>
              </a:rPr>
              <a:t>2.</a:t>
            </a:r>
            <a:r>
              <a:rPr lang="zh-CN" altLang="en-US" sz="1200" b="0" i="0" u="none" strike="noStrike" kern="1200" dirty="0">
                <a:solidFill>
                  <a:schemeClr val="tx1"/>
                </a:solidFill>
                <a:effectLst/>
                <a:latin typeface="+mn-lt"/>
                <a:ea typeface="+mn-ea"/>
                <a:cs typeface="+mn-cs"/>
              </a:rPr>
              <a:t>分类（到底是</a:t>
            </a:r>
            <a:r>
              <a:rPr lang="en-US" altLang="zh-CN" sz="1200" b="0" i="0" u="none" strike="noStrike" kern="12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2</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3···</a:t>
            </a:r>
            <a:r>
              <a:rPr lang="zh-CN" altLang="en-US" sz="1200" b="0" i="0" u="none" strike="noStrike" kern="1200" dirty="0">
                <a:solidFill>
                  <a:schemeClr val="tx1"/>
                </a:solidFill>
                <a:effectLst/>
                <a:latin typeface="+mn-lt"/>
                <a:ea typeface="+mn-ea"/>
                <a:cs typeface="+mn-cs"/>
              </a:rPr>
              <a:t>）</a:t>
            </a:r>
          </a:p>
          <a:p>
            <a:r>
              <a:rPr lang="zh-CN" altLang="en-US" sz="1200" b="0" i="0" u="none" strike="noStrike" kern="1200" dirty="0">
                <a:solidFill>
                  <a:schemeClr val="tx1"/>
                </a:solidFill>
                <a:effectLst/>
                <a:latin typeface="+mn-lt"/>
                <a:ea typeface="+mn-ea"/>
                <a:cs typeface="+mn-cs"/>
              </a:rPr>
              <a:t>那么我们就可以通过</a:t>
            </a:r>
            <a:r>
              <a:rPr lang="en-US" altLang="zh-CN" sz="1200" b="0" i="0" u="none" strike="noStrike" kern="1200" dirty="0">
                <a:solidFill>
                  <a:schemeClr val="tx1"/>
                </a:solidFill>
                <a:effectLst/>
                <a:latin typeface="+mn-lt"/>
                <a:ea typeface="+mn-ea"/>
                <a:cs typeface="+mn-cs"/>
              </a:rPr>
              <a:t>feature</a:t>
            </a:r>
            <a:r>
              <a:rPr lang="zh-CN" altLang="en-US" sz="1200" b="0" i="0" u="none" strike="noStrike" kern="1200" dirty="0">
                <a:solidFill>
                  <a:schemeClr val="tx1"/>
                </a:solidFill>
                <a:effectLst/>
                <a:latin typeface="+mn-lt"/>
                <a:ea typeface="+mn-ea"/>
                <a:cs typeface="+mn-cs"/>
              </a:rPr>
              <a:t>区分，如果用</a:t>
            </a:r>
            <a:r>
              <a:rPr lang="en-US" altLang="zh-CN" sz="1200" b="0" i="0" u="none" strike="noStrike" kern="1200" dirty="0">
                <a:solidFill>
                  <a:schemeClr val="tx1"/>
                </a:solidFill>
                <a:effectLst/>
                <a:latin typeface="+mn-lt"/>
                <a:ea typeface="+mn-ea"/>
                <a:cs typeface="+mn-cs"/>
              </a:rPr>
              <a:t>feature</a:t>
            </a:r>
            <a:r>
              <a:rPr lang="zh-CN" altLang="en-US" sz="1200" b="0" i="0" u="none" strike="noStrike" kern="1200" dirty="0">
                <a:solidFill>
                  <a:schemeClr val="tx1"/>
                </a:solidFill>
                <a:effectLst/>
                <a:latin typeface="+mn-lt"/>
                <a:ea typeface="+mn-ea"/>
                <a:cs typeface="+mn-cs"/>
              </a:rPr>
              <a:t>区分不出来是来自哪个</a:t>
            </a:r>
            <a:r>
              <a:rPr lang="en-US" altLang="zh-CN" sz="1200" b="0" i="0" u="none" strike="noStrike" kern="1200" dirty="0">
                <a:solidFill>
                  <a:schemeClr val="tx1"/>
                </a:solidFill>
                <a:effectLst/>
                <a:latin typeface="+mn-lt"/>
                <a:ea typeface="+mn-ea"/>
                <a:cs typeface="+mn-cs"/>
              </a:rPr>
              <a:t>Domain</a:t>
            </a:r>
            <a:r>
              <a:rPr lang="zh-CN" altLang="en-US" sz="1200" b="0" i="0" u="none" strike="noStrike" kern="1200" dirty="0">
                <a:solidFill>
                  <a:schemeClr val="tx1"/>
                </a:solidFill>
                <a:effectLst/>
                <a:latin typeface="+mn-lt"/>
                <a:ea typeface="+mn-ea"/>
                <a:cs typeface="+mn-cs"/>
              </a:rPr>
              <a:t>的（同时还要保证能分出来</a:t>
            </a:r>
            <a:r>
              <a:rPr lang="en-US" altLang="zh-CN" sz="1200" b="0" i="0" u="none" strike="noStrike" kern="1200" dirty="0">
                <a:solidFill>
                  <a:schemeClr val="tx1"/>
                </a:solidFill>
                <a:effectLst/>
                <a:latin typeface="+mn-lt"/>
                <a:ea typeface="+mn-ea"/>
                <a:cs typeface="+mn-cs"/>
              </a:rPr>
              <a:t>1,2,3……</a:t>
            </a:r>
            <a:r>
              <a:rPr lang="zh-CN" altLang="en-US" sz="1200" b="0" i="0" u="none" strike="noStrike" kern="1200" dirty="0">
                <a:solidFill>
                  <a:schemeClr val="tx1"/>
                </a:solidFill>
                <a:effectLst/>
                <a:latin typeface="+mn-lt"/>
                <a:ea typeface="+mn-ea"/>
                <a:cs typeface="+mn-cs"/>
              </a:rPr>
              <a:t>），就说明说明成功了</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11</a:t>
            </a:fld>
            <a:endParaRPr lang="zh-CN" altLang="en-US"/>
          </a:p>
        </p:txBody>
      </p:sp>
    </p:spTree>
    <p:extLst>
      <p:ext uri="{BB962C8B-B14F-4D97-AF65-F5344CB8AC3E}">
        <p14:creationId xmlns:p14="http://schemas.microsoft.com/office/powerpoint/2010/main" val="2380618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如何让</a:t>
            </a:r>
            <a:r>
              <a:rPr lang="en-US" altLang="zh-CN" dirty="0"/>
              <a:t>source</a:t>
            </a:r>
            <a:r>
              <a:rPr lang="zh-CN" altLang="en-US" dirty="0"/>
              <a:t>和</a:t>
            </a:r>
            <a:r>
              <a:rPr lang="en-US" altLang="zh-CN" dirty="0"/>
              <a:t>target</a:t>
            </a:r>
            <a:r>
              <a:rPr lang="zh-CN" altLang="en-US" dirty="0"/>
              <a:t>的特征无法区分呢， 借鉴对抗学习的思想</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我们训练一个</a:t>
            </a:r>
            <a:r>
              <a:rPr lang="en-US" altLang="zh-CN" dirty="0"/>
              <a:t>domain classifier</a:t>
            </a:r>
            <a:r>
              <a:rPr lang="zh-CN" altLang="en-US" dirty="0"/>
              <a:t>， 以</a:t>
            </a:r>
            <a:r>
              <a:rPr lang="en-US" altLang="zh-CN" dirty="0"/>
              <a:t>feature </a:t>
            </a:r>
            <a:r>
              <a:rPr lang="zh-CN" altLang="en-US" dirty="0"/>
              <a:t>为输入的二元分类器，其任务是判断这个</a:t>
            </a:r>
            <a:r>
              <a:rPr lang="en-US" altLang="zh-CN" dirty="0"/>
              <a:t>feature</a:t>
            </a:r>
            <a:r>
              <a:rPr lang="zh-CN" altLang="en-US" dirty="0"/>
              <a:t>是来自</a:t>
            </a:r>
            <a:r>
              <a:rPr lang="en-US" altLang="zh-CN" dirty="0"/>
              <a:t>source</a:t>
            </a:r>
            <a:r>
              <a:rPr lang="zh-CN" altLang="en-US" dirty="0"/>
              <a:t>还是</a:t>
            </a:r>
            <a:r>
              <a:rPr lang="en-US" altLang="zh-CN" dirty="0"/>
              <a:t>target</a:t>
            </a:r>
            <a:r>
              <a:rPr lang="zh-CN" altLang="en-US" dirty="0"/>
              <a:t>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此时， </a:t>
            </a:r>
            <a:r>
              <a:rPr lang="en-US" altLang="zh-CN" dirty="0"/>
              <a:t>feature extractor </a:t>
            </a:r>
            <a:r>
              <a:rPr lang="zh-CN" altLang="en-US" dirty="0"/>
              <a:t>任务是欺骗</a:t>
            </a:r>
            <a:r>
              <a:rPr lang="en-US" altLang="zh-CN" dirty="0"/>
              <a:t>domain classifier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但如果，</a:t>
            </a:r>
            <a:r>
              <a:rPr lang="en-US" altLang="zh-CN" dirty="0"/>
              <a:t>feature extractor</a:t>
            </a:r>
            <a:r>
              <a:rPr lang="zh-CN" altLang="en-US" dirty="0"/>
              <a:t>对所有输入都是输出相同结果，那模型也没有什么用</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12</a:t>
            </a:fld>
            <a:endParaRPr lang="zh-CN" altLang="en-US"/>
          </a:p>
        </p:txBody>
      </p:sp>
    </p:spTree>
    <p:extLst>
      <p:ext uri="{BB962C8B-B14F-4D97-AF65-F5344CB8AC3E}">
        <p14:creationId xmlns:p14="http://schemas.microsoft.com/office/powerpoint/2010/main" val="1328477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zh-CN" altLang="en-US" dirty="0">
                <a:effectLst/>
              </a:rPr>
              <a:t> </a:t>
            </a:r>
            <a:r>
              <a:rPr lang="zh-CN" altLang="en-US" dirty="0"/>
              <a:t>在反向传播更新参数的过程中，梯度下降是最小化</a:t>
            </a:r>
            <a:r>
              <a:rPr lang="en-US" altLang="zh-CN" dirty="0"/>
              <a:t>loss function</a:t>
            </a:r>
            <a:r>
              <a:rPr lang="zh-CN" altLang="en-US" dirty="0"/>
              <a:t>，而特征提取器任务是最大化</a:t>
            </a:r>
            <a:r>
              <a:rPr lang="en-US" altLang="zh-CN" dirty="0"/>
              <a:t>label</a:t>
            </a:r>
            <a:r>
              <a:rPr lang="zh-CN" altLang="en-US" dirty="0"/>
              <a:t>分类准确率但最小化域分类准确率，因此要最大化域判别器</a:t>
            </a:r>
            <a:r>
              <a:rPr lang="en-US" altLang="zh-CN" dirty="0"/>
              <a:t>loss </a:t>
            </a:r>
            <a:r>
              <a:rPr lang="en-US" altLang="zh-CN" dirty="0" err="1"/>
              <a:t>fuction</a:t>
            </a:r>
            <a:r>
              <a:rPr lang="zh-CN" altLang="en-US" dirty="0"/>
              <a:t>。</a:t>
            </a:r>
            <a:endParaRPr lang="en-US" altLang="zh-CN" dirty="0"/>
          </a:p>
          <a:p>
            <a:r>
              <a:rPr lang="zh-CN" altLang="en-US" dirty="0"/>
              <a:t>因此，论文提出在域分类器和特征提取器中间有一个</a:t>
            </a:r>
            <a:r>
              <a:rPr lang="zh-CN" altLang="en-US" b="1" dirty="0"/>
              <a:t>梯度反转层</a:t>
            </a:r>
            <a:r>
              <a:rPr lang="zh-CN" altLang="en-US" dirty="0"/>
              <a:t>（</a:t>
            </a:r>
            <a:r>
              <a:rPr lang="en-US" altLang="zh-CN" dirty="0"/>
              <a:t>Gradient reversal layer</a:t>
            </a:r>
            <a:r>
              <a:rPr lang="zh-CN" altLang="en-US" dirty="0"/>
              <a:t>），</a:t>
            </a:r>
            <a:r>
              <a:rPr lang="zh-CN" altLang="en-US" sz="1200" kern="1200" dirty="0">
                <a:solidFill>
                  <a:schemeClr val="tx1"/>
                </a:solidFill>
                <a:effectLst/>
                <a:latin typeface="+mn-lt"/>
                <a:ea typeface="+mn-ea"/>
                <a:cs typeface="+mn-cs"/>
              </a:rPr>
              <a:t>在粉色部分的参数向</a:t>
            </a:r>
            <a:r>
              <a:rPr lang="en-US" altLang="zh-CN" sz="1200" kern="1200" dirty="0" err="1">
                <a:solidFill>
                  <a:schemeClr val="tx1"/>
                </a:solidFill>
                <a:effectLst/>
                <a:latin typeface="+mn-lt"/>
                <a:ea typeface="+mn-ea"/>
                <a:cs typeface="+mn-cs"/>
              </a:rPr>
              <a:t>Ld</a:t>
            </a:r>
            <a:r>
              <a:rPr lang="zh-CN" altLang="en-US" sz="1200" kern="1200" dirty="0">
                <a:solidFill>
                  <a:schemeClr val="tx1"/>
                </a:solidFill>
                <a:effectLst/>
                <a:latin typeface="+mn-lt"/>
                <a:ea typeface="+mn-ea"/>
                <a:cs typeface="+mn-cs"/>
              </a:rPr>
              <a:t>减小的方向优化，绿色部分的梯度向</a:t>
            </a:r>
            <a:r>
              <a:rPr lang="en-US" altLang="zh-CN" sz="1200" kern="1200" dirty="0" err="1">
                <a:solidFill>
                  <a:schemeClr val="tx1"/>
                </a:solidFill>
                <a:effectLst/>
                <a:latin typeface="+mn-lt"/>
                <a:ea typeface="+mn-ea"/>
                <a:cs typeface="+mn-cs"/>
              </a:rPr>
              <a:t>Ld</a:t>
            </a:r>
            <a:r>
              <a:rPr lang="zh-CN" altLang="en-US" sz="1200" kern="1200" dirty="0">
                <a:solidFill>
                  <a:schemeClr val="tx1"/>
                </a:solidFill>
                <a:effectLst/>
                <a:latin typeface="+mn-lt"/>
                <a:ea typeface="+mn-ea"/>
                <a:cs typeface="+mn-cs"/>
              </a:rPr>
              <a:t>增大的方向优化</a:t>
            </a:r>
            <a:r>
              <a:rPr lang="zh-CN" altLang="en-US" dirty="0"/>
              <a:t>，用一个优化器就实现了两部分有不一样的优化目标，</a:t>
            </a:r>
            <a:r>
              <a:rPr lang="zh-CN" altLang="en-US" b="1" dirty="0"/>
              <a:t>形成对抗</a:t>
            </a:r>
            <a:r>
              <a:rPr lang="zh-CN" altLang="en-US" dirty="0"/>
              <a:t>的关系。</a:t>
            </a:r>
          </a:p>
          <a:p>
            <a:r>
              <a:rPr lang="zh-CN" altLang="en-US" dirty="0"/>
              <a:t>具体的：</a:t>
            </a:r>
            <a:r>
              <a:rPr lang="en-US" altLang="zh-CN" dirty="0"/>
              <a:t>GRL</a:t>
            </a:r>
            <a:r>
              <a:rPr lang="zh-CN" altLang="en-US" dirty="0"/>
              <a:t>就是将传到本层的误差乘以一个负数（</a:t>
            </a:r>
            <a:r>
              <a:rPr lang="en-US" altLang="zh-CN" dirty="0"/>
              <a:t>-​</a:t>
            </a:r>
            <a:r>
              <a:rPr lang="zh-CN" altLang="en-US" dirty="0"/>
              <a:t>），这样就会使得</a:t>
            </a:r>
            <a:r>
              <a:rPr lang="en-US" altLang="zh-CN" dirty="0"/>
              <a:t>GRL</a:t>
            </a:r>
            <a:r>
              <a:rPr lang="zh-CN" altLang="en-US" dirty="0"/>
              <a:t>前后的网络其训练目标相反，以实现对抗的效果。</a:t>
            </a:r>
          </a:p>
          <a:p>
            <a:r>
              <a:rPr lang="zh-CN" altLang="en-US" dirty="0"/>
              <a:t>​</a:t>
            </a:r>
          </a:p>
        </p:txBody>
      </p:sp>
      <p:sp>
        <p:nvSpPr>
          <p:cNvPr id="4" name="灯片编号占位符 3"/>
          <p:cNvSpPr>
            <a:spLocks noGrp="1"/>
          </p:cNvSpPr>
          <p:nvPr>
            <p:ph type="sldNum" sz="quarter" idx="10"/>
          </p:nvPr>
        </p:nvSpPr>
        <p:spPr/>
        <p:txBody>
          <a:bodyPr/>
          <a:lstStyle/>
          <a:p>
            <a:fld id="{4CCF47CB-3076-4026-8B18-63F39C6D1FFE}" type="slidenum">
              <a:rPr lang="zh-CN" altLang="en-US" smtClean="0"/>
              <a:t>13</a:t>
            </a:fld>
            <a:endParaRPr lang="zh-CN" altLang="en-US"/>
          </a:p>
        </p:txBody>
      </p:sp>
    </p:spTree>
    <p:extLst>
      <p:ext uri="{BB962C8B-B14F-4D97-AF65-F5344CB8AC3E}">
        <p14:creationId xmlns:p14="http://schemas.microsoft.com/office/powerpoint/2010/main" val="3757226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CCF47CB-3076-4026-8B18-63F39C6D1FFE}" type="slidenum">
              <a:rPr lang="zh-CN" altLang="en-US" smtClean="0"/>
              <a:t>14</a:t>
            </a:fld>
            <a:endParaRPr lang="zh-CN" altLang="en-US"/>
          </a:p>
        </p:txBody>
      </p:sp>
    </p:spTree>
    <p:extLst>
      <p:ext uri="{BB962C8B-B14F-4D97-AF65-F5344CB8AC3E}">
        <p14:creationId xmlns:p14="http://schemas.microsoft.com/office/powerpoint/2010/main" val="1872178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15</a:t>
            </a:fld>
            <a:endParaRPr lang="zh-CN" altLang="en-US"/>
          </a:p>
        </p:txBody>
      </p:sp>
    </p:spTree>
    <p:extLst>
      <p:ext uri="{BB962C8B-B14F-4D97-AF65-F5344CB8AC3E}">
        <p14:creationId xmlns:p14="http://schemas.microsoft.com/office/powerpoint/2010/main" val="3820263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16</a:t>
            </a:fld>
            <a:endParaRPr lang="zh-CN" altLang="en-US"/>
          </a:p>
        </p:txBody>
      </p:sp>
    </p:spTree>
    <p:extLst>
      <p:ext uri="{BB962C8B-B14F-4D97-AF65-F5344CB8AC3E}">
        <p14:creationId xmlns:p14="http://schemas.microsoft.com/office/powerpoint/2010/main" val="3639779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17</a:t>
            </a:fld>
            <a:endParaRPr lang="zh-CN" altLang="en-US"/>
          </a:p>
        </p:txBody>
      </p:sp>
    </p:spTree>
    <p:extLst>
      <p:ext uri="{BB962C8B-B14F-4D97-AF65-F5344CB8AC3E}">
        <p14:creationId xmlns:p14="http://schemas.microsoft.com/office/powerpoint/2010/main" val="1657490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18</a:t>
            </a:fld>
            <a:endParaRPr lang="zh-CN" altLang="en-US"/>
          </a:p>
        </p:txBody>
      </p:sp>
    </p:spTree>
    <p:extLst>
      <p:ext uri="{BB962C8B-B14F-4D97-AF65-F5344CB8AC3E}">
        <p14:creationId xmlns:p14="http://schemas.microsoft.com/office/powerpoint/2010/main" val="2902128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CCF47CB-3076-4026-8B18-63F39C6D1FFE}" type="slidenum">
              <a:rPr lang="zh-CN" altLang="en-US" smtClean="0"/>
              <a:t>19</a:t>
            </a:fld>
            <a:endParaRPr lang="zh-CN" altLang="en-US"/>
          </a:p>
        </p:txBody>
      </p:sp>
    </p:spTree>
    <p:extLst>
      <p:ext uri="{BB962C8B-B14F-4D97-AF65-F5344CB8AC3E}">
        <p14:creationId xmlns:p14="http://schemas.microsoft.com/office/powerpoint/2010/main" val="2318266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speech consists of three parts:</a:t>
            </a:r>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a:t>
            </a:fld>
            <a:endParaRPr lang="zh-CN" altLang="en-US"/>
          </a:p>
        </p:txBody>
      </p:sp>
    </p:spTree>
    <p:extLst>
      <p:ext uri="{BB962C8B-B14F-4D97-AF65-F5344CB8AC3E}">
        <p14:creationId xmlns:p14="http://schemas.microsoft.com/office/powerpoint/2010/main" val="1049925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20</a:t>
            </a:fld>
            <a:endParaRPr lang="zh-CN" altLang="en-US"/>
          </a:p>
        </p:txBody>
      </p:sp>
    </p:spTree>
    <p:extLst>
      <p:ext uri="{BB962C8B-B14F-4D97-AF65-F5344CB8AC3E}">
        <p14:creationId xmlns:p14="http://schemas.microsoft.com/office/powerpoint/2010/main" val="2822327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CCF47CB-3076-4026-8B18-63F39C6D1FFE}" type="slidenum">
              <a:rPr lang="zh-CN" altLang="en-US" smtClean="0"/>
              <a:t>3</a:t>
            </a:fld>
            <a:endParaRPr lang="zh-CN" altLang="en-US"/>
          </a:p>
        </p:txBody>
      </p:sp>
    </p:spTree>
    <p:extLst>
      <p:ext uri="{BB962C8B-B14F-4D97-AF65-F5344CB8AC3E}">
        <p14:creationId xmlns:p14="http://schemas.microsoft.com/office/powerpoint/2010/main" val="559487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将某个领域或任务上学习到的知识或模式应用到不同但相关的领域或问题中。</a:t>
            </a:r>
            <a:endParaRPr lang="en-US" altLang="zh-CN" dirty="0"/>
          </a:p>
          <a:p>
            <a:endParaRPr lang="en-US" altLang="zh-CN" dirty="0"/>
          </a:p>
          <a:p>
            <a:r>
              <a:rPr lang="zh-CN" altLang="en-US" dirty="0"/>
              <a:t>监督学习需要大量的标注数据，标注数据是一项枯燥无味且花费巨大的任务</a:t>
            </a:r>
            <a:endParaRPr lang="en-US" altLang="zh-CN" dirty="0"/>
          </a:p>
          <a:p>
            <a:r>
              <a:rPr lang="zh-CN" altLang="en-US" sz="1200" b="0" i="0" u="none" strike="noStrike" kern="1200" dirty="0">
                <a:solidFill>
                  <a:schemeClr val="tx1"/>
                </a:solidFill>
                <a:effectLst/>
                <a:latin typeface="+mn-lt"/>
                <a:ea typeface="+mn-ea"/>
                <a:cs typeface="+mn-cs"/>
              </a:rPr>
              <a:t>一个模型也往往难以满足每个人的个性化需求，这就需要在不同人之间做模型的适配。</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4</a:t>
            </a:fld>
            <a:endParaRPr lang="zh-CN" altLang="en-US"/>
          </a:p>
        </p:txBody>
      </p:sp>
    </p:spTree>
    <p:extLst>
      <p:ext uri="{BB962C8B-B14F-4D97-AF65-F5344CB8AC3E}">
        <p14:creationId xmlns:p14="http://schemas.microsoft.com/office/powerpoint/2010/main" val="2978071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spcAft>
                <a:spcPts val="1800"/>
              </a:spcAft>
            </a:pPr>
            <a:endParaRPr lang="en-US" altLang="zh-CN" sz="1200" kern="1200" dirty="0">
              <a:solidFill>
                <a:schemeClr val="tx1"/>
              </a:solidFill>
              <a:latin typeface="+mn-lt"/>
              <a:ea typeface="楷体" panose="02010609060101010101" pitchFamily="49" charset="-122"/>
              <a:cs typeface="+mn-cs"/>
            </a:endParaRPr>
          </a:p>
          <a:p>
            <a:pPr algn="just">
              <a:spcAft>
                <a:spcPts val="1800"/>
              </a:spcAft>
            </a:pPr>
            <a:r>
              <a:rPr lang="zh-CN" altLang="en-US" sz="1200" kern="1200" dirty="0">
                <a:solidFill>
                  <a:schemeClr val="tx1"/>
                </a:solidFill>
                <a:latin typeface="+mn-lt"/>
                <a:ea typeface="楷体" panose="02010609060101010101" pitchFamily="49" charset="-122"/>
                <a:cs typeface="+mn-cs"/>
              </a:rPr>
              <a:t>可以理解为某个时刻的某个特定领域，比如书本评论和电视剧评论可以看作是两个不同的</a:t>
            </a:r>
            <a:endParaRPr lang="en-US" altLang="zh-CN" sz="1200" kern="1200" dirty="0">
              <a:solidFill>
                <a:schemeClr val="tx1"/>
              </a:solidFill>
              <a:latin typeface="+mn-lt"/>
              <a:ea typeface="楷体" panose="02010609060101010101" pitchFamily="49" charset="-122"/>
              <a:cs typeface="+mn-cs"/>
            </a:endParaRPr>
          </a:p>
          <a:p>
            <a:pPr algn="just">
              <a:spcAft>
                <a:spcPts val="1800"/>
              </a:spcAft>
            </a:pPr>
            <a:endParaRPr lang="en-US" altLang="zh-CN" sz="1200" kern="1200" dirty="0">
              <a:solidFill>
                <a:schemeClr val="tx1"/>
              </a:solidFill>
              <a:latin typeface="+mn-lt"/>
              <a:ea typeface="楷体" panose="02010609060101010101" pitchFamily="49" charset="-122"/>
              <a:cs typeface="+mn-cs"/>
            </a:endParaRPr>
          </a:p>
          <a:p>
            <a:pPr algn="just">
              <a:spcAft>
                <a:spcPts val="1800"/>
              </a:spcAft>
            </a:pPr>
            <a:r>
              <a:rPr lang="zh-CN" altLang="en-US" sz="1200" kern="1200" dirty="0">
                <a:solidFill>
                  <a:schemeClr val="tx1"/>
                </a:solidFill>
                <a:latin typeface="+mn-lt"/>
                <a:ea typeface="楷体" panose="02010609060101010101" pitchFamily="49" charset="-122"/>
                <a:cs typeface="+mn-cs"/>
              </a:rPr>
              <a:t>任务 就是要做的事情，比如情感分析和实体识别就是两个不同的</a:t>
            </a:r>
            <a:r>
              <a:rPr lang="en-US" altLang="zh-CN" sz="1200" kern="1200" dirty="0">
                <a:solidFill>
                  <a:schemeClr val="tx1"/>
                </a:solidFill>
                <a:latin typeface="+mn-lt"/>
                <a:ea typeface="楷体" panose="02010609060101010101" pitchFamily="49" charset="-122"/>
                <a:cs typeface="+mn-cs"/>
              </a:rPr>
              <a:t>task</a:t>
            </a:r>
          </a:p>
          <a:p>
            <a:pPr algn="just">
              <a:spcAft>
                <a:spcPts val="1800"/>
              </a:spcAft>
            </a:pPr>
            <a:endParaRPr lang="en-US" altLang="zh-CN" sz="1200" kern="1200" dirty="0">
              <a:solidFill>
                <a:schemeClr val="tx1"/>
              </a:solidFill>
              <a:latin typeface="+mn-lt"/>
              <a:ea typeface="楷体" panose="02010609060101010101" pitchFamily="49" charset="-122"/>
              <a:cs typeface="+mn-cs"/>
            </a:endParaRPr>
          </a:p>
          <a:p>
            <a:pPr algn="just">
              <a:spcAft>
                <a:spcPts val="1800"/>
              </a:spcAft>
            </a:pPr>
            <a:endParaRPr lang="en-US" altLang="zh-CN" sz="1200" kern="1200" dirty="0">
              <a:solidFill>
                <a:schemeClr val="tx1"/>
              </a:solidFill>
              <a:latin typeface="+mn-lt"/>
              <a:ea typeface="楷体" panose="02010609060101010101" pitchFamily="49" charset="-122"/>
              <a:cs typeface="+mn-cs"/>
            </a:endParaRPr>
          </a:p>
          <a:p>
            <a:pPr algn="just">
              <a:spcAft>
                <a:spcPts val="1800"/>
              </a:spcAft>
            </a:pPr>
            <a:r>
              <a:rPr lang="en-US" altLang="zh-CN" sz="1200" kern="1200" dirty="0">
                <a:solidFill>
                  <a:schemeClr val="tx1"/>
                </a:solidFill>
                <a:latin typeface="+mn-lt"/>
                <a:ea typeface="楷体" panose="02010609060101010101" pitchFamily="49" charset="-122"/>
                <a:cs typeface="+mn-cs"/>
              </a:rPr>
              <a:t>Source domain  </a:t>
            </a:r>
            <a:r>
              <a:rPr lang="zh-CN" altLang="en-US" sz="1200" kern="1200" dirty="0">
                <a:solidFill>
                  <a:schemeClr val="tx1"/>
                </a:solidFill>
                <a:latin typeface="+mn-lt"/>
                <a:ea typeface="楷体" panose="02010609060101010101" pitchFamily="49" charset="-122"/>
                <a:cs typeface="+mn-cs"/>
              </a:rPr>
              <a:t>可以是任何你可以获取到的数据集</a:t>
            </a:r>
            <a:endParaRPr lang="en-US" altLang="zh-CN" sz="1200" kern="1200" dirty="0">
              <a:solidFill>
                <a:schemeClr val="tx1"/>
              </a:solidFill>
              <a:latin typeface="+mn-lt"/>
              <a:ea typeface="楷体" panose="02010609060101010101" pitchFamily="49" charset="-122"/>
              <a:cs typeface="+mn-cs"/>
            </a:endParaRPr>
          </a:p>
          <a:p>
            <a:pPr algn="just">
              <a:spcAft>
                <a:spcPts val="1800"/>
              </a:spcAft>
            </a:pPr>
            <a:r>
              <a:rPr lang="en-US" altLang="zh-CN" sz="1200" kern="1200" dirty="0">
                <a:solidFill>
                  <a:schemeClr val="tx1"/>
                </a:solidFill>
                <a:latin typeface="+mn-lt"/>
                <a:ea typeface="楷体" panose="02010609060101010101" pitchFamily="49" charset="-122"/>
                <a:cs typeface="+mn-cs"/>
              </a:rPr>
              <a:t>Target domain :  </a:t>
            </a:r>
            <a:r>
              <a:rPr lang="zh-CN" altLang="en-US" sz="1200" kern="1200" dirty="0">
                <a:solidFill>
                  <a:schemeClr val="tx1"/>
                </a:solidFill>
                <a:latin typeface="+mn-lt"/>
                <a:ea typeface="楷体" panose="02010609060101010101" pitchFamily="49" charset="-122"/>
                <a:cs typeface="+mn-cs"/>
              </a:rPr>
              <a:t>特定的，你要解决问题的数据集</a:t>
            </a:r>
            <a:endParaRPr lang="en-US" altLang="zh-CN" sz="1200" kern="1200" dirty="0">
              <a:solidFill>
                <a:schemeClr val="tx1"/>
              </a:solidFill>
              <a:latin typeface="+mn-lt"/>
              <a:ea typeface="楷体" panose="02010609060101010101" pitchFamily="49"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5</a:t>
            </a:fld>
            <a:endParaRPr lang="zh-CN" altLang="en-US"/>
          </a:p>
        </p:txBody>
      </p:sp>
    </p:spTree>
    <p:extLst>
      <p:ext uri="{BB962C8B-B14F-4D97-AF65-F5344CB8AC3E}">
        <p14:creationId xmlns:p14="http://schemas.microsoft.com/office/powerpoint/2010/main" val="3125461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Model fine-tuning :  </a:t>
            </a:r>
            <a:r>
              <a:rPr lang="zh-CN" altLang="en-US" dirty="0"/>
              <a:t>加载预训练参数； 固定部分参数不训练，使用</a:t>
            </a:r>
            <a:r>
              <a:rPr lang="en-US" altLang="zh-CN" dirty="0"/>
              <a:t>target data</a:t>
            </a:r>
            <a:r>
              <a:rPr lang="zh-CN" altLang="en-US" dirty="0"/>
              <a:t>训练其他参数； </a:t>
            </a:r>
            <a:r>
              <a:rPr lang="en-US" altLang="zh-CN" dirty="0"/>
              <a:t>or</a:t>
            </a:r>
            <a:r>
              <a:rPr lang="zh-CN" altLang="en-US" dirty="0"/>
              <a:t>全部参数都进行优化</a:t>
            </a:r>
            <a:endParaRPr lang="en-US" altLang="zh-CN" dirty="0"/>
          </a:p>
          <a:p>
            <a:r>
              <a:rPr lang="en-US" altLang="zh-CN" dirty="0"/>
              <a:t>Multitask learning</a:t>
            </a:r>
            <a:r>
              <a:rPr lang="zh-CN" altLang="en-US" dirty="0"/>
              <a:t>：</a:t>
            </a:r>
            <a:r>
              <a:rPr lang="zh-CN" altLang="en-US" sz="1200" b="0" i="0" u="none" strike="noStrike" kern="1200" dirty="0">
                <a:solidFill>
                  <a:schemeClr val="tx1"/>
                </a:solidFill>
                <a:effectLst/>
                <a:latin typeface="+mn-lt"/>
                <a:ea typeface="+mn-ea"/>
                <a:cs typeface="+mn-cs"/>
              </a:rPr>
              <a:t>将不同的任务放在一起，共用中间层捕捉共性，具体任务层分开训练，以提升多个任务的效果</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Zero-shot learning</a:t>
            </a:r>
            <a:r>
              <a:rPr lang="zh-CN" altLang="en-US" sz="1200" b="0" i="0" u="none" strike="noStrike" kern="1200" dirty="0">
                <a:solidFill>
                  <a:schemeClr val="tx1"/>
                </a:solidFill>
                <a:effectLst/>
                <a:latin typeface="+mn-lt"/>
                <a:ea typeface="+mn-ea"/>
                <a:cs typeface="+mn-cs"/>
              </a:rPr>
              <a:t>：源域中从没有出现的类别，出现在目标域中</a:t>
            </a:r>
            <a:endParaRPr lang="en-US" altLang="zh-CN" sz="1200" b="0" i="0" u="none" strike="noStrike" kern="1200" dirty="0">
              <a:solidFill>
                <a:schemeClr val="tx1"/>
              </a:solidFill>
              <a:effectLst/>
              <a:latin typeface="+mn-lt"/>
              <a:ea typeface="+mn-ea"/>
              <a:cs typeface="+mn-cs"/>
            </a:endParaRPr>
          </a:p>
          <a:p>
            <a:pPr lvl="0"/>
            <a:r>
              <a:rPr lang="en-US"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主流的两种方式： 不直接进行分类，</a:t>
            </a:r>
            <a:r>
              <a:rPr lang="zh-CN" altLang="zh-CN" sz="1200" kern="1200" dirty="0">
                <a:solidFill>
                  <a:schemeClr val="tx1"/>
                </a:solidFill>
                <a:effectLst/>
                <a:latin typeface="+mn-lt"/>
                <a:ea typeface="+mn-ea"/>
                <a:cs typeface="+mn-cs"/>
              </a:rPr>
              <a:t>使用属性来表示每个</a:t>
            </a:r>
            <a:r>
              <a:rPr lang="en-US" altLang="zh-CN" sz="1200" kern="1200" dirty="0">
                <a:solidFill>
                  <a:schemeClr val="tx1"/>
                </a:solidFill>
                <a:effectLst/>
                <a:latin typeface="+mn-lt"/>
                <a:ea typeface="+mn-ea"/>
                <a:cs typeface="+mn-cs"/>
              </a:rPr>
              <a:t>class</a:t>
            </a:r>
            <a:r>
              <a:rPr lang="zh-CN" altLang="zh-CN" sz="1200" kern="1200" dirty="0">
                <a:solidFill>
                  <a:schemeClr val="tx1"/>
                </a:solidFill>
                <a:effectLst/>
                <a:latin typeface="+mn-lt"/>
                <a:ea typeface="+mn-ea"/>
                <a:cs typeface="+mn-cs"/>
              </a:rPr>
              <a:t>，然后查表确定</a:t>
            </a:r>
            <a:r>
              <a:rPr lang="en-US" altLang="zh-CN" sz="1200" kern="1200" dirty="0">
                <a:solidFill>
                  <a:schemeClr val="tx1"/>
                </a:solidFill>
                <a:effectLst/>
                <a:latin typeface="+mn-lt"/>
                <a:ea typeface="+mn-ea"/>
                <a:cs typeface="+mn-cs"/>
              </a:rPr>
              <a:t>class</a:t>
            </a:r>
            <a:endParaRPr lang="zh-CN" altLang="zh-CN" sz="1200" kern="1200" dirty="0">
              <a:solidFill>
                <a:schemeClr val="tx1"/>
              </a:solidFill>
              <a:effectLst/>
              <a:latin typeface="+mn-lt"/>
              <a:ea typeface="+mn-ea"/>
              <a:cs typeface="+mn-cs"/>
            </a:endParaRPr>
          </a:p>
          <a:p>
            <a:pPr lvl="0"/>
            <a:r>
              <a:rPr lang="en-US" altLang="zh-CN" sz="1200" kern="1200" dirty="0">
                <a:solidFill>
                  <a:schemeClr val="tx1"/>
                </a:solidFill>
                <a:effectLst/>
                <a:latin typeface="+mn-lt"/>
                <a:ea typeface="+mn-ea"/>
                <a:cs typeface="+mn-cs"/>
              </a:rPr>
              <a:t>                                                  Image</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Attribute</a:t>
            </a:r>
            <a:r>
              <a:rPr lang="zh-CN" altLang="zh-CN" sz="1200" kern="1200" dirty="0">
                <a:solidFill>
                  <a:schemeClr val="tx1"/>
                </a:solidFill>
                <a:effectLst/>
                <a:latin typeface="+mn-lt"/>
                <a:ea typeface="+mn-ea"/>
                <a:cs typeface="+mn-cs"/>
              </a:rPr>
              <a:t>进行</a:t>
            </a:r>
            <a:r>
              <a:rPr lang="en-US" altLang="zh-CN" sz="1200" kern="1200" dirty="0">
                <a:solidFill>
                  <a:schemeClr val="tx1"/>
                </a:solidFill>
                <a:effectLst/>
                <a:latin typeface="+mn-lt"/>
                <a:ea typeface="+mn-ea"/>
                <a:cs typeface="+mn-cs"/>
              </a:rPr>
              <a:t>embedding</a:t>
            </a:r>
            <a:r>
              <a:rPr lang="zh-CN" altLang="zh-CN" sz="1200" kern="1200" dirty="0">
                <a:solidFill>
                  <a:schemeClr val="tx1"/>
                </a:solidFill>
                <a:effectLst/>
                <a:latin typeface="+mn-lt"/>
                <a:ea typeface="+mn-ea"/>
                <a:cs typeface="+mn-cs"/>
              </a:rPr>
              <a:t>，投影到一个</a:t>
            </a:r>
            <a:r>
              <a:rPr lang="en-US" altLang="zh-CN" sz="1200" kern="1200" dirty="0">
                <a:solidFill>
                  <a:schemeClr val="tx1"/>
                </a:solidFill>
                <a:effectLst/>
                <a:latin typeface="+mn-lt"/>
                <a:ea typeface="+mn-ea"/>
                <a:cs typeface="+mn-cs"/>
              </a:rPr>
              <a:t>space</a:t>
            </a:r>
            <a:r>
              <a:rPr lang="zh-CN" altLang="zh-CN" sz="1200" kern="1200" dirty="0">
                <a:solidFill>
                  <a:schemeClr val="tx1"/>
                </a:solidFill>
                <a:effectLst/>
                <a:latin typeface="+mn-lt"/>
                <a:ea typeface="+mn-ea"/>
                <a:cs typeface="+mn-cs"/>
              </a:rPr>
              <a:t>， 然后两个</a:t>
            </a:r>
            <a:r>
              <a:rPr lang="en-US" altLang="zh-CN" sz="1200" kern="1200" dirty="0">
                <a:solidFill>
                  <a:schemeClr val="tx1"/>
                </a:solidFill>
                <a:effectLst/>
                <a:latin typeface="+mn-lt"/>
                <a:ea typeface="+mn-ea"/>
                <a:cs typeface="+mn-cs"/>
              </a:rPr>
              <a:t>vector</a:t>
            </a:r>
            <a:r>
              <a:rPr lang="zh-CN" altLang="zh-CN" sz="1200" kern="1200" dirty="0">
                <a:solidFill>
                  <a:schemeClr val="tx1"/>
                </a:solidFill>
                <a:effectLst/>
                <a:latin typeface="+mn-lt"/>
                <a:ea typeface="+mn-ea"/>
                <a:cs typeface="+mn-cs"/>
              </a:rPr>
              <a:t>更接近</a:t>
            </a:r>
          </a:p>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6</a:t>
            </a:fld>
            <a:endParaRPr lang="zh-CN" altLang="en-US"/>
          </a:p>
        </p:txBody>
      </p:sp>
    </p:spTree>
    <p:extLst>
      <p:ext uri="{BB962C8B-B14F-4D97-AF65-F5344CB8AC3E}">
        <p14:creationId xmlns:p14="http://schemas.microsoft.com/office/powerpoint/2010/main" val="3965638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7</a:t>
            </a:fld>
            <a:endParaRPr lang="zh-CN" altLang="en-US"/>
          </a:p>
        </p:txBody>
      </p:sp>
    </p:spTree>
    <p:extLst>
      <p:ext uri="{BB962C8B-B14F-4D97-AF65-F5344CB8AC3E}">
        <p14:creationId xmlns:p14="http://schemas.microsoft.com/office/powerpoint/2010/main" val="950772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CCF47CB-3076-4026-8B18-63F39C6D1FFE}" type="slidenum">
              <a:rPr lang="zh-CN" altLang="en-US" smtClean="0"/>
              <a:t>8</a:t>
            </a:fld>
            <a:endParaRPr lang="zh-CN" altLang="en-US"/>
          </a:p>
        </p:txBody>
      </p:sp>
    </p:spTree>
    <p:extLst>
      <p:ext uri="{BB962C8B-B14F-4D97-AF65-F5344CB8AC3E}">
        <p14:creationId xmlns:p14="http://schemas.microsoft.com/office/powerpoint/2010/main" val="2338293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9</a:t>
            </a:fld>
            <a:endParaRPr lang="zh-CN" altLang="en-US"/>
          </a:p>
        </p:txBody>
      </p:sp>
    </p:spTree>
    <p:extLst>
      <p:ext uri="{BB962C8B-B14F-4D97-AF65-F5344CB8AC3E}">
        <p14:creationId xmlns:p14="http://schemas.microsoft.com/office/powerpoint/2010/main" val="6452968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9144000" cy="6858001"/>
          </a:xfrm>
          <a:prstGeom prst="rect">
            <a:avLst/>
          </a:prstGeom>
        </p:spPr>
      </p:pic>
    </p:spTree>
    <p:extLst>
      <p:ext uri="{BB962C8B-B14F-4D97-AF65-F5344CB8AC3E}">
        <p14:creationId xmlns:p14="http://schemas.microsoft.com/office/powerpoint/2010/main" val="690654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bg>
      <p:bgPr>
        <a:solidFill>
          <a:schemeClr val="bg1"/>
        </a:solidFill>
        <a:effectLst/>
      </p:bgPr>
    </p:bg>
    <p:spTree>
      <p:nvGrpSpPr>
        <p:cNvPr id="1" name=""/>
        <p:cNvGrpSpPr/>
        <p:nvPr/>
      </p:nvGrpSpPr>
      <p:grpSpPr>
        <a:xfrm>
          <a:off x="0" y="0"/>
          <a:ext cx="0" cy="0"/>
          <a:chOff x="0" y="0"/>
          <a:chExt cx="0" cy="0"/>
        </a:xfrm>
      </p:grpSpPr>
      <p:sp>
        <p:nvSpPr>
          <p:cNvPr id="3" name="矩形 2"/>
          <p:cNvSpPr/>
          <p:nvPr userDrawn="1"/>
        </p:nvSpPr>
        <p:spPr>
          <a:xfrm>
            <a:off x="0" y="360000"/>
            <a:ext cx="3240000" cy="54000"/>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5904954" y="360000"/>
            <a:ext cx="3240000" cy="54000"/>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402872" y="0"/>
            <a:ext cx="2387241" cy="838595"/>
          </a:xfrm>
          <a:prstGeom prst="rect">
            <a:avLst/>
          </a:prstGeom>
        </p:spPr>
      </p:pic>
    </p:spTree>
    <p:extLst>
      <p:ext uri="{BB962C8B-B14F-4D97-AF65-F5344CB8AC3E}">
        <p14:creationId xmlns:p14="http://schemas.microsoft.com/office/powerpoint/2010/main" val="1887311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6" name="流程图: 过程 5"/>
          <p:cNvSpPr/>
          <p:nvPr userDrawn="1"/>
        </p:nvSpPr>
        <p:spPr>
          <a:xfrm rot="5400000">
            <a:off x="-47062" y="263186"/>
            <a:ext cx="739101" cy="644980"/>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过程 6"/>
          <p:cNvSpPr/>
          <p:nvPr userDrawn="1"/>
        </p:nvSpPr>
        <p:spPr>
          <a:xfrm rot="5400000">
            <a:off x="441431" y="523084"/>
            <a:ext cx="739101" cy="125186"/>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过程 7"/>
          <p:cNvSpPr/>
          <p:nvPr userDrawn="1"/>
        </p:nvSpPr>
        <p:spPr>
          <a:xfrm rot="5400000">
            <a:off x="4486270" y="2200275"/>
            <a:ext cx="171450" cy="9144001"/>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过程 8"/>
          <p:cNvSpPr/>
          <p:nvPr userDrawn="1"/>
        </p:nvSpPr>
        <p:spPr>
          <a:xfrm rot="5400000" flipH="1">
            <a:off x="8184229" y="5850177"/>
            <a:ext cx="327501" cy="1592032"/>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9474 w 10000"/>
              <a:gd name="connsiteY2" fmla="*/ 9062 h 10000"/>
              <a:gd name="connsiteX3" fmla="*/ 0 w 10000"/>
              <a:gd name="connsiteY3" fmla="*/ 10000 h 10000"/>
              <a:gd name="connsiteX4" fmla="*/ 0 w 10000"/>
              <a:gd name="connsiteY4" fmla="*/ 0 h 10000"/>
              <a:gd name="connsiteX0" fmla="*/ 0 w 10075"/>
              <a:gd name="connsiteY0" fmla="*/ 0 h 10000"/>
              <a:gd name="connsiteX1" fmla="*/ 10000 w 10075"/>
              <a:gd name="connsiteY1" fmla="*/ 0 h 10000"/>
              <a:gd name="connsiteX2" fmla="*/ 10028 w 10075"/>
              <a:gd name="connsiteY2" fmla="*/ 8891 h 10000"/>
              <a:gd name="connsiteX3" fmla="*/ 0 w 10075"/>
              <a:gd name="connsiteY3" fmla="*/ 10000 h 10000"/>
              <a:gd name="connsiteX4" fmla="*/ 0 w 10075"/>
              <a:gd name="connsiteY4" fmla="*/ 0 h 10000"/>
              <a:gd name="connsiteX0" fmla="*/ 0 w 10335"/>
              <a:gd name="connsiteY0" fmla="*/ 0 h 10000"/>
              <a:gd name="connsiteX1" fmla="*/ 10000 w 10335"/>
              <a:gd name="connsiteY1" fmla="*/ 0 h 10000"/>
              <a:gd name="connsiteX2" fmla="*/ 10305 w 10335"/>
              <a:gd name="connsiteY2" fmla="*/ 8891 h 10000"/>
              <a:gd name="connsiteX3" fmla="*/ 0 w 10335"/>
              <a:gd name="connsiteY3" fmla="*/ 10000 h 10000"/>
              <a:gd name="connsiteX4" fmla="*/ 0 w 10335"/>
              <a:gd name="connsiteY4" fmla="*/ 0 h 10000"/>
              <a:gd name="connsiteX0" fmla="*/ 0 w 10000"/>
              <a:gd name="connsiteY0" fmla="*/ 0 h 10000"/>
              <a:gd name="connsiteX1" fmla="*/ 10000 w 10000"/>
              <a:gd name="connsiteY1" fmla="*/ 0 h 10000"/>
              <a:gd name="connsiteX2" fmla="*/ 9751 w 10000"/>
              <a:gd name="connsiteY2" fmla="*/ 9062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rotWithShape="1">
          <a:blip r:embed="rId2" cstate="print">
            <a:biLevel thresh="25000"/>
            <a:extLst>
              <a:ext uri="{28A0092B-C50C-407E-A947-70E740481C1C}">
                <a14:useLocalDpi xmlns:a14="http://schemas.microsoft.com/office/drawing/2010/main" val="0"/>
              </a:ext>
            </a:extLst>
          </a:blip>
          <a:srcRect t="77926" r="53951"/>
          <a:stretch/>
        </p:blipFill>
        <p:spPr>
          <a:xfrm>
            <a:off x="7829550" y="6523381"/>
            <a:ext cx="1154166" cy="311055"/>
          </a:xfrm>
          <a:prstGeom prst="rect">
            <a:avLst/>
          </a:prstGeom>
        </p:spPr>
      </p:pic>
    </p:spTree>
    <p:extLst>
      <p:ext uri="{BB962C8B-B14F-4D97-AF65-F5344CB8AC3E}">
        <p14:creationId xmlns:p14="http://schemas.microsoft.com/office/powerpoint/2010/main" val="2214564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矩形 3"/>
          <p:cNvSpPr/>
          <p:nvPr userDrawn="1"/>
        </p:nvSpPr>
        <p:spPr>
          <a:xfrm rot="16200000">
            <a:off x="239091" y="113944"/>
            <a:ext cx="812329" cy="800243"/>
          </a:xfrm>
          <a:custGeom>
            <a:avLst/>
            <a:gdLst>
              <a:gd name="connsiteX0" fmla="*/ 0 w 661307"/>
              <a:gd name="connsiteY0" fmla="*/ 0 h 726621"/>
              <a:gd name="connsiteX1" fmla="*/ 661307 w 661307"/>
              <a:gd name="connsiteY1" fmla="*/ 0 h 726621"/>
              <a:gd name="connsiteX2" fmla="*/ 661307 w 661307"/>
              <a:gd name="connsiteY2" fmla="*/ 726621 h 726621"/>
              <a:gd name="connsiteX3" fmla="*/ 0 w 661307"/>
              <a:gd name="connsiteY3" fmla="*/ 726621 h 726621"/>
              <a:gd name="connsiteX4" fmla="*/ 0 w 661307"/>
              <a:gd name="connsiteY4" fmla="*/ 0 h 726621"/>
              <a:gd name="connsiteX0" fmla="*/ 0 w 661307"/>
              <a:gd name="connsiteY0" fmla="*/ 0 h 726621"/>
              <a:gd name="connsiteX1" fmla="*/ 661307 w 661307"/>
              <a:gd name="connsiteY1" fmla="*/ 0 h 726621"/>
              <a:gd name="connsiteX2" fmla="*/ 661307 w 661307"/>
              <a:gd name="connsiteY2" fmla="*/ 726621 h 726621"/>
              <a:gd name="connsiteX3" fmla="*/ 326571 w 661307"/>
              <a:gd name="connsiteY3" fmla="*/ 718457 h 726621"/>
              <a:gd name="connsiteX4" fmla="*/ 0 w 661307"/>
              <a:gd name="connsiteY4" fmla="*/ 726621 h 726621"/>
              <a:gd name="connsiteX5" fmla="*/ 0 w 661307"/>
              <a:gd name="connsiteY5" fmla="*/ 0 h 726621"/>
              <a:gd name="connsiteX0" fmla="*/ 0 w 661307"/>
              <a:gd name="connsiteY0" fmla="*/ 0 h 898071"/>
              <a:gd name="connsiteX1" fmla="*/ 661307 w 661307"/>
              <a:gd name="connsiteY1" fmla="*/ 0 h 898071"/>
              <a:gd name="connsiteX2" fmla="*/ 661307 w 661307"/>
              <a:gd name="connsiteY2" fmla="*/ 726621 h 898071"/>
              <a:gd name="connsiteX3" fmla="*/ 351063 w 661307"/>
              <a:gd name="connsiteY3" fmla="*/ 898071 h 898071"/>
              <a:gd name="connsiteX4" fmla="*/ 0 w 661307"/>
              <a:gd name="connsiteY4" fmla="*/ 726621 h 898071"/>
              <a:gd name="connsiteX5" fmla="*/ 0 w 661307"/>
              <a:gd name="connsiteY5" fmla="*/ 0 h 898071"/>
              <a:gd name="connsiteX0" fmla="*/ 0 w 661307"/>
              <a:gd name="connsiteY0" fmla="*/ 0 h 898071"/>
              <a:gd name="connsiteX1" fmla="*/ 661307 w 661307"/>
              <a:gd name="connsiteY1" fmla="*/ 0 h 898071"/>
              <a:gd name="connsiteX2" fmla="*/ 661307 w 661307"/>
              <a:gd name="connsiteY2" fmla="*/ 726621 h 898071"/>
              <a:gd name="connsiteX3" fmla="*/ 318406 w 661307"/>
              <a:gd name="connsiteY3" fmla="*/ 898071 h 898071"/>
              <a:gd name="connsiteX4" fmla="*/ 0 w 661307"/>
              <a:gd name="connsiteY4" fmla="*/ 726621 h 898071"/>
              <a:gd name="connsiteX5" fmla="*/ 0 w 661307"/>
              <a:gd name="connsiteY5" fmla="*/ 0 h 898071"/>
              <a:gd name="connsiteX0" fmla="*/ 0 w 661307"/>
              <a:gd name="connsiteY0" fmla="*/ 0 h 898071"/>
              <a:gd name="connsiteX1" fmla="*/ 661307 w 661307"/>
              <a:gd name="connsiteY1" fmla="*/ 0 h 898071"/>
              <a:gd name="connsiteX2" fmla="*/ 661307 w 661307"/>
              <a:gd name="connsiteY2" fmla="*/ 726621 h 898071"/>
              <a:gd name="connsiteX3" fmla="*/ 310242 w 661307"/>
              <a:gd name="connsiteY3" fmla="*/ 898071 h 898071"/>
              <a:gd name="connsiteX4" fmla="*/ 0 w 661307"/>
              <a:gd name="connsiteY4" fmla="*/ 726621 h 898071"/>
              <a:gd name="connsiteX5" fmla="*/ 0 w 661307"/>
              <a:gd name="connsiteY5" fmla="*/ 0 h 898071"/>
              <a:gd name="connsiteX0" fmla="*/ 0 w 661307"/>
              <a:gd name="connsiteY0" fmla="*/ 0 h 898071"/>
              <a:gd name="connsiteX1" fmla="*/ 661307 w 661307"/>
              <a:gd name="connsiteY1" fmla="*/ 0 h 898071"/>
              <a:gd name="connsiteX2" fmla="*/ 661307 w 661307"/>
              <a:gd name="connsiteY2" fmla="*/ 726621 h 898071"/>
              <a:gd name="connsiteX3" fmla="*/ 331673 w 661307"/>
              <a:gd name="connsiteY3" fmla="*/ 898071 h 898071"/>
              <a:gd name="connsiteX4" fmla="*/ 0 w 661307"/>
              <a:gd name="connsiteY4" fmla="*/ 726621 h 898071"/>
              <a:gd name="connsiteX5" fmla="*/ 0 w 661307"/>
              <a:gd name="connsiteY5" fmla="*/ 0 h 898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307" h="898071">
                <a:moveTo>
                  <a:pt x="0" y="0"/>
                </a:moveTo>
                <a:lnTo>
                  <a:pt x="661307" y="0"/>
                </a:lnTo>
                <a:lnTo>
                  <a:pt x="661307" y="726621"/>
                </a:lnTo>
                <a:lnTo>
                  <a:pt x="331673" y="898071"/>
                </a:lnTo>
                <a:lnTo>
                  <a:pt x="0" y="726621"/>
                </a:lnTo>
                <a:lnTo>
                  <a:pt x="0" y="0"/>
                </a:lnTo>
                <a:close/>
              </a:path>
            </a:pathLst>
          </a:custGeom>
          <a:solidFill>
            <a:srgbClr val="1557AE"/>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3" name="图片 2"/>
          <p:cNvPicPr>
            <a:picLocks noChangeAspect="1"/>
          </p:cNvPicPr>
          <p:nvPr userDrawn="1"/>
        </p:nvPicPr>
        <p:blipFill rotWithShape="1">
          <a:blip r:embed="rId2" cstate="print">
            <a:biLevel thresh="25000"/>
            <a:extLst>
              <a:ext uri="{28A0092B-C50C-407E-A947-70E740481C1C}">
                <a14:useLocalDpi xmlns:a14="http://schemas.microsoft.com/office/drawing/2010/main" val="0"/>
              </a:ext>
            </a:extLst>
          </a:blip>
          <a:srcRect t="77939" r="87942"/>
          <a:stretch/>
        </p:blipFill>
        <p:spPr>
          <a:xfrm>
            <a:off x="296112" y="195665"/>
            <a:ext cx="619134" cy="636802"/>
          </a:xfrm>
          <a:prstGeom prst="rect">
            <a:avLst/>
          </a:prstGeom>
        </p:spPr>
      </p:pic>
      <p:sp>
        <p:nvSpPr>
          <p:cNvPr id="4" name="矩形 3"/>
          <p:cNvSpPr/>
          <p:nvPr userDrawn="1"/>
        </p:nvSpPr>
        <p:spPr>
          <a:xfrm>
            <a:off x="71934" y="107901"/>
            <a:ext cx="112892" cy="812329"/>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过程 8"/>
          <p:cNvSpPr/>
          <p:nvPr userDrawn="1"/>
        </p:nvSpPr>
        <p:spPr>
          <a:xfrm rot="5400000" flipH="1">
            <a:off x="7637105" y="5350752"/>
            <a:ext cx="324399" cy="2689389"/>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9474 w 10000"/>
              <a:gd name="connsiteY2" fmla="*/ 9062 h 10000"/>
              <a:gd name="connsiteX3" fmla="*/ 0 w 10000"/>
              <a:gd name="connsiteY3" fmla="*/ 10000 h 10000"/>
              <a:gd name="connsiteX4" fmla="*/ 0 w 10000"/>
              <a:gd name="connsiteY4" fmla="*/ 0 h 10000"/>
              <a:gd name="connsiteX0" fmla="*/ 0 w 10075"/>
              <a:gd name="connsiteY0" fmla="*/ 0 h 10000"/>
              <a:gd name="connsiteX1" fmla="*/ 10000 w 10075"/>
              <a:gd name="connsiteY1" fmla="*/ 0 h 10000"/>
              <a:gd name="connsiteX2" fmla="*/ 10028 w 10075"/>
              <a:gd name="connsiteY2" fmla="*/ 8891 h 10000"/>
              <a:gd name="connsiteX3" fmla="*/ 0 w 10075"/>
              <a:gd name="connsiteY3" fmla="*/ 10000 h 10000"/>
              <a:gd name="connsiteX4" fmla="*/ 0 w 10075"/>
              <a:gd name="connsiteY4" fmla="*/ 0 h 10000"/>
              <a:gd name="connsiteX0" fmla="*/ 0 w 10335"/>
              <a:gd name="connsiteY0" fmla="*/ 0 h 10000"/>
              <a:gd name="connsiteX1" fmla="*/ 10000 w 10335"/>
              <a:gd name="connsiteY1" fmla="*/ 0 h 10000"/>
              <a:gd name="connsiteX2" fmla="*/ 10305 w 10335"/>
              <a:gd name="connsiteY2" fmla="*/ 8891 h 10000"/>
              <a:gd name="connsiteX3" fmla="*/ 0 w 10335"/>
              <a:gd name="connsiteY3" fmla="*/ 10000 h 10000"/>
              <a:gd name="connsiteX4" fmla="*/ 0 w 10335"/>
              <a:gd name="connsiteY4" fmla="*/ 0 h 10000"/>
              <a:gd name="connsiteX0" fmla="*/ 0 w 10000"/>
              <a:gd name="connsiteY0" fmla="*/ 0 h 10000"/>
              <a:gd name="connsiteX1" fmla="*/ 10000 w 10000"/>
              <a:gd name="connsiteY1" fmla="*/ 0 h 10000"/>
              <a:gd name="connsiteX2" fmla="*/ 9751 w 10000"/>
              <a:gd name="connsiteY2" fmla="*/ 9062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a:p>
        </p:txBody>
      </p:sp>
      <p:sp>
        <p:nvSpPr>
          <p:cNvPr id="6" name="矩形 5"/>
          <p:cNvSpPr/>
          <p:nvPr userDrawn="1"/>
        </p:nvSpPr>
        <p:spPr>
          <a:xfrm>
            <a:off x="6669766" y="6602968"/>
            <a:ext cx="2420500" cy="219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046" b="1" dirty="0">
                <a:solidFill>
                  <a:schemeClr val="bg1"/>
                </a:solidFill>
                <a:latin typeface="微软雅黑" panose="020B0503020204020204" pitchFamily="34" charset="-122"/>
                <a:ea typeface="微软雅黑" panose="020B0503020204020204" pitchFamily="34" charset="-122"/>
              </a:rPr>
              <a:t>西安交通大学数据与信息中心</a:t>
            </a:r>
          </a:p>
        </p:txBody>
      </p:sp>
      <p:sp>
        <p:nvSpPr>
          <p:cNvPr id="7" name="流程图: 过程 6"/>
          <p:cNvSpPr/>
          <p:nvPr userDrawn="1"/>
        </p:nvSpPr>
        <p:spPr>
          <a:xfrm rot="5400000">
            <a:off x="3302905" y="3383209"/>
            <a:ext cx="171533" cy="6777344"/>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a:p>
        </p:txBody>
      </p:sp>
    </p:spTree>
    <p:extLst>
      <p:ext uri="{BB962C8B-B14F-4D97-AF65-F5344CB8AC3E}">
        <p14:creationId xmlns:p14="http://schemas.microsoft.com/office/powerpoint/2010/main" val="2333803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l="-159" t="140" r="-477" b="11636"/>
          <a:stretch/>
        </p:blipFill>
        <p:spPr>
          <a:xfrm>
            <a:off x="-14514" y="0"/>
            <a:ext cx="9202057" cy="5588000"/>
          </a:xfrm>
          <a:prstGeom prst="rect">
            <a:avLst/>
          </a:prstGeom>
        </p:spPr>
      </p:pic>
      <p:sp>
        <p:nvSpPr>
          <p:cNvPr id="6" name="矩形 5"/>
          <p:cNvSpPr/>
          <p:nvPr userDrawn="1"/>
        </p:nvSpPr>
        <p:spPr>
          <a:xfrm>
            <a:off x="0" y="-1"/>
            <a:ext cx="9085943" cy="5529943"/>
          </a:xfrm>
          <a:prstGeom prst="rect">
            <a:avLst/>
          </a:prstGeom>
          <a:solidFill>
            <a:srgbClr val="384A5A">
              <a:alpha val="5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36067" y="-79685"/>
            <a:ext cx="2707933" cy="1041512"/>
          </a:xfrm>
          <a:prstGeom prst="rect">
            <a:avLst/>
          </a:prstGeom>
        </p:spPr>
      </p:pic>
    </p:spTree>
    <p:extLst>
      <p:ext uri="{BB962C8B-B14F-4D97-AF65-F5344CB8AC3E}">
        <p14:creationId xmlns:p14="http://schemas.microsoft.com/office/powerpoint/2010/main" val="1218018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3" name="Picture 4"/>
          <p:cNvPicPr>
            <a:picLocks noChangeAspect="1" noChangeArrowheads="1"/>
          </p:cNvPicPr>
          <p:nvPr userDrawn="1"/>
        </p:nvPicPr>
        <p:blipFill>
          <a:blip r:embed="rId2">
            <a:duotone>
              <a:prstClr val="black"/>
              <a:schemeClr val="accent5">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6494" r="23326" b="24977"/>
          <a:stretch>
            <a:fillRect/>
          </a:stretch>
        </p:blipFill>
        <p:spPr bwMode="auto">
          <a:xfrm>
            <a:off x="6003925" y="4075113"/>
            <a:ext cx="3140075"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932930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26" name="矩形 25"/>
          <p:cNvSpPr/>
          <p:nvPr userDrawn="1"/>
        </p:nvSpPr>
        <p:spPr>
          <a:xfrm>
            <a:off x="6896100" y="264123"/>
            <a:ext cx="2190235" cy="18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userDrawn="1"/>
        </p:nvGrpSpPr>
        <p:grpSpPr>
          <a:xfrm>
            <a:off x="185311" y="196643"/>
            <a:ext cx="326182" cy="335109"/>
            <a:chOff x="3976261" y="3892343"/>
            <a:chExt cx="326182" cy="335109"/>
          </a:xfrm>
        </p:grpSpPr>
        <p:sp>
          <p:nvSpPr>
            <p:cNvPr id="17" name="六边形 16"/>
            <p:cNvSpPr>
              <a:spLocks/>
            </p:cNvSpPr>
            <p:nvPr/>
          </p:nvSpPr>
          <p:spPr>
            <a:xfrm>
              <a:off x="3976261" y="3892343"/>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六边形 17"/>
            <p:cNvSpPr>
              <a:spLocks/>
            </p:cNvSpPr>
            <p:nvPr/>
          </p:nvSpPr>
          <p:spPr>
            <a:xfrm>
              <a:off x="3976261" y="4005288"/>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六边形 18"/>
            <p:cNvSpPr>
              <a:spLocks/>
            </p:cNvSpPr>
            <p:nvPr/>
          </p:nvSpPr>
          <p:spPr>
            <a:xfrm>
              <a:off x="3976261" y="4120615"/>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六边形 19"/>
            <p:cNvSpPr>
              <a:spLocks/>
            </p:cNvSpPr>
            <p:nvPr/>
          </p:nvSpPr>
          <p:spPr>
            <a:xfrm>
              <a:off x="4078302" y="3945761"/>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六边形 20"/>
            <p:cNvSpPr>
              <a:spLocks/>
            </p:cNvSpPr>
            <p:nvPr/>
          </p:nvSpPr>
          <p:spPr>
            <a:xfrm>
              <a:off x="4078302" y="4060570"/>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六边形 21"/>
            <p:cNvSpPr>
              <a:spLocks/>
            </p:cNvSpPr>
            <p:nvPr/>
          </p:nvSpPr>
          <p:spPr>
            <a:xfrm>
              <a:off x="4180344" y="4003942"/>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流程图: 过程 8"/>
          <p:cNvSpPr/>
          <p:nvPr userDrawn="1"/>
        </p:nvSpPr>
        <p:spPr>
          <a:xfrm rot="5400000" flipH="1">
            <a:off x="8236630" y="-492807"/>
            <a:ext cx="252123" cy="1447285"/>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9474 w 10000"/>
              <a:gd name="connsiteY2" fmla="*/ 9062 h 10000"/>
              <a:gd name="connsiteX3" fmla="*/ 0 w 10000"/>
              <a:gd name="connsiteY3" fmla="*/ 10000 h 10000"/>
              <a:gd name="connsiteX4" fmla="*/ 0 w 10000"/>
              <a:gd name="connsiteY4" fmla="*/ 0 h 10000"/>
              <a:gd name="connsiteX0" fmla="*/ 0 w 10075"/>
              <a:gd name="connsiteY0" fmla="*/ 0 h 10000"/>
              <a:gd name="connsiteX1" fmla="*/ 10000 w 10075"/>
              <a:gd name="connsiteY1" fmla="*/ 0 h 10000"/>
              <a:gd name="connsiteX2" fmla="*/ 10028 w 10075"/>
              <a:gd name="connsiteY2" fmla="*/ 8891 h 10000"/>
              <a:gd name="connsiteX3" fmla="*/ 0 w 10075"/>
              <a:gd name="connsiteY3" fmla="*/ 10000 h 10000"/>
              <a:gd name="connsiteX4" fmla="*/ 0 w 10075"/>
              <a:gd name="connsiteY4" fmla="*/ 0 h 10000"/>
              <a:gd name="connsiteX0" fmla="*/ 0 w 10335"/>
              <a:gd name="connsiteY0" fmla="*/ 0 h 10000"/>
              <a:gd name="connsiteX1" fmla="*/ 10000 w 10335"/>
              <a:gd name="connsiteY1" fmla="*/ 0 h 10000"/>
              <a:gd name="connsiteX2" fmla="*/ 10305 w 10335"/>
              <a:gd name="connsiteY2" fmla="*/ 8891 h 10000"/>
              <a:gd name="connsiteX3" fmla="*/ 0 w 10335"/>
              <a:gd name="connsiteY3" fmla="*/ 10000 h 10000"/>
              <a:gd name="connsiteX4" fmla="*/ 0 w 10335"/>
              <a:gd name="connsiteY4" fmla="*/ 0 h 10000"/>
              <a:gd name="connsiteX0" fmla="*/ 0 w 10000"/>
              <a:gd name="connsiteY0" fmla="*/ 0 h 10000"/>
              <a:gd name="connsiteX1" fmla="*/ 10000 w 10000"/>
              <a:gd name="connsiteY1" fmla="*/ 0 h 10000"/>
              <a:gd name="connsiteX2" fmla="*/ 9751 w 10000"/>
              <a:gd name="connsiteY2" fmla="*/ 9062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userDrawn="1"/>
        </p:nvPicPr>
        <p:blipFill rotWithShape="1">
          <a:blip r:embed="rId2" cstate="print">
            <a:biLevel thresh="25000"/>
            <a:extLst>
              <a:ext uri="{28A0092B-C50C-407E-A947-70E740481C1C}">
                <a14:useLocalDpi xmlns:a14="http://schemas.microsoft.com/office/drawing/2010/main" val="0"/>
              </a:ext>
            </a:extLst>
          </a:blip>
          <a:srcRect t="77926" r="53951"/>
          <a:stretch/>
        </p:blipFill>
        <p:spPr>
          <a:xfrm>
            <a:off x="7858125" y="129047"/>
            <a:ext cx="1154166" cy="311055"/>
          </a:xfrm>
          <a:prstGeom prst="rect">
            <a:avLst/>
          </a:prstGeom>
        </p:spPr>
      </p:pic>
    </p:spTree>
    <p:extLst>
      <p:ext uri="{BB962C8B-B14F-4D97-AF65-F5344CB8AC3E}">
        <p14:creationId xmlns:p14="http://schemas.microsoft.com/office/powerpoint/2010/main" val="992582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8665898"/>
      </p:ext>
    </p:extLst>
  </p:cSld>
  <p:clrMap bg1="lt1" tx1="dk1" bg2="lt2" tx2="dk2" accent1="accent1" accent2="accent2" accent3="accent3" accent4="accent4" accent5="accent5" accent6="accent6" hlink="hlink" folHlink="folHlink"/>
  <p:sldLayoutIdLst>
    <p:sldLayoutId id="2147483655" r:id="rId1"/>
    <p:sldLayoutId id="2147483651" r:id="rId2"/>
    <p:sldLayoutId id="2147483654" r:id="rId3"/>
    <p:sldLayoutId id="2147483653" r:id="rId4"/>
    <p:sldLayoutId id="2147483665" r:id="rId5"/>
    <p:sldLayoutId id="2147483666" r:id="rId6"/>
    <p:sldLayoutId id="214748366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emf"/><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3.png"/><Relationship Id="rId12"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7.xml"/><Relationship Id="rId11" Type="http://schemas.openxmlformats.org/officeDocument/2006/relationships/image" Target="../media/image26.png"/><Relationship Id="rId10"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hyperlink" Target="https://github.com/jindongwang/transferlearning" TargetMode="External"/><Relationship Id="rId3" Type="http://schemas.openxmlformats.org/officeDocument/2006/relationships/hyperlink" Target="https://www.bilibili.com/video/BV1JE411g7XF?p=83" TargetMode="External"/><Relationship Id="rId7" Type="http://schemas.openxmlformats.org/officeDocument/2006/relationships/hyperlink" Target="https://blog.csdn.net/dakenz/article/details/85954548"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hyperlink" Target="http://blog.itpub.net/69942346/viewspace-2654034/" TargetMode="External"/><Relationship Id="rId5" Type="http://schemas.openxmlformats.org/officeDocument/2006/relationships/hyperlink" Target="https://www.bilibili.com/video/BV1T7411R75a?spm_id_from=333.999.0.0" TargetMode="External"/><Relationship Id="rId4" Type="http://schemas.openxmlformats.org/officeDocument/2006/relationships/hyperlink" Target="https://www.bilibili.com/video/BV1Wv411h7kN?p=71" TargetMode="External"/><Relationship Id="rId9" Type="http://schemas.openxmlformats.org/officeDocument/2006/relationships/hyperlink" Target="https://github.com/jvanvugt/pytorch-domain-adaptation"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6003925" y="4075113"/>
            <a:ext cx="3140075"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矩形 5"/>
          <p:cNvSpPr/>
          <p:nvPr/>
        </p:nvSpPr>
        <p:spPr>
          <a:xfrm>
            <a:off x="0" y="1482811"/>
            <a:ext cx="9144000" cy="2592301"/>
          </a:xfrm>
          <a:prstGeom prst="rect">
            <a:avLst/>
          </a:prstGeom>
          <a:solidFill>
            <a:srgbClr val="1557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6627" y="2043182"/>
            <a:ext cx="9144000" cy="1471557"/>
          </a:xfrm>
          <a:prstGeom prst="rect">
            <a:avLst/>
          </a:prstGeom>
          <a:effectLst>
            <a:outerShdw blurRad="50800" dist="38100" dir="5400000" algn="t" rotWithShape="0">
              <a:prstClr val="black">
                <a:alpha val="40000"/>
              </a:prstClr>
            </a:outerShdw>
          </a:effectLst>
        </p:spPr>
        <p:txBody>
          <a:bodyPr wrap="square">
            <a:spAutoFit/>
          </a:bodyPr>
          <a:lstStyle/>
          <a:p>
            <a:pPr indent="127000" algn="ctr">
              <a:lnSpc>
                <a:spcPct val="120000"/>
              </a:lnSpc>
              <a:spcAft>
                <a:spcPts val="0"/>
              </a:spcAft>
            </a:pPr>
            <a:r>
              <a:rPr lang="en-US" altLang="zh-CN" sz="4000" b="1" kern="100" dirty="0">
                <a:solidFill>
                  <a:schemeClr val="bg1"/>
                </a:solidFill>
                <a:latin typeface="楷体" panose="02010609060101010101" pitchFamily="49" charset="-122"/>
                <a:ea typeface="楷体" panose="02010609060101010101" pitchFamily="49" charset="-122"/>
                <a:cs typeface="Times New Roman" panose="02020603050405020304" pitchFamily="18" charset="0"/>
              </a:rPr>
              <a:t>Transfer Learning</a:t>
            </a:r>
          </a:p>
          <a:p>
            <a:pPr indent="127000" algn="r">
              <a:lnSpc>
                <a:spcPct val="120000"/>
              </a:lnSpc>
              <a:spcAft>
                <a:spcPts val="0"/>
              </a:spcAft>
            </a:pPr>
            <a:r>
              <a:rPr lang="en-US" altLang="zh-CN" sz="4000" b="1" kern="100" dirty="0">
                <a:solidFill>
                  <a:schemeClr val="bg1"/>
                </a:solidFill>
                <a:latin typeface="楷体" panose="02010609060101010101" pitchFamily="49" charset="-122"/>
                <a:ea typeface="楷体" panose="02010609060101010101" pitchFamily="49" charset="-122"/>
                <a:cs typeface="Times New Roman" panose="02020603050405020304" pitchFamily="18" charset="0"/>
              </a:rPr>
              <a:t>--- Domain Adaptation</a:t>
            </a:r>
            <a:endParaRPr lang="zh-CN" altLang="zh-CN" sz="4000" b="1" kern="100" dirty="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5" name="矩形 4"/>
          <p:cNvSpPr/>
          <p:nvPr/>
        </p:nvSpPr>
        <p:spPr>
          <a:xfrm>
            <a:off x="6568685" y="6224107"/>
            <a:ext cx="2736648" cy="476669"/>
          </a:xfrm>
          <a:prstGeom prst="rect">
            <a:avLst/>
          </a:prstGeom>
          <a:effectLst>
            <a:outerShdw blurRad="50800" dist="38100" dir="5400000" algn="t" rotWithShape="0">
              <a:prstClr val="black">
                <a:alpha val="40000"/>
              </a:prstClr>
            </a:outerShdw>
          </a:effectLst>
        </p:spPr>
        <p:txBody>
          <a:bodyPr wrap="square">
            <a:spAutoFit/>
          </a:bodyPr>
          <a:lstStyle/>
          <a:p>
            <a:pPr indent="127000" algn="ctr">
              <a:lnSpc>
                <a:spcPct val="120000"/>
              </a:lnSpc>
              <a:spcAft>
                <a:spcPts val="0"/>
              </a:spcAft>
            </a:pPr>
            <a:r>
              <a:rPr lang="en-US" altLang="zh-CN" sz="2400" b="1" kern="100" dirty="0">
                <a:solidFill>
                  <a:srgbClr val="1557AE"/>
                </a:solidFill>
                <a:latin typeface="楷体" pitchFamily="49" charset="-122"/>
                <a:ea typeface="楷体" pitchFamily="49" charset="-122"/>
                <a:cs typeface="Times New Roman" panose="02020603050405020304" pitchFamily="18" charset="0"/>
              </a:rPr>
              <a:t>2021-10</a:t>
            </a:r>
            <a:endParaRPr lang="zh-CN" altLang="zh-CN" sz="2400" b="1" kern="100" dirty="0">
              <a:solidFill>
                <a:srgbClr val="1557AE"/>
              </a:solidFill>
              <a:effectLst/>
              <a:latin typeface="楷体" pitchFamily="49" charset="-122"/>
              <a:ea typeface="楷体" pitchFamily="49" charset="-122"/>
              <a:cs typeface="Times New Roman" panose="02020603050405020304" pitchFamily="18" charset="0"/>
            </a:endParaRPr>
          </a:p>
        </p:txBody>
      </p:sp>
      <p:pic>
        <p:nvPicPr>
          <p:cNvPr id="7" name="图片 6"/>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88000" y="72000"/>
            <a:ext cx="3088800" cy="1085040"/>
          </a:xfrm>
          <a:prstGeom prst="rect">
            <a:avLst/>
          </a:prstGeom>
        </p:spPr>
      </p:pic>
      <p:sp>
        <p:nvSpPr>
          <p:cNvPr id="9" name="矩形 8"/>
          <p:cNvSpPr/>
          <p:nvPr/>
        </p:nvSpPr>
        <p:spPr>
          <a:xfrm>
            <a:off x="6627" y="4566604"/>
            <a:ext cx="9144000" cy="540725"/>
          </a:xfrm>
          <a:prstGeom prst="rect">
            <a:avLst/>
          </a:prstGeom>
          <a:effectLst>
            <a:outerShdw blurRad="50800" dist="38100" dir="5400000" algn="t" rotWithShape="0">
              <a:prstClr val="black">
                <a:alpha val="40000"/>
              </a:prstClr>
            </a:outerShdw>
          </a:effectLst>
        </p:spPr>
        <p:txBody>
          <a:bodyPr wrap="square">
            <a:spAutoFit/>
          </a:bodyPr>
          <a:lstStyle/>
          <a:p>
            <a:pPr indent="127000" algn="ctr">
              <a:lnSpc>
                <a:spcPct val="120000"/>
              </a:lnSpc>
              <a:spcAft>
                <a:spcPts val="0"/>
              </a:spcAft>
            </a:pPr>
            <a:r>
              <a:rPr lang="en-US" altLang="zh-CN" sz="2800" b="1" kern="100" dirty="0" err="1">
                <a:solidFill>
                  <a:srgbClr val="1557AE"/>
                </a:solidFill>
                <a:latin typeface="楷体" pitchFamily="49" charset="-122"/>
                <a:ea typeface="楷体" pitchFamily="49" charset="-122"/>
                <a:cs typeface="Times New Roman" panose="02020603050405020304" pitchFamily="18" charset="0"/>
              </a:rPr>
              <a:t>Jie</a:t>
            </a:r>
            <a:r>
              <a:rPr lang="en-US" altLang="zh-CN" sz="2800" b="1" kern="100" dirty="0">
                <a:solidFill>
                  <a:srgbClr val="1557AE"/>
                </a:solidFill>
                <a:latin typeface="楷体" pitchFamily="49" charset="-122"/>
                <a:ea typeface="楷体" pitchFamily="49" charset="-122"/>
                <a:cs typeface="Times New Roman" panose="02020603050405020304" pitchFamily="18" charset="0"/>
              </a:rPr>
              <a:t> Wei</a:t>
            </a:r>
            <a:endParaRPr lang="en-US" altLang="zh-CN" sz="2800" kern="100" dirty="0">
              <a:solidFill>
                <a:srgbClr val="1557AE"/>
              </a:solidFill>
              <a:latin typeface="楷体" pitchFamily="49" charset="-122"/>
              <a:ea typeface="楷体" pitchFamily="49" charset="-122"/>
              <a:cs typeface="Times New Roman" panose="02020603050405020304" pitchFamily="18" charset="0"/>
            </a:endParaRPr>
          </a:p>
        </p:txBody>
      </p:sp>
      <p:sp>
        <p:nvSpPr>
          <p:cNvPr id="12" name="矩形 11">
            <a:extLst>
              <a:ext uri="{FF2B5EF4-FFF2-40B4-BE49-F238E27FC236}">
                <a16:creationId xmlns:a16="http://schemas.microsoft.com/office/drawing/2014/main" id="{B27C9305-CC41-47D8-8786-0425A8CD9D0B}"/>
              </a:ext>
            </a:extLst>
          </p:cNvPr>
          <p:cNvSpPr/>
          <p:nvPr/>
        </p:nvSpPr>
        <p:spPr>
          <a:xfrm>
            <a:off x="2427237" y="5375189"/>
            <a:ext cx="4302780" cy="493148"/>
          </a:xfrm>
          <a:prstGeom prst="rect">
            <a:avLst/>
          </a:prstGeom>
        </p:spPr>
        <p:txBody>
          <a:bodyPr wrap="none">
            <a:spAutoFit/>
          </a:bodyPr>
          <a:lstStyle/>
          <a:p>
            <a:pPr indent="127000" algn="ctr">
              <a:lnSpc>
                <a:spcPct val="120000"/>
              </a:lnSpc>
              <a:spcAft>
                <a:spcPts val="0"/>
              </a:spcAft>
            </a:pPr>
            <a:r>
              <a:rPr lang="en-US" altLang="zh-CN" sz="2400" b="1" kern="100" dirty="0">
                <a:solidFill>
                  <a:srgbClr val="1557AE"/>
                </a:solidFill>
                <a:latin typeface="楷体" pitchFamily="49" charset="-122"/>
                <a:ea typeface="楷体" pitchFamily="49" charset="-122"/>
                <a:cs typeface="Times New Roman" panose="02020603050405020304" pitchFamily="18" charset="0"/>
              </a:rPr>
              <a:t>Xi</a:t>
            </a:r>
            <a:r>
              <a:rPr lang="en-US" altLang="zh-CN" sz="2400" b="1" kern="100" dirty="0">
                <a:solidFill>
                  <a:srgbClr val="1557AE"/>
                </a:solidFill>
                <a:latin typeface="+mj-lt"/>
                <a:ea typeface="楷体" pitchFamily="49" charset="-122"/>
                <a:cs typeface="Times New Roman" panose="02020603050405020304" pitchFamily="18" charset="0"/>
              </a:rPr>
              <a:t>’</a:t>
            </a:r>
            <a:r>
              <a:rPr lang="en-US" altLang="zh-CN" sz="2400" b="1" kern="100" dirty="0">
                <a:solidFill>
                  <a:srgbClr val="1557AE"/>
                </a:solidFill>
                <a:latin typeface="楷体" pitchFamily="49" charset="-122"/>
                <a:ea typeface="楷体" pitchFamily="49" charset="-122"/>
                <a:cs typeface="Times New Roman" panose="02020603050405020304" pitchFamily="18" charset="0"/>
              </a:rPr>
              <a:t>an </a:t>
            </a:r>
            <a:r>
              <a:rPr lang="en-US" altLang="zh-CN" sz="2400" b="1" kern="100" dirty="0" err="1">
                <a:solidFill>
                  <a:srgbClr val="1557AE"/>
                </a:solidFill>
                <a:latin typeface="楷体" pitchFamily="49" charset="-122"/>
                <a:ea typeface="楷体" pitchFamily="49" charset="-122"/>
                <a:cs typeface="Times New Roman" panose="02020603050405020304" pitchFamily="18" charset="0"/>
              </a:rPr>
              <a:t>Jiaotong</a:t>
            </a:r>
            <a:r>
              <a:rPr lang="en-US" altLang="zh-CN" sz="2400" b="1" kern="100" dirty="0">
                <a:solidFill>
                  <a:srgbClr val="1557AE"/>
                </a:solidFill>
                <a:latin typeface="楷体" pitchFamily="49" charset="-122"/>
                <a:ea typeface="楷体" pitchFamily="49" charset="-122"/>
                <a:cs typeface="Times New Roman" panose="02020603050405020304" pitchFamily="18" charset="0"/>
              </a:rPr>
              <a:t> University </a:t>
            </a:r>
          </a:p>
        </p:txBody>
      </p:sp>
    </p:spTree>
    <p:extLst>
      <p:ext uri="{BB962C8B-B14F-4D97-AF65-F5344CB8AC3E}">
        <p14:creationId xmlns:p14="http://schemas.microsoft.com/office/powerpoint/2010/main" val="3399190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557172" y="264121"/>
            <a:ext cx="4272610" cy="178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581025" y="138783"/>
            <a:ext cx="3055516" cy="430887"/>
          </a:xfrm>
          <a:prstGeom prst="rect">
            <a:avLst/>
          </a:prstGeom>
          <a:noFill/>
        </p:spPr>
        <p:txBody>
          <a:bodyPr wrap="none" rtlCol="0">
            <a:spAutoFit/>
          </a:bodyPr>
          <a:lstStyle/>
          <a:p>
            <a:r>
              <a:rPr lang="en-US" altLang="zh-CN" sz="2200" b="1" dirty="0">
                <a:solidFill>
                  <a:srgbClr val="0070C0"/>
                </a:solidFill>
                <a:latin typeface="微软雅黑" panose="020B0503020204020204" pitchFamily="34" charset="-122"/>
                <a:ea typeface="微软雅黑" panose="020B0503020204020204" pitchFamily="34" charset="-122"/>
              </a:rPr>
              <a:t>2.2 Task Description</a:t>
            </a:r>
            <a:endParaRPr lang="zh-CN" altLang="en-US" sz="2200" b="1" dirty="0">
              <a:solidFill>
                <a:srgbClr val="0070C0"/>
              </a:solidFill>
              <a:latin typeface="微软雅黑" panose="020B0503020204020204" pitchFamily="34" charset="-122"/>
              <a:ea typeface="微软雅黑" panose="020B0503020204020204" pitchFamily="34" charset="-122"/>
            </a:endParaRPr>
          </a:p>
        </p:txBody>
      </p:sp>
      <p:pic>
        <p:nvPicPr>
          <p:cNvPr id="5" name="圖片 5">
            <a:extLst>
              <a:ext uri="{FF2B5EF4-FFF2-40B4-BE49-F238E27FC236}">
                <a16:creationId xmlns:a16="http://schemas.microsoft.com/office/drawing/2014/main" id="{F0A6D514-8BD0-4E73-BD63-8CFF696239A7}"/>
              </a:ext>
            </a:extLst>
          </p:cNvPr>
          <p:cNvPicPr>
            <a:picLocks noChangeAspect="1"/>
          </p:cNvPicPr>
          <p:nvPr/>
        </p:nvPicPr>
        <p:blipFill>
          <a:blip r:embed="rId3"/>
          <a:stretch>
            <a:fillRect/>
          </a:stretch>
        </p:blipFill>
        <p:spPr>
          <a:xfrm>
            <a:off x="6132220" y="1538258"/>
            <a:ext cx="2629267" cy="857370"/>
          </a:xfrm>
          <a:prstGeom prst="rect">
            <a:avLst/>
          </a:prstGeom>
        </p:spPr>
      </p:pic>
      <p:pic>
        <p:nvPicPr>
          <p:cNvPr id="7" name="圖片 12">
            <a:extLst>
              <a:ext uri="{FF2B5EF4-FFF2-40B4-BE49-F238E27FC236}">
                <a16:creationId xmlns:a16="http://schemas.microsoft.com/office/drawing/2014/main" id="{D2A96635-584F-42D9-BA03-ABBA4DE590C4}"/>
              </a:ext>
            </a:extLst>
          </p:cNvPr>
          <p:cNvPicPr>
            <a:picLocks noChangeAspect="1"/>
          </p:cNvPicPr>
          <p:nvPr/>
        </p:nvPicPr>
        <p:blipFill>
          <a:blip r:embed="rId4"/>
          <a:stretch>
            <a:fillRect/>
          </a:stretch>
        </p:blipFill>
        <p:spPr>
          <a:xfrm>
            <a:off x="6132220" y="2718262"/>
            <a:ext cx="2658811" cy="857370"/>
          </a:xfrm>
          <a:prstGeom prst="rect">
            <a:avLst/>
          </a:prstGeom>
        </p:spPr>
      </p:pic>
      <p:sp>
        <p:nvSpPr>
          <p:cNvPr id="10" name="文字方塊 15">
            <a:extLst>
              <a:ext uri="{FF2B5EF4-FFF2-40B4-BE49-F238E27FC236}">
                <a16:creationId xmlns:a16="http://schemas.microsoft.com/office/drawing/2014/main" id="{51F74BFF-7A66-4FF5-B88B-43CCCE98262E}"/>
              </a:ext>
            </a:extLst>
          </p:cNvPr>
          <p:cNvSpPr txBox="1"/>
          <p:nvPr/>
        </p:nvSpPr>
        <p:spPr>
          <a:xfrm>
            <a:off x="3358251" y="1812550"/>
            <a:ext cx="325194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mj-lt"/>
                <a:ea typeface="新細明體" panose="02020500000000000000" pitchFamily="18" charset="-120"/>
                <a:cs typeface="+mn-cs"/>
              </a:rPr>
              <a:t>Training</a:t>
            </a:r>
            <a:r>
              <a:rPr kumimoji="0" lang="en-US" altLang="zh-TW" sz="2400" b="0" i="0" u="none" strike="noStrike" kern="1200" cap="none" spc="0" normalizeH="0" noProof="0" dirty="0">
                <a:ln>
                  <a:noFill/>
                </a:ln>
                <a:solidFill>
                  <a:prstClr val="black"/>
                </a:solidFill>
                <a:effectLst/>
                <a:uLnTx/>
                <a:uFillTx/>
                <a:latin typeface="+mj-lt"/>
                <a:ea typeface="新細明體" panose="02020500000000000000" pitchFamily="18" charset="-120"/>
                <a:cs typeface="+mn-cs"/>
              </a:rPr>
              <a:t> </a:t>
            </a:r>
            <a:r>
              <a:rPr kumimoji="0" lang="en-US" altLang="zh-TW" sz="2400" b="0" i="0" u="none" strike="noStrike" kern="1200" cap="none" spc="0" normalizeH="0" baseline="0" noProof="0" dirty="0">
                <a:ln>
                  <a:noFill/>
                </a:ln>
                <a:solidFill>
                  <a:prstClr val="black"/>
                </a:solidFill>
                <a:effectLst/>
                <a:uLnTx/>
                <a:uFillTx/>
                <a:latin typeface="+mj-lt"/>
                <a:ea typeface="新細明體" panose="02020500000000000000" pitchFamily="18" charset="-120"/>
                <a:cs typeface="+mn-cs"/>
              </a:rPr>
              <a:t>Data</a:t>
            </a:r>
            <a:endParaRPr kumimoji="0" lang="zh-TW" altLang="en-US" sz="2400" b="0" i="0" u="none" strike="noStrike" kern="1200" cap="none" spc="0" normalizeH="0" baseline="0" noProof="0" dirty="0">
              <a:ln>
                <a:noFill/>
              </a:ln>
              <a:solidFill>
                <a:prstClr val="black"/>
              </a:solidFill>
              <a:effectLst/>
              <a:uLnTx/>
              <a:uFillTx/>
              <a:latin typeface="+mj-lt"/>
              <a:ea typeface="新細明體" panose="02020500000000000000" pitchFamily="18" charset="-120"/>
              <a:cs typeface="+mn-cs"/>
            </a:endParaRPr>
          </a:p>
        </p:txBody>
      </p:sp>
      <p:sp>
        <p:nvSpPr>
          <p:cNvPr id="12" name="文字方塊 16">
            <a:extLst>
              <a:ext uri="{FF2B5EF4-FFF2-40B4-BE49-F238E27FC236}">
                <a16:creationId xmlns:a16="http://schemas.microsoft.com/office/drawing/2014/main" id="{804B8F06-5211-4C0E-8E83-F16CEFE84529}"/>
              </a:ext>
            </a:extLst>
          </p:cNvPr>
          <p:cNvSpPr txBox="1"/>
          <p:nvPr/>
        </p:nvSpPr>
        <p:spPr>
          <a:xfrm>
            <a:off x="3736904" y="2900951"/>
            <a:ext cx="239531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mj-lt"/>
                <a:ea typeface="新細明體" panose="02020500000000000000" pitchFamily="18" charset="-120"/>
                <a:cs typeface="+mn-cs"/>
              </a:rPr>
              <a:t>Testing</a:t>
            </a:r>
            <a:r>
              <a:rPr kumimoji="0" lang="en-US" altLang="zh-TW" sz="2400" b="0" i="0" u="none" strike="noStrike" kern="1200" cap="none" spc="0" normalizeH="0" noProof="0" dirty="0">
                <a:ln>
                  <a:noFill/>
                </a:ln>
                <a:solidFill>
                  <a:prstClr val="black"/>
                </a:solidFill>
                <a:effectLst/>
                <a:uLnTx/>
                <a:uFillTx/>
                <a:latin typeface="+mj-lt"/>
                <a:ea typeface="新細明體" panose="02020500000000000000" pitchFamily="18" charset="-120"/>
                <a:cs typeface="+mn-cs"/>
              </a:rPr>
              <a:t> </a:t>
            </a:r>
            <a:r>
              <a:rPr kumimoji="0" lang="en-US" altLang="zh-TW" sz="2400" b="0" i="0" u="none" strike="noStrike" kern="1200" cap="none" spc="0" normalizeH="0" baseline="0" noProof="0" dirty="0">
                <a:ln>
                  <a:noFill/>
                </a:ln>
                <a:solidFill>
                  <a:prstClr val="black"/>
                </a:solidFill>
                <a:effectLst/>
                <a:uLnTx/>
                <a:uFillTx/>
                <a:latin typeface="+mj-lt"/>
                <a:ea typeface="新細明體" panose="02020500000000000000" pitchFamily="18" charset="-120"/>
                <a:cs typeface="+mn-cs"/>
              </a:rPr>
              <a:t>Data</a:t>
            </a:r>
            <a:endParaRPr kumimoji="0" lang="zh-TW" altLang="en-US" sz="2400" b="0" i="0" u="none" strike="noStrike" kern="1200" cap="none" spc="0" normalizeH="0" baseline="0" noProof="0" dirty="0">
              <a:ln>
                <a:noFill/>
              </a:ln>
              <a:solidFill>
                <a:prstClr val="black"/>
              </a:solidFill>
              <a:effectLst/>
              <a:uLnTx/>
              <a:uFillTx/>
              <a:latin typeface="+mj-lt"/>
              <a:ea typeface="新細明體" panose="02020500000000000000" pitchFamily="18" charset="-120"/>
              <a:cs typeface="+mn-cs"/>
            </a:endParaRPr>
          </a:p>
        </p:txBody>
      </p:sp>
      <p:sp>
        <p:nvSpPr>
          <p:cNvPr id="13" name="文字方塊 9">
            <a:extLst>
              <a:ext uri="{FF2B5EF4-FFF2-40B4-BE49-F238E27FC236}">
                <a16:creationId xmlns:a16="http://schemas.microsoft.com/office/drawing/2014/main" id="{D430BD71-9A8D-4BA7-BFC0-B6DEB60471F8}"/>
              </a:ext>
            </a:extLst>
          </p:cNvPr>
          <p:cNvSpPr txBox="1"/>
          <p:nvPr/>
        </p:nvSpPr>
        <p:spPr>
          <a:xfrm>
            <a:off x="841179" y="4365635"/>
            <a:ext cx="7920308" cy="95410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TW" sz="2800" baseline="0" dirty="0">
                <a:solidFill>
                  <a:prstClr val="black"/>
                </a:solidFill>
                <a:latin typeface="+mj-lt"/>
                <a:ea typeface="新細明體" panose="02020500000000000000" pitchFamily="18" charset="-120"/>
              </a:rPr>
              <a:t>Object: 	use these data to </a:t>
            </a:r>
            <a:r>
              <a:rPr lang="en-US" altLang="zh-CN" sz="2800" baseline="0" dirty="0">
                <a:solidFill>
                  <a:prstClr val="black"/>
                </a:solidFill>
                <a:latin typeface="+mj-lt"/>
                <a:ea typeface="新細明體" panose="02020500000000000000" pitchFamily="18" charset="-120"/>
              </a:rPr>
              <a:t>help the source domain  		training model more robust </a:t>
            </a:r>
            <a:r>
              <a:rPr lang="en-US" altLang="zh-TW" sz="2800" baseline="0" dirty="0">
                <a:solidFill>
                  <a:prstClr val="black"/>
                </a:solidFill>
                <a:latin typeface="+mj-lt"/>
                <a:ea typeface="新細明體" panose="02020500000000000000" pitchFamily="18" charset="-120"/>
              </a:rPr>
              <a:t> </a:t>
            </a:r>
            <a:endParaRPr kumimoji="0" lang="zh-TW" altLang="en-US" sz="2800" b="0" i="0" u="none" strike="noStrike" kern="1200" cap="none" spc="0" normalizeH="0" baseline="0" noProof="0" dirty="0">
              <a:ln>
                <a:noFill/>
              </a:ln>
              <a:solidFill>
                <a:prstClr val="black"/>
              </a:solidFill>
              <a:effectLst/>
              <a:uLnTx/>
              <a:uFillTx/>
              <a:latin typeface="+mj-lt"/>
              <a:ea typeface="新細明體" panose="02020500000000000000" pitchFamily="18" charset="-120"/>
              <a:cs typeface="+mn-cs"/>
            </a:endParaRPr>
          </a:p>
        </p:txBody>
      </p:sp>
      <mc:AlternateContent xmlns:mc="http://schemas.openxmlformats.org/markup-compatibility/2006" xmlns:a14="http://schemas.microsoft.com/office/drawing/2010/main">
        <mc:Choice Requires="a14">
          <p:sp>
            <p:nvSpPr>
              <p:cNvPr id="15" name="文字方塊 15">
                <a:extLst>
                  <a:ext uri="{FF2B5EF4-FFF2-40B4-BE49-F238E27FC236}">
                    <a16:creationId xmlns:a16="http://schemas.microsoft.com/office/drawing/2014/main" id="{8D3C0765-7FAC-4C9A-8192-52C234E99851}"/>
                  </a:ext>
                </a:extLst>
              </p:cNvPr>
              <p:cNvSpPr txBox="1"/>
              <p:nvPr/>
            </p:nvSpPr>
            <p:spPr>
              <a:xfrm>
                <a:off x="584282" y="1812550"/>
                <a:ext cx="365832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mj-lt"/>
                    <a:ea typeface="新細明體" panose="02020500000000000000" pitchFamily="18" charset="-120"/>
                    <a:cs typeface="+mn-cs"/>
                  </a:rPr>
                  <a:t>Source</a:t>
                </a:r>
                <a:r>
                  <a:rPr kumimoji="0" lang="en-US" altLang="zh-TW" sz="2400" b="0" i="0" u="none" strike="noStrike" kern="1200" cap="none" spc="0" normalizeH="0" noProof="0" dirty="0">
                    <a:ln>
                      <a:noFill/>
                    </a:ln>
                    <a:solidFill>
                      <a:prstClr val="black"/>
                    </a:solidFill>
                    <a:effectLst/>
                    <a:uLnTx/>
                    <a:uFillTx/>
                    <a:latin typeface="+mj-lt"/>
                    <a:ea typeface="新細明體" panose="02020500000000000000" pitchFamily="18" charset="-120"/>
                    <a:cs typeface="+mn-cs"/>
                  </a:rPr>
                  <a:t> </a:t>
                </a:r>
                <a:r>
                  <a:rPr kumimoji="0" lang="en-US" altLang="zh-TW" sz="2400" b="0" i="0" u="none" strike="noStrike" kern="1200" cap="none" spc="0" normalizeH="0" baseline="0" noProof="0" dirty="0">
                    <a:ln>
                      <a:noFill/>
                    </a:ln>
                    <a:solidFill>
                      <a:prstClr val="black"/>
                    </a:solidFill>
                    <a:effectLst/>
                    <a:uLnTx/>
                    <a:uFillTx/>
                    <a:latin typeface="+mj-lt"/>
                    <a:ea typeface="新細明體" panose="02020500000000000000" pitchFamily="18" charset="-120"/>
                    <a:cs typeface="+mn-cs"/>
                  </a:rPr>
                  <a:t>Data: </a:t>
                </a:r>
                <a14:m>
                  <m:oMath xmlns:m="http://schemas.openxmlformats.org/officeDocument/2006/math">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新細明體" panose="02020500000000000000" pitchFamily="18" charset="-120"/>
                            <a:cs typeface="+mn-cs"/>
                          </a:rPr>
                        </m:ctrlPr>
                      </m:dPr>
                      <m:e>
                        <m:sSup>
                          <m:sSup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新細明體" panose="02020500000000000000" pitchFamily="18" charset="-120"/>
                                <a:cs typeface="+mn-cs"/>
                              </a:rPr>
                            </m:ctrlPr>
                          </m:sSup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新細明體" panose="02020500000000000000" pitchFamily="18" charset="-120"/>
                                <a:cs typeface="+mn-cs"/>
                              </a:rPr>
                              <m:t>𝑥</m:t>
                            </m:r>
                          </m:e>
                          <m:sup>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新細明體" panose="02020500000000000000" pitchFamily="18" charset="-120"/>
                                <a:cs typeface="+mn-cs"/>
                              </a:rPr>
                              <m:t>𝑠</m:t>
                            </m:r>
                          </m:sup>
                        </m:sSup>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新細明體" panose="02020500000000000000" pitchFamily="18" charset="-120"/>
                            <a:cs typeface="+mn-cs"/>
                          </a:rPr>
                          <m:t>,</m:t>
                        </m:r>
                        <m:sSup>
                          <m:sSup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新細明體" panose="02020500000000000000" pitchFamily="18" charset="-120"/>
                                <a:cs typeface="+mn-cs"/>
                              </a:rPr>
                            </m:ctrlPr>
                          </m:sSup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新細明體" panose="02020500000000000000" pitchFamily="18" charset="-120"/>
                                <a:cs typeface="+mn-cs"/>
                              </a:rPr>
                              <m:t>𝑦</m:t>
                            </m:r>
                          </m:e>
                          <m:sup>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新細明體" panose="02020500000000000000" pitchFamily="18" charset="-120"/>
                                <a:cs typeface="+mn-cs"/>
                              </a:rPr>
                              <m:t>𝑠</m:t>
                            </m:r>
                          </m:sup>
                        </m:sSup>
                      </m:e>
                    </m:d>
                  </m:oMath>
                </a14:m>
                <a:r>
                  <a:rPr kumimoji="0" lang="en-US" altLang="zh-TW" sz="2400" b="0" i="0" u="none" strike="noStrike" kern="1200" cap="none" spc="0" normalizeH="0" baseline="0" noProof="0" dirty="0">
                    <a:ln>
                      <a:noFill/>
                    </a:ln>
                    <a:solidFill>
                      <a:prstClr val="black"/>
                    </a:solidFill>
                    <a:effectLst/>
                    <a:uLnTx/>
                    <a:uFillTx/>
                    <a:latin typeface="+mj-lt"/>
                    <a:ea typeface="新細明體" panose="02020500000000000000" pitchFamily="18" charset="-120"/>
                    <a:cs typeface="+mn-cs"/>
                    <a:sym typeface="Wingdings" panose="05000000000000000000" pitchFamily="2" charset="2"/>
                  </a:rPr>
                  <a:t>  </a:t>
                </a:r>
                <a:endParaRPr kumimoji="0" lang="zh-TW" altLang="en-US" sz="2400" b="0" i="0" u="none" strike="noStrike" kern="1200" cap="none" spc="0" normalizeH="0" baseline="0" noProof="0" dirty="0">
                  <a:ln>
                    <a:noFill/>
                  </a:ln>
                  <a:solidFill>
                    <a:prstClr val="black"/>
                  </a:solidFill>
                  <a:effectLst/>
                  <a:uLnTx/>
                  <a:uFillTx/>
                  <a:latin typeface="+mj-lt"/>
                  <a:ea typeface="新細明體" panose="02020500000000000000" pitchFamily="18" charset="-120"/>
                  <a:cs typeface="+mn-cs"/>
                </a:endParaRPr>
              </a:p>
            </p:txBody>
          </p:sp>
        </mc:Choice>
        <mc:Fallback xmlns="">
          <p:sp>
            <p:nvSpPr>
              <p:cNvPr id="15" name="文字方塊 15">
                <a:extLst>
                  <a:ext uri="{FF2B5EF4-FFF2-40B4-BE49-F238E27FC236}">
                    <a16:creationId xmlns:a16="http://schemas.microsoft.com/office/drawing/2014/main" id="{8D3C0765-7FAC-4C9A-8192-52C234E99851}"/>
                  </a:ext>
                </a:extLst>
              </p:cNvPr>
              <p:cNvSpPr txBox="1">
                <a:spLocks noRot="1" noChangeAspect="1" noMove="1" noResize="1" noEditPoints="1" noAdjustHandles="1" noChangeArrowheads="1" noChangeShapeType="1" noTextEdit="1"/>
              </p:cNvSpPr>
              <p:nvPr/>
            </p:nvSpPr>
            <p:spPr>
              <a:xfrm>
                <a:off x="584282" y="1812550"/>
                <a:ext cx="3658324" cy="461665"/>
              </a:xfrm>
              <a:prstGeom prst="rect">
                <a:avLst/>
              </a:prstGeom>
              <a:blipFill>
                <a:blip r:embed="rId5"/>
                <a:stretch>
                  <a:fillRect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564CD8BB-8D51-484B-8637-D71194BA9072}"/>
                  </a:ext>
                </a:extLst>
              </p:cNvPr>
              <p:cNvSpPr txBox="1"/>
              <p:nvPr/>
            </p:nvSpPr>
            <p:spPr>
              <a:xfrm>
                <a:off x="417956" y="2916115"/>
                <a:ext cx="3990975"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mj-lt"/>
                    <a:ea typeface="新細明體" panose="02020500000000000000" pitchFamily="18" charset="-120"/>
                    <a:cs typeface="+mn-cs"/>
                  </a:rPr>
                  <a:t>Target</a:t>
                </a:r>
                <a:r>
                  <a:rPr kumimoji="0" lang="en-US" altLang="zh-TW" sz="2400" b="0" i="0" u="none" strike="noStrike" kern="1200" cap="none" spc="0" normalizeH="0" noProof="0" dirty="0">
                    <a:ln>
                      <a:noFill/>
                    </a:ln>
                    <a:solidFill>
                      <a:prstClr val="black"/>
                    </a:solidFill>
                    <a:effectLst/>
                    <a:uLnTx/>
                    <a:uFillTx/>
                    <a:latin typeface="+mj-lt"/>
                    <a:ea typeface="新細明體" panose="02020500000000000000" pitchFamily="18" charset="-120"/>
                    <a:cs typeface="+mn-cs"/>
                  </a:rPr>
                  <a:t> </a:t>
                </a:r>
                <a:r>
                  <a:rPr kumimoji="0" lang="en-US" altLang="zh-TW" sz="2400" b="0" i="0" u="none" strike="noStrike" kern="1200" cap="none" spc="0" normalizeH="0" baseline="0" noProof="0" dirty="0">
                    <a:ln>
                      <a:noFill/>
                    </a:ln>
                    <a:solidFill>
                      <a:prstClr val="black"/>
                    </a:solidFill>
                    <a:effectLst/>
                    <a:uLnTx/>
                    <a:uFillTx/>
                    <a:latin typeface="+mj-lt"/>
                    <a:ea typeface="新細明體" panose="02020500000000000000" pitchFamily="18" charset="-120"/>
                    <a:cs typeface="+mn-cs"/>
                  </a:rPr>
                  <a:t>Data: </a:t>
                </a:r>
                <a14:m>
                  <m:oMath xmlns:m="http://schemas.openxmlformats.org/officeDocument/2006/math">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新細明體" panose="02020500000000000000" pitchFamily="18" charset="-120"/>
                            <a:cs typeface="+mn-cs"/>
                          </a:rPr>
                        </m:ctrlPr>
                      </m:dPr>
                      <m:e>
                        <m:sSup>
                          <m:sSup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新細明體" panose="02020500000000000000" pitchFamily="18" charset="-120"/>
                                <a:cs typeface="+mn-cs"/>
                              </a:rPr>
                            </m:ctrlPr>
                          </m:sSup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新細明體" panose="02020500000000000000" pitchFamily="18" charset="-120"/>
                                <a:cs typeface="+mn-cs"/>
                              </a:rPr>
                              <m:t>𝑥</m:t>
                            </m:r>
                          </m:e>
                          <m:sup>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新細明體" panose="02020500000000000000" pitchFamily="18" charset="-120"/>
                                <a:cs typeface="+mn-cs"/>
                              </a:rPr>
                              <m:t>𝑡</m:t>
                            </m:r>
                          </m:sup>
                        </m:sSup>
                      </m:e>
                    </m:d>
                  </m:oMath>
                </a14:m>
                <a:r>
                  <a:rPr kumimoji="0" lang="zh-TW" altLang="en-US" sz="2400" b="0" i="0" u="none" strike="noStrike" kern="1200" cap="none" spc="0" normalizeH="0" baseline="0" noProof="0" dirty="0">
                    <a:ln>
                      <a:noFill/>
                    </a:ln>
                    <a:solidFill>
                      <a:prstClr val="black"/>
                    </a:solidFill>
                    <a:effectLst/>
                    <a:uLnTx/>
                    <a:uFillTx/>
                    <a:latin typeface="+mj-lt"/>
                    <a:ea typeface="新細明體" panose="02020500000000000000" pitchFamily="18" charset="-120"/>
                    <a:cs typeface="+mn-cs"/>
                  </a:rPr>
                  <a:t>         </a:t>
                </a:r>
                <a:r>
                  <a:rPr kumimoji="0" lang="en-US" altLang="zh-TW" sz="2400" b="0" i="0" u="none" strike="noStrike" kern="1200" cap="none" spc="0" normalizeH="0" baseline="0" noProof="0" dirty="0">
                    <a:ln>
                      <a:noFill/>
                    </a:ln>
                    <a:solidFill>
                      <a:prstClr val="black"/>
                    </a:solidFill>
                    <a:effectLst/>
                    <a:uLnTx/>
                    <a:uFillTx/>
                    <a:latin typeface="+mj-lt"/>
                    <a:ea typeface="新細明體" panose="02020500000000000000" pitchFamily="18" charset="-120"/>
                    <a:cs typeface="+mn-cs"/>
                    <a:sym typeface="Wingdings" panose="05000000000000000000" pitchFamily="2" charset="2"/>
                  </a:rPr>
                  <a:t></a:t>
                </a:r>
                <a:endParaRPr kumimoji="0" lang="zh-TW" altLang="en-US" sz="2400" b="0" i="0" u="none" strike="noStrike" kern="1200" cap="none" spc="0" normalizeH="0" baseline="0" noProof="0" dirty="0">
                  <a:ln>
                    <a:noFill/>
                  </a:ln>
                  <a:solidFill>
                    <a:prstClr val="black"/>
                  </a:solidFill>
                  <a:effectLst/>
                  <a:uLnTx/>
                  <a:uFillTx/>
                  <a:latin typeface="+mj-lt"/>
                  <a:ea typeface="新細明體" panose="02020500000000000000" pitchFamily="18" charset="-120"/>
                  <a:cs typeface="+mn-cs"/>
                </a:endParaRPr>
              </a:p>
            </p:txBody>
          </p:sp>
        </mc:Choice>
        <mc:Fallback xmlns="">
          <p:sp>
            <p:nvSpPr>
              <p:cNvPr id="16" name="文字方塊 15">
                <a:extLst>
                  <a:ext uri="{FF2B5EF4-FFF2-40B4-BE49-F238E27FC236}">
                    <a16:creationId xmlns:a16="http://schemas.microsoft.com/office/drawing/2014/main" id="{564CD8BB-8D51-484B-8637-D71194BA9072}"/>
                  </a:ext>
                </a:extLst>
              </p:cNvPr>
              <p:cNvSpPr txBox="1">
                <a:spLocks noRot="1" noChangeAspect="1" noMove="1" noResize="1" noEditPoints="1" noAdjustHandles="1" noChangeArrowheads="1" noChangeShapeType="1" noTextEdit="1"/>
              </p:cNvSpPr>
              <p:nvPr/>
            </p:nvSpPr>
            <p:spPr>
              <a:xfrm>
                <a:off x="417956" y="2916115"/>
                <a:ext cx="3990975" cy="461665"/>
              </a:xfrm>
              <a:prstGeom prst="rect">
                <a:avLst/>
              </a:prstGeom>
              <a:blipFill>
                <a:blip r:embed="rId6"/>
                <a:stretch>
                  <a:fillRect t="-10526" b="-289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47916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557172" y="264121"/>
            <a:ext cx="4272610" cy="178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581025" y="138783"/>
            <a:ext cx="2114681" cy="430887"/>
          </a:xfrm>
          <a:prstGeom prst="rect">
            <a:avLst/>
          </a:prstGeom>
          <a:noFill/>
        </p:spPr>
        <p:txBody>
          <a:bodyPr wrap="none" rtlCol="0">
            <a:spAutoFit/>
          </a:bodyPr>
          <a:lstStyle/>
          <a:p>
            <a:r>
              <a:rPr lang="en-US" altLang="zh-CN" sz="2200" b="1" dirty="0">
                <a:solidFill>
                  <a:srgbClr val="0070C0"/>
                </a:solidFill>
                <a:latin typeface="微软雅黑" panose="020B0503020204020204" pitchFamily="34" charset="-122"/>
                <a:ea typeface="微软雅黑" panose="020B0503020204020204" pitchFamily="34" charset="-122"/>
              </a:rPr>
              <a:t>2.3 Basic Idea</a:t>
            </a:r>
            <a:endParaRPr lang="zh-CN" altLang="en-US" sz="2200" b="1" dirty="0">
              <a:solidFill>
                <a:srgbClr val="0070C0"/>
              </a:solidFill>
              <a:latin typeface="微软雅黑" panose="020B0503020204020204" pitchFamily="34" charset="-122"/>
              <a:ea typeface="微软雅黑" panose="020B0503020204020204" pitchFamily="34" charset="-122"/>
            </a:endParaRPr>
          </a:p>
        </p:txBody>
      </p:sp>
      <p:pic>
        <p:nvPicPr>
          <p:cNvPr id="44" name="圖片 36">
            <a:extLst>
              <a:ext uri="{FF2B5EF4-FFF2-40B4-BE49-F238E27FC236}">
                <a16:creationId xmlns:a16="http://schemas.microsoft.com/office/drawing/2014/main" id="{090A943A-5C9F-4044-BA81-66B6B590D9F6}"/>
              </a:ext>
            </a:extLst>
          </p:cNvPr>
          <p:cNvPicPr>
            <a:picLocks noChangeAspect="1"/>
          </p:cNvPicPr>
          <p:nvPr/>
        </p:nvPicPr>
        <p:blipFill>
          <a:blip r:embed="rId3"/>
          <a:stretch>
            <a:fillRect/>
          </a:stretch>
        </p:blipFill>
        <p:spPr>
          <a:xfrm>
            <a:off x="4826208" y="3489977"/>
            <a:ext cx="4202383" cy="2524226"/>
          </a:xfrm>
          <a:prstGeom prst="rect">
            <a:avLst/>
          </a:prstGeom>
        </p:spPr>
      </p:pic>
      <p:sp>
        <p:nvSpPr>
          <p:cNvPr id="46" name="矩形: 圓角 5">
            <a:extLst>
              <a:ext uri="{FF2B5EF4-FFF2-40B4-BE49-F238E27FC236}">
                <a16:creationId xmlns:a16="http://schemas.microsoft.com/office/drawing/2014/main" id="{9140773F-1A38-473A-A649-8485628E84A1}"/>
              </a:ext>
            </a:extLst>
          </p:cNvPr>
          <p:cNvSpPr/>
          <p:nvPr/>
        </p:nvSpPr>
        <p:spPr>
          <a:xfrm>
            <a:off x="2630769" y="1964435"/>
            <a:ext cx="1427812" cy="119546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latin typeface="+mj-lt"/>
            </a:endParaRPr>
          </a:p>
        </p:txBody>
      </p:sp>
      <p:sp>
        <p:nvSpPr>
          <p:cNvPr id="47" name="矩形: 圓角 6">
            <a:extLst>
              <a:ext uri="{FF2B5EF4-FFF2-40B4-BE49-F238E27FC236}">
                <a16:creationId xmlns:a16="http://schemas.microsoft.com/office/drawing/2014/main" id="{38261D44-2AB2-4842-8D77-24E77FD2B98F}"/>
              </a:ext>
            </a:extLst>
          </p:cNvPr>
          <p:cNvSpPr/>
          <p:nvPr/>
        </p:nvSpPr>
        <p:spPr>
          <a:xfrm>
            <a:off x="5486394" y="1989326"/>
            <a:ext cx="1427812" cy="119546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latin typeface="+mj-lt"/>
            </a:endParaRPr>
          </a:p>
        </p:txBody>
      </p:sp>
      <p:sp>
        <p:nvSpPr>
          <p:cNvPr id="48" name="矩形: 圓角 7">
            <a:extLst>
              <a:ext uri="{FF2B5EF4-FFF2-40B4-BE49-F238E27FC236}">
                <a16:creationId xmlns:a16="http://schemas.microsoft.com/office/drawing/2014/main" id="{AA7A7EB8-88AB-4F96-B462-3292AA9ACFD6}"/>
              </a:ext>
            </a:extLst>
          </p:cNvPr>
          <p:cNvSpPr/>
          <p:nvPr/>
        </p:nvSpPr>
        <p:spPr>
          <a:xfrm>
            <a:off x="4676928" y="1964435"/>
            <a:ext cx="194872" cy="119546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latin typeface="+mj-lt"/>
            </a:endParaRPr>
          </a:p>
        </p:txBody>
      </p:sp>
      <p:sp>
        <p:nvSpPr>
          <p:cNvPr id="49" name="文字方塊 8">
            <a:extLst>
              <a:ext uri="{FF2B5EF4-FFF2-40B4-BE49-F238E27FC236}">
                <a16:creationId xmlns:a16="http://schemas.microsoft.com/office/drawing/2014/main" id="{5AD75B89-D779-4A5E-9C43-E2A5632F7DD9}"/>
              </a:ext>
            </a:extLst>
          </p:cNvPr>
          <p:cNvSpPr txBox="1"/>
          <p:nvPr/>
        </p:nvSpPr>
        <p:spPr>
          <a:xfrm>
            <a:off x="2690729" y="2161659"/>
            <a:ext cx="1319134" cy="830997"/>
          </a:xfrm>
          <a:prstGeom prst="rect">
            <a:avLst/>
          </a:prstGeom>
          <a:noFill/>
        </p:spPr>
        <p:txBody>
          <a:bodyPr wrap="square" rtlCol="0">
            <a:spAutoFit/>
          </a:bodyPr>
          <a:lstStyle/>
          <a:p>
            <a:pPr algn="ctr"/>
            <a:r>
              <a:rPr lang="en-US" altLang="zh-TW" sz="2400" dirty="0">
                <a:latin typeface="+mj-lt"/>
              </a:rPr>
              <a:t>Feature Extractor </a:t>
            </a:r>
            <a:endParaRPr lang="zh-TW" altLang="en-US" sz="2400" dirty="0">
              <a:latin typeface="+mj-lt"/>
            </a:endParaRPr>
          </a:p>
        </p:txBody>
      </p:sp>
      <p:sp>
        <p:nvSpPr>
          <p:cNvPr id="50" name="矩形 49">
            <a:extLst>
              <a:ext uri="{FF2B5EF4-FFF2-40B4-BE49-F238E27FC236}">
                <a16:creationId xmlns:a16="http://schemas.microsoft.com/office/drawing/2014/main" id="{40A44934-2EBC-4D3D-AC56-9FE44B203BDD}"/>
              </a:ext>
            </a:extLst>
          </p:cNvPr>
          <p:cNvSpPr/>
          <p:nvPr/>
        </p:nvSpPr>
        <p:spPr>
          <a:xfrm>
            <a:off x="1454041" y="1964435"/>
            <a:ext cx="689548" cy="1210456"/>
          </a:xfrm>
          <a:prstGeom prst="rect">
            <a:avLst/>
          </a:prstGeom>
          <a:scene3d>
            <a:camera prst="isometricLeftDown"/>
            <a:lightRig rig="threePt" dir="t"/>
          </a:scene3d>
        </p:spPr>
        <p:style>
          <a:lnRef idx="1">
            <a:schemeClr val="dk1"/>
          </a:lnRef>
          <a:fillRef idx="2">
            <a:schemeClr val="dk1"/>
          </a:fillRef>
          <a:effectRef idx="1">
            <a:schemeClr val="dk1"/>
          </a:effectRef>
          <a:fontRef idx="minor">
            <a:schemeClr val="dk1"/>
          </a:fontRef>
        </p:style>
        <p:txBody>
          <a:bodyPr rtlCol="0" anchor="ctr"/>
          <a:lstStyle/>
          <a:p>
            <a:pPr algn="ctr"/>
            <a:endParaRPr lang="zh-TW" altLang="en-US">
              <a:latin typeface="+mj-lt"/>
            </a:endParaRPr>
          </a:p>
        </p:txBody>
      </p:sp>
      <p:cxnSp>
        <p:nvCxnSpPr>
          <p:cNvPr id="51" name="直線單箭頭接點 12">
            <a:extLst>
              <a:ext uri="{FF2B5EF4-FFF2-40B4-BE49-F238E27FC236}">
                <a16:creationId xmlns:a16="http://schemas.microsoft.com/office/drawing/2014/main" id="{CA6B55EF-2014-457B-B675-FCB42708A18A}"/>
              </a:ext>
            </a:extLst>
          </p:cNvPr>
          <p:cNvCxnSpPr>
            <a:cxnSpLocks/>
          </p:cNvCxnSpPr>
          <p:nvPr/>
        </p:nvCxnSpPr>
        <p:spPr>
          <a:xfrm>
            <a:off x="2098619" y="2562168"/>
            <a:ext cx="5246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14">
            <a:extLst>
              <a:ext uri="{FF2B5EF4-FFF2-40B4-BE49-F238E27FC236}">
                <a16:creationId xmlns:a16="http://schemas.microsoft.com/office/drawing/2014/main" id="{9AF8F915-FB7F-4EAB-8BAA-7E07487E94CF}"/>
              </a:ext>
            </a:extLst>
          </p:cNvPr>
          <p:cNvCxnSpPr>
            <a:cxnSpLocks/>
          </p:cNvCxnSpPr>
          <p:nvPr/>
        </p:nvCxnSpPr>
        <p:spPr>
          <a:xfrm>
            <a:off x="4122291" y="2576534"/>
            <a:ext cx="5246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15">
            <a:extLst>
              <a:ext uri="{FF2B5EF4-FFF2-40B4-BE49-F238E27FC236}">
                <a16:creationId xmlns:a16="http://schemas.microsoft.com/office/drawing/2014/main" id="{07B28BCF-D72F-4AA6-8433-57056F00BE94}"/>
              </a:ext>
            </a:extLst>
          </p:cNvPr>
          <p:cNvCxnSpPr>
            <a:cxnSpLocks/>
          </p:cNvCxnSpPr>
          <p:nvPr/>
        </p:nvCxnSpPr>
        <p:spPr>
          <a:xfrm>
            <a:off x="4916770" y="2576534"/>
            <a:ext cx="5246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16">
            <a:extLst>
              <a:ext uri="{FF2B5EF4-FFF2-40B4-BE49-F238E27FC236}">
                <a16:creationId xmlns:a16="http://schemas.microsoft.com/office/drawing/2014/main" id="{FCC4EFA7-8619-4095-802E-8C1AF576578D}"/>
              </a:ext>
            </a:extLst>
          </p:cNvPr>
          <p:cNvCxnSpPr>
            <a:cxnSpLocks/>
          </p:cNvCxnSpPr>
          <p:nvPr/>
        </p:nvCxnSpPr>
        <p:spPr>
          <a:xfrm>
            <a:off x="6955434" y="2575285"/>
            <a:ext cx="5246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矩形: 圓角 17">
            <a:extLst>
              <a:ext uri="{FF2B5EF4-FFF2-40B4-BE49-F238E27FC236}">
                <a16:creationId xmlns:a16="http://schemas.microsoft.com/office/drawing/2014/main" id="{0DD08540-7256-4CD6-850D-0365BFB2D109}"/>
              </a:ext>
            </a:extLst>
          </p:cNvPr>
          <p:cNvSpPr/>
          <p:nvPr/>
        </p:nvSpPr>
        <p:spPr>
          <a:xfrm>
            <a:off x="7540048" y="2224523"/>
            <a:ext cx="194872" cy="72507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latin typeface="+mj-lt"/>
            </a:endParaRPr>
          </a:p>
        </p:txBody>
      </p:sp>
      <p:sp>
        <p:nvSpPr>
          <p:cNvPr id="56" name="文字方塊 18">
            <a:extLst>
              <a:ext uri="{FF2B5EF4-FFF2-40B4-BE49-F238E27FC236}">
                <a16:creationId xmlns:a16="http://schemas.microsoft.com/office/drawing/2014/main" id="{DB774C01-C45A-4E47-BA2F-BED40F3712E4}"/>
              </a:ext>
            </a:extLst>
          </p:cNvPr>
          <p:cNvSpPr txBox="1"/>
          <p:nvPr/>
        </p:nvSpPr>
        <p:spPr>
          <a:xfrm>
            <a:off x="1084909" y="1394809"/>
            <a:ext cx="1427812" cy="461665"/>
          </a:xfrm>
          <a:prstGeom prst="rect">
            <a:avLst/>
          </a:prstGeom>
          <a:noFill/>
        </p:spPr>
        <p:txBody>
          <a:bodyPr wrap="square" rtlCol="0">
            <a:spAutoFit/>
          </a:bodyPr>
          <a:lstStyle/>
          <a:p>
            <a:pPr algn="ctr"/>
            <a:r>
              <a:rPr lang="en-US" altLang="zh-TW" sz="2400" dirty="0">
                <a:latin typeface="+mj-lt"/>
              </a:rPr>
              <a:t>image</a:t>
            </a:r>
            <a:endParaRPr lang="zh-TW" altLang="en-US" sz="2400" dirty="0">
              <a:latin typeface="+mj-lt"/>
            </a:endParaRPr>
          </a:p>
        </p:txBody>
      </p:sp>
      <p:pic>
        <p:nvPicPr>
          <p:cNvPr id="58" name="圖片 20">
            <a:extLst>
              <a:ext uri="{FF2B5EF4-FFF2-40B4-BE49-F238E27FC236}">
                <a16:creationId xmlns:a16="http://schemas.microsoft.com/office/drawing/2014/main" id="{203913BD-D724-40A2-9DE2-16E7F9C328DF}"/>
              </a:ext>
            </a:extLst>
          </p:cNvPr>
          <p:cNvPicPr>
            <a:picLocks noChangeAspect="1"/>
          </p:cNvPicPr>
          <p:nvPr/>
        </p:nvPicPr>
        <p:blipFill>
          <a:blip r:embed="rId4"/>
          <a:stretch>
            <a:fillRect/>
          </a:stretch>
        </p:blipFill>
        <p:spPr>
          <a:xfrm>
            <a:off x="2314874" y="3690221"/>
            <a:ext cx="2248731" cy="758193"/>
          </a:xfrm>
          <a:prstGeom prst="rect">
            <a:avLst/>
          </a:prstGeom>
        </p:spPr>
      </p:pic>
      <p:pic>
        <p:nvPicPr>
          <p:cNvPr id="59" name="圖片 21">
            <a:extLst>
              <a:ext uri="{FF2B5EF4-FFF2-40B4-BE49-F238E27FC236}">
                <a16:creationId xmlns:a16="http://schemas.microsoft.com/office/drawing/2014/main" id="{189D5EDA-A4DD-4C0C-AA54-C7E7763036ED}"/>
              </a:ext>
            </a:extLst>
          </p:cNvPr>
          <p:cNvPicPr>
            <a:picLocks noChangeAspect="1"/>
          </p:cNvPicPr>
          <p:nvPr/>
        </p:nvPicPr>
        <p:blipFill>
          <a:blip r:embed="rId5"/>
          <a:stretch>
            <a:fillRect/>
          </a:stretch>
        </p:blipFill>
        <p:spPr>
          <a:xfrm>
            <a:off x="2306257" y="4993490"/>
            <a:ext cx="2265966" cy="758194"/>
          </a:xfrm>
          <a:prstGeom prst="rect">
            <a:avLst/>
          </a:prstGeom>
        </p:spPr>
      </p:pic>
      <p:sp>
        <p:nvSpPr>
          <p:cNvPr id="60" name="文字方塊 22">
            <a:extLst>
              <a:ext uri="{FF2B5EF4-FFF2-40B4-BE49-F238E27FC236}">
                <a16:creationId xmlns:a16="http://schemas.microsoft.com/office/drawing/2014/main" id="{523D7C89-79FC-4585-980F-C9105C987FE0}"/>
              </a:ext>
            </a:extLst>
          </p:cNvPr>
          <p:cNvSpPr txBox="1"/>
          <p:nvPr/>
        </p:nvSpPr>
        <p:spPr>
          <a:xfrm>
            <a:off x="2628806" y="4380046"/>
            <a:ext cx="1688988"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0000FF"/>
                </a:solidFill>
                <a:effectLst/>
                <a:uLnTx/>
                <a:uFillTx/>
                <a:latin typeface="+mj-lt"/>
                <a:ea typeface="新細明體" panose="02020500000000000000" pitchFamily="18" charset="-120"/>
                <a:cs typeface="+mn-cs"/>
              </a:rPr>
              <a:t>blue points</a:t>
            </a:r>
            <a:endParaRPr kumimoji="0" lang="zh-TW" altLang="en-US" sz="2400" b="0" i="0" u="none" strike="noStrike" kern="1200" cap="none" spc="0" normalizeH="0" baseline="0" noProof="0" dirty="0">
              <a:ln>
                <a:noFill/>
              </a:ln>
              <a:solidFill>
                <a:srgbClr val="0000FF"/>
              </a:solidFill>
              <a:effectLst/>
              <a:uLnTx/>
              <a:uFillTx/>
              <a:latin typeface="+mj-lt"/>
              <a:ea typeface="新細明體" panose="02020500000000000000" pitchFamily="18" charset="-120"/>
              <a:cs typeface="+mn-cs"/>
            </a:endParaRPr>
          </a:p>
        </p:txBody>
      </p:sp>
      <p:sp>
        <p:nvSpPr>
          <p:cNvPr id="61" name="文字方塊 23">
            <a:extLst>
              <a:ext uri="{FF2B5EF4-FFF2-40B4-BE49-F238E27FC236}">
                <a16:creationId xmlns:a16="http://schemas.microsoft.com/office/drawing/2014/main" id="{AD25ADFA-87A2-4ADA-BEB5-DB8FE2CA1FCE}"/>
              </a:ext>
            </a:extLst>
          </p:cNvPr>
          <p:cNvSpPr txBox="1"/>
          <p:nvPr/>
        </p:nvSpPr>
        <p:spPr>
          <a:xfrm>
            <a:off x="2671128" y="5751684"/>
            <a:ext cx="1688988"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FF0000"/>
                </a:solidFill>
                <a:effectLst/>
                <a:uLnTx/>
                <a:uFillTx/>
                <a:latin typeface="+mj-lt"/>
                <a:ea typeface="新細明體" panose="02020500000000000000" pitchFamily="18" charset="-120"/>
                <a:cs typeface="+mn-cs"/>
              </a:rPr>
              <a:t>red points</a:t>
            </a:r>
            <a:endParaRPr kumimoji="0" lang="zh-TW" altLang="en-US" sz="2400" b="0" i="0" u="none" strike="noStrike" kern="1200" cap="none" spc="0" normalizeH="0" baseline="0" noProof="0" dirty="0">
              <a:ln>
                <a:noFill/>
              </a:ln>
              <a:solidFill>
                <a:srgbClr val="FF0000"/>
              </a:solidFill>
              <a:effectLst/>
              <a:uLnTx/>
              <a:uFillTx/>
              <a:latin typeface="+mj-lt"/>
              <a:ea typeface="新細明體" panose="02020500000000000000" pitchFamily="18" charset="-120"/>
              <a:cs typeface="+mn-cs"/>
            </a:endParaRPr>
          </a:p>
        </p:txBody>
      </p:sp>
      <p:sp>
        <p:nvSpPr>
          <p:cNvPr id="62" name="文字方塊 24">
            <a:extLst>
              <a:ext uri="{FF2B5EF4-FFF2-40B4-BE49-F238E27FC236}">
                <a16:creationId xmlns:a16="http://schemas.microsoft.com/office/drawing/2014/main" id="{A5157759-FFB6-4104-9E78-F15C2E99D72B}"/>
              </a:ext>
            </a:extLst>
          </p:cNvPr>
          <p:cNvSpPr txBox="1"/>
          <p:nvPr/>
        </p:nvSpPr>
        <p:spPr>
          <a:xfrm>
            <a:off x="883744" y="3630702"/>
            <a:ext cx="1274164" cy="830997"/>
          </a:xfrm>
          <a:prstGeom prst="rect">
            <a:avLst/>
          </a:prstGeom>
          <a:noFill/>
        </p:spPr>
        <p:txBody>
          <a:bodyPr wrap="square" rtlCol="0">
            <a:spAutoFit/>
          </a:bodyPr>
          <a:lstStyle/>
          <a:p>
            <a:pPr algn="ctr"/>
            <a:r>
              <a:rPr lang="en-US" altLang="zh-TW" sz="2400" dirty="0">
                <a:latin typeface="+mj-lt"/>
              </a:rPr>
              <a:t>Source</a:t>
            </a:r>
          </a:p>
          <a:p>
            <a:pPr algn="ctr"/>
            <a:r>
              <a:rPr lang="en-US" altLang="zh-TW" sz="2400" dirty="0">
                <a:latin typeface="+mj-lt"/>
              </a:rPr>
              <a:t>(labeled)</a:t>
            </a:r>
            <a:endParaRPr lang="zh-TW" altLang="en-US" sz="2400" dirty="0">
              <a:latin typeface="+mj-lt"/>
            </a:endParaRPr>
          </a:p>
        </p:txBody>
      </p:sp>
      <p:sp>
        <p:nvSpPr>
          <p:cNvPr id="63" name="文字方塊 25">
            <a:extLst>
              <a:ext uri="{FF2B5EF4-FFF2-40B4-BE49-F238E27FC236}">
                <a16:creationId xmlns:a16="http://schemas.microsoft.com/office/drawing/2014/main" id="{FE2A4204-FD63-43C4-9025-CD9E475D24C5}"/>
              </a:ext>
            </a:extLst>
          </p:cNvPr>
          <p:cNvSpPr txBox="1"/>
          <p:nvPr/>
        </p:nvSpPr>
        <p:spPr>
          <a:xfrm>
            <a:off x="726778" y="4970638"/>
            <a:ext cx="1588096" cy="830997"/>
          </a:xfrm>
          <a:prstGeom prst="rect">
            <a:avLst/>
          </a:prstGeom>
          <a:noFill/>
        </p:spPr>
        <p:txBody>
          <a:bodyPr wrap="square" rtlCol="0">
            <a:spAutoFit/>
          </a:bodyPr>
          <a:lstStyle/>
          <a:p>
            <a:pPr algn="ctr"/>
            <a:r>
              <a:rPr lang="en-US" altLang="zh-TW" sz="2400" dirty="0">
                <a:latin typeface="+mj-lt"/>
              </a:rPr>
              <a:t>Target</a:t>
            </a:r>
          </a:p>
          <a:p>
            <a:pPr algn="ctr"/>
            <a:r>
              <a:rPr lang="en-US" altLang="zh-TW" sz="2400" dirty="0">
                <a:latin typeface="+mj-lt"/>
              </a:rPr>
              <a:t>(unlabeled)</a:t>
            </a:r>
            <a:endParaRPr lang="zh-TW" altLang="en-US" sz="2400" dirty="0">
              <a:latin typeface="+mj-lt"/>
            </a:endParaRPr>
          </a:p>
        </p:txBody>
      </p:sp>
      <p:pic>
        <p:nvPicPr>
          <p:cNvPr id="64" name="圖片 28">
            <a:extLst>
              <a:ext uri="{FF2B5EF4-FFF2-40B4-BE49-F238E27FC236}">
                <a16:creationId xmlns:a16="http://schemas.microsoft.com/office/drawing/2014/main" id="{6887FF5B-2DEA-4343-9FD9-E5E92DAE3AE9}"/>
              </a:ext>
            </a:extLst>
          </p:cNvPr>
          <p:cNvPicPr>
            <a:picLocks noChangeAspect="1"/>
          </p:cNvPicPr>
          <p:nvPr/>
        </p:nvPicPr>
        <p:blipFill>
          <a:blip r:embed="rId6"/>
          <a:stretch>
            <a:fillRect/>
          </a:stretch>
        </p:blipFill>
        <p:spPr>
          <a:xfrm>
            <a:off x="399826" y="1692940"/>
            <a:ext cx="819264" cy="733527"/>
          </a:xfrm>
          <a:prstGeom prst="rect">
            <a:avLst/>
          </a:prstGeom>
        </p:spPr>
      </p:pic>
      <p:sp>
        <p:nvSpPr>
          <p:cNvPr id="65" name="文字方塊 29">
            <a:extLst>
              <a:ext uri="{FF2B5EF4-FFF2-40B4-BE49-F238E27FC236}">
                <a16:creationId xmlns:a16="http://schemas.microsoft.com/office/drawing/2014/main" id="{470B4A93-CBC9-407E-93B7-387E8E5A7241}"/>
              </a:ext>
            </a:extLst>
          </p:cNvPr>
          <p:cNvSpPr txBox="1"/>
          <p:nvPr/>
        </p:nvSpPr>
        <p:spPr>
          <a:xfrm>
            <a:off x="8323281" y="2295469"/>
            <a:ext cx="702672" cy="523220"/>
          </a:xfrm>
          <a:prstGeom prst="rect">
            <a:avLst/>
          </a:prstGeom>
          <a:noFill/>
        </p:spPr>
        <p:txBody>
          <a:bodyPr wrap="square" rtlCol="0">
            <a:spAutoFit/>
          </a:bodyPr>
          <a:lstStyle/>
          <a:p>
            <a:pPr algn="ctr"/>
            <a:r>
              <a:rPr lang="en-US" altLang="zh-TW" sz="2800" b="1" dirty="0">
                <a:latin typeface="+mj-lt"/>
              </a:rPr>
              <a:t>“4”</a:t>
            </a:r>
            <a:endParaRPr lang="zh-TW" altLang="en-US" sz="2800" b="1" dirty="0">
              <a:latin typeface="+mj-lt"/>
            </a:endParaRPr>
          </a:p>
        </p:txBody>
      </p:sp>
      <p:pic>
        <p:nvPicPr>
          <p:cNvPr id="66" name="圖片 31">
            <a:extLst>
              <a:ext uri="{FF2B5EF4-FFF2-40B4-BE49-F238E27FC236}">
                <a16:creationId xmlns:a16="http://schemas.microsoft.com/office/drawing/2014/main" id="{EF3108E3-B0CB-4394-A58F-C3168B282CF5}"/>
              </a:ext>
            </a:extLst>
          </p:cNvPr>
          <p:cNvPicPr>
            <a:picLocks noChangeAspect="1"/>
          </p:cNvPicPr>
          <p:nvPr/>
        </p:nvPicPr>
        <p:blipFill>
          <a:blip r:embed="rId7"/>
          <a:stretch>
            <a:fillRect/>
          </a:stretch>
        </p:blipFill>
        <p:spPr>
          <a:xfrm>
            <a:off x="409132" y="2589532"/>
            <a:ext cx="809958" cy="830997"/>
          </a:xfrm>
          <a:prstGeom prst="rect">
            <a:avLst/>
          </a:prstGeom>
        </p:spPr>
      </p:pic>
      <p:cxnSp>
        <p:nvCxnSpPr>
          <p:cNvPr id="67" name="直線單箭頭接點 33">
            <a:extLst>
              <a:ext uri="{FF2B5EF4-FFF2-40B4-BE49-F238E27FC236}">
                <a16:creationId xmlns:a16="http://schemas.microsoft.com/office/drawing/2014/main" id="{4708FBE3-FC67-4B19-9D51-332DF9531C3F}"/>
              </a:ext>
            </a:extLst>
          </p:cNvPr>
          <p:cNvCxnSpPr>
            <a:cxnSpLocks/>
          </p:cNvCxnSpPr>
          <p:nvPr/>
        </p:nvCxnSpPr>
        <p:spPr>
          <a:xfrm>
            <a:off x="4916770" y="3155196"/>
            <a:ext cx="794482" cy="813386"/>
          </a:xfrm>
          <a:prstGeom prst="straightConnector1">
            <a:avLst/>
          </a:prstGeom>
          <a:ln w="571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32">
            <a:extLst>
              <a:ext uri="{FF2B5EF4-FFF2-40B4-BE49-F238E27FC236}">
                <a16:creationId xmlns:a16="http://schemas.microsoft.com/office/drawing/2014/main" id="{7E6541D4-9BD2-4E7B-BAED-477F868269C6}"/>
              </a:ext>
            </a:extLst>
          </p:cNvPr>
          <p:cNvCxnSpPr>
            <a:cxnSpLocks/>
          </p:cNvCxnSpPr>
          <p:nvPr/>
        </p:nvCxnSpPr>
        <p:spPr>
          <a:xfrm>
            <a:off x="1246049" y="2107338"/>
            <a:ext cx="337854" cy="339064"/>
          </a:xfrm>
          <a:prstGeom prst="straightConnector1">
            <a:avLst/>
          </a:prstGeom>
          <a:ln w="571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34">
            <a:extLst>
              <a:ext uri="{FF2B5EF4-FFF2-40B4-BE49-F238E27FC236}">
                <a16:creationId xmlns:a16="http://schemas.microsoft.com/office/drawing/2014/main" id="{2AC4E3A9-04EA-4EC7-A72E-EB7F55E8B6B5}"/>
              </a:ext>
            </a:extLst>
          </p:cNvPr>
          <p:cNvCxnSpPr>
            <a:cxnSpLocks/>
          </p:cNvCxnSpPr>
          <p:nvPr/>
        </p:nvCxnSpPr>
        <p:spPr>
          <a:xfrm>
            <a:off x="7764900" y="2560661"/>
            <a:ext cx="624531" cy="0"/>
          </a:xfrm>
          <a:prstGeom prst="straightConnector1">
            <a:avLst/>
          </a:prstGeom>
          <a:ln w="57150">
            <a:solidFill>
              <a:schemeClr val="tx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直線單箭頭接點 37">
            <a:extLst>
              <a:ext uri="{FF2B5EF4-FFF2-40B4-BE49-F238E27FC236}">
                <a16:creationId xmlns:a16="http://schemas.microsoft.com/office/drawing/2014/main" id="{5D7A4285-BD10-4AC4-9117-9C1C2CC419FF}"/>
              </a:ext>
            </a:extLst>
          </p:cNvPr>
          <p:cNvCxnSpPr>
            <a:cxnSpLocks/>
          </p:cNvCxnSpPr>
          <p:nvPr/>
        </p:nvCxnSpPr>
        <p:spPr>
          <a:xfrm flipV="1">
            <a:off x="1221404" y="2554363"/>
            <a:ext cx="362499" cy="476163"/>
          </a:xfrm>
          <a:prstGeom prst="straightConnector1">
            <a:avLst/>
          </a:prstGeom>
          <a:ln w="571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1" name="矩形: 圓角 38">
            <a:extLst>
              <a:ext uri="{FF2B5EF4-FFF2-40B4-BE49-F238E27FC236}">
                <a16:creationId xmlns:a16="http://schemas.microsoft.com/office/drawing/2014/main" id="{04133397-9DDD-4AE8-B40B-1D587D6C1CD2}"/>
              </a:ext>
            </a:extLst>
          </p:cNvPr>
          <p:cNvSpPr/>
          <p:nvPr/>
        </p:nvSpPr>
        <p:spPr>
          <a:xfrm>
            <a:off x="4578595" y="1856474"/>
            <a:ext cx="383150" cy="144044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j-lt"/>
            </a:endParaRPr>
          </a:p>
        </p:txBody>
      </p:sp>
      <p:sp>
        <p:nvSpPr>
          <p:cNvPr id="72" name="文字方塊 35">
            <a:extLst>
              <a:ext uri="{FF2B5EF4-FFF2-40B4-BE49-F238E27FC236}">
                <a16:creationId xmlns:a16="http://schemas.microsoft.com/office/drawing/2014/main" id="{B982BB14-235B-4C08-A51C-0A089335F444}"/>
              </a:ext>
            </a:extLst>
          </p:cNvPr>
          <p:cNvSpPr txBox="1"/>
          <p:nvPr/>
        </p:nvSpPr>
        <p:spPr>
          <a:xfrm>
            <a:off x="5460166" y="2176899"/>
            <a:ext cx="1506511" cy="830997"/>
          </a:xfrm>
          <a:prstGeom prst="rect">
            <a:avLst/>
          </a:prstGeom>
          <a:noFill/>
        </p:spPr>
        <p:txBody>
          <a:bodyPr wrap="square" rtlCol="0">
            <a:spAutoFit/>
          </a:bodyPr>
          <a:lstStyle/>
          <a:p>
            <a:pPr algn="ctr"/>
            <a:r>
              <a:rPr lang="en-US" altLang="zh-TW" sz="2400" dirty="0">
                <a:latin typeface="+mj-lt"/>
              </a:rPr>
              <a:t>Label</a:t>
            </a:r>
          </a:p>
          <a:p>
            <a:pPr algn="ctr"/>
            <a:r>
              <a:rPr lang="en-US" altLang="zh-TW" sz="2400" dirty="0">
                <a:latin typeface="+mj-lt"/>
              </a:rPr>
              <a:t>Predictor</a:t>
            </a:r>
            <a:endParaRPr lang="zh-TW" altLang="en-US" sz="2400" dirty="0">
              <a:latin typeface="+mj-lt"/>
            </a:endParaRPr>
          </a:p>
        </p:txBody>
      </p:sp>
      <p:sp>
        <p:nvSpPr>
          <p:cNvPr id="73" name="文字方塊 6">
            <a:extLst>
              <a:ext uri="{FF2B5EF4-FFF2-40B4-BE49-F238E27FC236}">
                <a16:creationId xmlns:a16="http://schemas.microsoft.com/office/drawing/2014/main" id="{53E304AA-54D1-476D-8C4E-C834FEC8C007}"/>
              </a:ext>
            </a:extLst>
          </p:cNvPr>
          <p:cNvSpPr txBox="1"/>
          <p:nvPr/>
        </p:nvSpPr>
        <p:spPr>
          <a:xfrm>
            <a:off x="2671128" y="848528"/>
            <a:ext cx="4806565" cy="523220"/>
          </a:xfrm>
          <a:prstGeom prst="rect">
            <a:avLst/>
          </a:prstGeom>
          <a:noFill/>
        </p:spPr>
        <p:txBody>
          <a:bodyPr wrap="square" rtlCol="0">
            <a:spAutoFit/>
          </a:bodyPr>
          <a:lstStyle/>
          <a:p>
            <a:r>
              <a:rPr lang="en-US" altLang="zh-TW" sz="2800" dirty="0">
                <a:solidFill>
                  <a:srgbClr val="FF0000"/>
                </a:solidFill>
                <a:latin typeface="+mj-lt"/>
              </a:rPr>
              <a:t>Learn to ignore domain feature</a:t>
            </a:r>
            <a:endParaRPr lang="zh-TW" altLang="en-US" sz="2800" dirty="0">
              <a:solidFill>
                <a:srgbClr val="FF0000"/>
              </a:solidFill>
              <a:latin typeface="+mj-lt"/>
            </a:endParaRPr>
          </a:p>
        </p:txBody>
      </p:sp>
    </p:spTree>
    <p:extLst>
      <p:ext uri="{BB962C8B-B14F-4D97-AF65-F5344CB8AC3E}">
        <p14:creationId xmlns:p14="http://schemas.microsoft.com/office/powerpoint/2010/main" val="347933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4122290" y="264120"/>
            <a:ext cx="3707491" cy="2054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581025" y="138783"/>
            <a:ext cx="3496085" cy="430887"/>
          </a:xfrm>
          <a:prstGeom prst="rect">
            <a:avLst/>
          </a:prstGeom>
          <a:noFill/>
        </p:spPr>
        <p:txBody>
          <a:bodyPr wrap="none" rtlCol="0">
            <a:spAutoFit/>
          </a:bodyPr>
          <a:lstStyle/>
          <a:p>
            <a:r>
              <a:rPr lang="en-US" altLang="zh-CN" sz="2200" b="1" dirty="0">
                <a:solidFill>
                  <a:srgbClr val="0070C0"/>
                </a:solidFill>
                <a:latin typeface="微软雅黑" panose="020B0503020204020204" pitchFamily="34" charset="-122"/>
                <a:ea typeface="微软雅黑" panose="020B0503020204020204" pitchFamily="34" charset="-122"/>
              </a:rPr>
              <a:t>2.4 Domain Adversarial</a:t>
            </a:r>
            <a:endParaRPr lang="zh-CN" altLang="en-US" sz="2200" b="1" dirty="0">
              <a:solidFill>
                <a:srgbClr val="0070C0"/>
              </a:solidFill>
              <a:latin typeface="微软雅黑" panose="020B0503020204020204" pitchFamily="34" charset="-122"/>
              <a:ea typeface="微软雅黑" panose="020B0503020204020204" pitchFamily="34" charset="-122"/>
            </a:endParaRPr>
          </a:p>
        </p:txBody>
      </p:sp>
      <p:sp>
        <p:nvSpPr>
          <p:cNvPr id="33" name="矩形: 圓角 5">
            <a:extLst>
              <a:ext uri="{FF2B5EF4-FFF2-40B4-BE49-F238E27FC236}">
                <a16:creationId xmlns:a16="http://schemas.microsoft.com/office/drawing/2014/main" id="{2B47FE63-C6AE-4430-B1C9-87F043DE238F}"/>
              </a:ext>
            </a:extLst>
          </p:cNvPr>
          <p:cNvSpPr/>
          <p:nvPr/>
        </p:nvSpPr>
        <p:spPr>
          <a:xfrm>
            <a:off x="2630769" y="1881015"/>
            <a:ext cx="1427812" cy="119546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latin typeface="+mj-lt"/>
            </a:endParaRPr>
          </a:p>
        </p:txBody>
      </p:sp>
      <p:sp>
        <p:nvSpPr>
          <p:cNvPr id="34" name="矩形: 圓角 6">
            <a:extLst>
              <a:ext uri="{FF2B5EF4-FFF2-40B4-BE49-F238E27FC236}">
                <a16:creationId xmlns:a16="http://schemas.microsoft.com/office/drawing/2014/main" id="{FCD244D0-AD50-4D51-873D-9AF234F4C01A}"/>
              </a:ext>
            </a:extLst>
          </p:cNvPr>
          <p:cNvSpPr/>
          <p:nvPr/>
        </p:nvSpPr>
        <p:spPr>
          <a:xfrm>
            <a:off x="5486394" y="1905906"/>
            <a:ext cx="1427812" cy="119546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latin typeface="+mj-lt"/>
            </a:endParaRPr>
          </a:p>
        </p:txBody>
      </p:sp>
      <p:sp>
        <p:nvSpPr>
          <p:cNvPr id="35" name="矩形: 圓角 7">
            <a:extLst>
              <a:ext uri="{FF2B5EF4-FFF2-40B4-BE49-F238E27FC236}">
                <a16:creationId xmlns:a16="http://schemas.microsoft.com/office/drawing/2014/main" id="{1968A333-1D3C-4011-ABF6-38D4772BF386}"/>
              </a:ext>
            </a:extLst>
          </p:cNvPr>
          <p:cNvSpPr/>
          <p:nvPr/>
        </p:nvSpPr>
        <p:spPr>
          <a:xfrm>
            <a:off x="4676928" y="1881015"/>
            <a:ext cx="194872" cy="119546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latin typeface="+mj-lt"/>
            </a:endParaRPr>
          </a:p>
        </p:txBody>
      </p:sp>
      <p:sp>
        <p:nvSpPr>
          <p:cNvPr id="36" name="文字方塊 8">
            <a:extLst>
              <a:ext uri="{FF2B5EF4-FFF2-40B4-BE49-F238E27FC236}">
                <a16:creationId xmlns:a16="http://schemas.microsoft.com/office/drawing/2014/main" id="{5039F0BD-B509-4F5F-BD0A-576A349CAF90}"/>
              </a:ext>
            </a:extLst>
          </p:cNvPr>
          <p:cNvSpPr txBox="1"/>
          <p:nvPr/>
        </p:nvSpPr>
        <p:spPr>
          <a:xfrm>
            <a:off x="2690729" y="2078239"/>
            <a:ext cx="1319134" cy="830997"/>
          </a:xfrm>
          <a:prstGeom prst="rect">
            <a:avLst/>
          </a:prstGeom>
          <a:noFill/>
        </p:spPr>
        <p:txBody>
          <a:bodyPr wrap="square" rtlCol="0">
            <a:spAutoFit/>
          </a:bodyPr>
          <a:lstStyle/>
          <a:p>
            <a:pPr algn="ctr"/>
            <a:r>
              <a:rPr lang="en-US" altLang="zh-TW" sz="2400" dirty="0">
                <a:latin typeface="+mj-lt"/>
              </a:rPr>
              <a:t>Feature Extractor </a:t>
            </a:r>
            <a:endParaRPr lang="zh-TW" altLang="en-US" sz="2400" dirty="0">
              <a:latin typeface="+mj-lt"/>
            </a:endParaRPr>
          </a:p>
        </p:txBody>
      </p:sp>
      <p:sp>
        <p:nvSpPr>
          <p:cNvPr id="37" name="文字方塊 9">
            <a:extLst>
              <a:ext uri="{FF2B5EF4-FFF2-40B4-BE49-F238E27FC236}">
                <a16:creationId xmlns:a16="http://schemas.microsoft.com/office/drawing/2014/main" id="{B4C22B9F-7674-41ED-8B23-048C4D17D7FC}"/>
              </a:ext>
            </a:extLst>
          </p:cNvPr>
          <p:cNvSpPr txBox="1"/>
          <p:nvPr/>
        </p:nvSpPr>
        <p:spPr>
          <a:xfrm>
            <a:off x="5460166" y="2078239"/>
            <a:ext cx="1506511" cy="830997"/>
          </a:xfrm>
          <a:prstGeom prst="rect">
            <a:avLst/>
          </a:prstGeom>
          <a:noFill/>
        </p:spPr>
        <p:txBody>
          <a:bodyPr wrap="square" rtlCol="0">
            <a:spAutoFit/>
          </a:bodyPr>
          <a:lstStyle/>
          <a:p>
            <a:pPr algn="ctr"/>
            <a:r>
              <a:rPr lang="en-US" altLang="zh-TW" sz="2400" dirty="0">
                <a:latin typeface="+mj-lt"/>
              </a:rPr>
              <a:t>Label</a:t>
            </a:r>
          </a:p>
          <a:p>
            <a:pPr algn="ctr"/>
            <a:r>
              <a:rPr lang="en-US" altLang="zh-TW" sz="2400" dirty="0">
                <a:latin typeface="+mj-lt"/>
              </a:rPr>
              <a:t>Predictor</a:t>
            </a:r>
            <a:endParaRPr lang="zh-TW" altLang="en-US" sz="2400" dirty="0">
              <a:latin typeface="+mj-lt"/>
            </a:endParaRPr>
          </a:p>
        </p:txBody>
      </p:sp>
      <p:sp>
        <p:nvSpPr>
          <p:cNvPr id="38" name="矩形 37">
            <a:extLst>
              <a:ext uri="{FF2B5EF4-FFF2-40B4-BE49-F238E27FC236}">
                <a16:creationId xmlns:a16="http://schemas.microsoft.com/office/drawing/2014/main" id="{CFF97CCA-110D-4D22-88D0-EBAF32EDB253}"/>
              </a:ext>
            </a:extLst>
          </p:cNvPr>
          <p:cNvSpPr/>
          <p:nvPr/>
        </p:nvSpPr>
        <p:spPr>
          <a:xfrm>
            <a:off x="1454041" y="1881015"/>
            <a:ext cx="689548" cy="1210456"/>
          </a:xfrm>
          <a:prstGeom prst="rect">
            <a:avLst/>
          </a:prstGeom>
          <a:scene3d>
            <a:camera prst="isometricLeftDown"/>
            <a:lightRig rig="threePt" dir="t"/>
          </a:scene3d>
        </p:spPr>
        <p:style>
          <a:lnRef idx="1">
            <a:schemeClr val="dk1"/>
          </a:lnRef>
          <a:fillRef idx="2">
            <a:schemeClr val="dk1"/>
          </a:fillRef>
          <a:effectRef idx="1">
            <a:schemeClr val="dk1"/>
          </a:effectRef>
          <a:fontRef idx="minor">
            <a:schemeClr val="dk1"/>
          </a:fontRef>
        </p:style>
        <p:txBody>
          <a:bodyPr rtlCol="0" anchor="ctr"/>
          <a:lstStyle/>
          <a:p>
            <a:pPr algn="ctr"/>
            <a:endParaRPr lang="zh-TW" altLang="en-US">
              <a:latin typeface="+mj-lt"/>
            </a:endParaRPr>
          </a:p>
        </p:txBody>
      </p:sp>
      <p:cxnSp>
        <p:nvCxnSpPr>
          <p:cNvPr id="39" name="直線單箭頭接點 12">
            <a:extLst>
              <a:ext uri="{FF2B5EF4-FFF2-40B4-BE49-F238E27FC236}">
                <a16:creationId xmlns:a16="http://schemas.microsoft.com/office/drawing/2014/main" id="{A227DD62-AF71-4831-81E7-771716126922}"/>
              </a:ext>
            </a:extLst>
          </p:cNvPr>
          <p:cNvCxnSpPr>
            <a:cxnSpLocks/>
          </p:cNvCxnSpPr>
          <p:nvPr/>
        </p:nvCxnSpPr>
        <p:spPr>
          <a:xfrm>
            <a:off x="2098619" y="2478748"/>
            <a:ext cx="5246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14">
            <a:extLst>
              <a:ext uri="{FF2B5EF4-FFF2-40B4-BE49-F238E27FC236}">
                <a16:creationId xmlns:a16="http://schemas.microsoft.com/office/drawing/2014/main" id="{D88557F8-7048-4A33-92CE-1485D2B2554D}"/>
              </a:ext>
            </a:extLst>
          </p:cNvPr>
          <p:cNvCxnSpPr>
            <a:cxnSpLocks/>
          </p:cNvCxnSpPr>
          <p:nvPr/>
        </p:nvCxnSpPr>
        <p:spPr>
          <a:xfrm>
            <a:off x="4122291" y="2493114"/>
            <a:ext cx="5246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15">
            <a:extLst>
              <a:ext uri="{FF2B5EF4-FFF2-40B4-BE49-F238E27FC236}">
                <a16:creationId xmlns:a16="http://schemas.microsoft.com/office/drawing/2014/main" id="{01579D31-BC3D-4AC9-A7A3-2C8796BBA9E9}"/>
              </a:ext>
            </a:extLst>
          </p:cNvPr>
          <p:cNvCxnSpPr>
            <a:cxnSpLocks/>
          </p:cNvCxnSpPr>
          <p:nvPr/>
        </p:nvCxnSpPr>
        <p:spPr>
          <a:xfrm>
            <a:off x="4916770" y="2493114"/>
            <a:ext cx="5246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16">
            <a:extLst>
              <a:ext uri="{FF2B5EF4-FFF2-40B4-BE49-F238E27FC236}">
                <a16:creationId xmlns:a16="http://schemas.microsoft.com/office/drawing/2014/main" id="{91D65849-62F7-4731-A64C-C65580173DB2}"/>
              </a:ext>
            </a:extLst>
          </p:cNvPr>
          <p:cNvCxnSpPr>
            <a:cxnSpLocks/>
          </p:cNvCxnSpPr>
          <p:nvPr/>
        </p:nvCxnSpPr>
        <p:spPr>
          <a:xfrm>
            <a:off x="6940444" y="2506855"/>
            <a:ext cx="5246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矩形: 圓角 17">
            <a:extLst>
              <a:ext uri="{FF2B5EF4-FFF2-40B4-BE49-F238E27FC236}">
                <a16:creationId xmlns:a16="http://schemas.microsoft.com/office/drawing/2014/main" id="{FE98E570-3B98-4EC3-AC9B-54F5CAAE5FE6}"/>
              </a:ext>
            </a:extLst>
          </p:cNvPr>
          <p:cNvSpPr/>
          <p:nvPr/>
        </p:nvSpPr>
        <p:spPr>
          <a:xfrm>
            <a:off x="7540048" y="2141103"/>
            <a:ext cx="194872" cy="72507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latin typeface="+mj-lt"/>
            </a:endParaRPr>
          </a:p>
        </p:txBody>
      </p:sp>
      <p:pic>
        <p:nvPicPr>
          <p:cNvPr id="45" name="圖片 28">
            <a:extLst>
              <a:ext uri="{FF2B5EF4-FFF2-40B4-BE49-F238E27FC236}">
                <a16:creationId xmlns:a16="http://schemas.microsoft.com/office/drawing/2014/main" id="{414D745B-B888-498D-9D00-ED83FBE655B3}"/>
              </a:ext>
            </a:extLst>
          </p:cNvPr>
          <p:cNvPicPr>
            <a:picLocks noChangeAspect="1"/>
          </p:cNvPicPr>
          <p:nvPr/>
        </p:nvPicPr>
        <p:blipFill>
          <a:blip r:embed="rId3"/>
          <a:stretch>
            <a:fillRect/>
          </a:stretch>
        </p:blipFill>
        <p:spPr>
          <a:xfrm>
            <a:off x="399826" y="1609520"/>
            <a:ext cx="819264" cy="733527"/>
          </a:xfrm>
          <a:prstGeom prst="rect">
            <a:avLst/>
          </a:prstGeom>
        </p:spPr>
      </p:pic>
      <p:pic>
        <p:nvPicPr>
          <p:cNvPr id="74" name="圖片 31">
            <a:extLst>
              <a:ext uri="{FF2B5EF4-FFF2-40B4-BE49-F238E27FC236}">
                <a16:creationId xmlns:a16="http://schemas.microsoft.com/office/drawing/2014/main" id="{E4A1C83C-45DD-43C2-8503-039FCD02D550}"/>
              </a:ext>
            </a:extLst>
          </p:cNvPr>
          <p:cNvPicPr>
            <a:picLocks noChangeAspect="1"/>
          </p:cNvPicPr>
          <p:nvPr/>
        </p:nvPicPr>
        <p:blipFill>
          <a:blip r:embed="rId4"/>
          <a:stretch>
            <a:fillRect/>
          </a:stretch>
        </p:blipFill>
        <p:spPr>
          <a:xfrm>
            <a:off x="409132" y="2506112"/>
            <a:ext cx="809958" cy="830997"/>
          </a:xfrm>
          <a:prstGeom prst="rect">
            <a:avLst/>
          </a:prstGeom>
        </p:spPr>
      </p:pic>
      <p:sp>
        <p:nvSpPr>
          <p:cNvPr id="75" name="文字方塊 34">
            <a:extLst>
              <a:ext uri="{FF2B5EF4-FFF2-40B4-BE49-F238E27FC236}">
                <a16:creationId xmlns:a16="http://schemas.microsoft.com/office/drawing/2014/main" id="{6A99A58B-B006-4440-899D-9395FF29DAE4}"/>
              </a:ext>
            </a:extLst>
          </p:cNvPr>
          <p:cNvSpPr txBox="1"/>
          <p:nvPr/>
        </p:nvSpPr>
        <p:spPr>
          <a:xfrm>
            <a:off x="8323281" y="2212049"/>
            <a:ext cx="702672" cy="523220"/>
          </a:xfrm>
          <a:prstGeom prst="rect">
            <a:avLst/>
          </a:prstGeom>
          <a:noFill/>
        </p:spPr>
        <p:txBody>
          <a:bodyPr wrap="square" rtlCol="0">
            <a:spAutoFit/>
          </a:bodyPr>
          <a:lstStyle/>
          <a:p>
            <a:pPr algn="ctr"/>
            <a:r>
              <a:rPr lang="en-US" altLang="zh-TW" sz="2800" b="1" dirty="0">
                <a:latin typeface="+mj-lt"/>
              </a:rPr>
              <a:t>“4”</a:t>
            </a:r>
            <a:endParaRPr lang="zh-TW" altLang="en-US" sz="2800" b="1" dirty="0">
              <a:latin typeface="+mj-lt"/>
            </a:endParaRPr>
          </a:p>
        </p:txBody>
      </p:sp>
      <p:cxnSp>
        <p:nvCxnSpPr>
          <p:cNvPr id="76" name="直線單箭頭接點 37">
            <a:extLst>
              <a:ext uri="{FF2B5EF4-FFF2-40B4-BE49-F238E27FC236}">
                <a16:creationId xmlns:a16="http://schemas.microsoft.com/office/drawing/2014/main" id="{FB1FD261-0A13-4093-A7CA-4A5621007AA7}"/>
              </a:ext>
            </a:extLst>
          </p:cNvPr>
          <p:cNvCxnSpPr>
            <a:cxnSpLocks/>
          </p:cNvCxnSpPr>
          <p:nvPr/>
        </p:nvCxnSpPr>
        <p:spPr>
          <a:xfrm>
            <a:off x="1246049" y="2023918"/>
            <a:ext cx="337854" cy="339064"/>
          </a:xfrm>
          <a:prstGeom prst="straightConnector1">
            <a:avLst/>
          </a:prstGeom>
          <a:ln w="571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38">
            <a:extLst>
              <a:ext uri="{FF2B5EF4-FFF2-40B4-BE49-F238E27FC236}">
                <a16:creationId xmlns:a16="http://schemas.microsoft.com/office/drawing/2014/main" id="{76A0FC91-F783-41CE-937E-FD8CD09A920B}"/>
              </a:ext>
            </a:extLst>
          </p:cNvPr>
          <p:cNvCxnSpPr>
            <a:cxnSpLocks/>
          </p:cNvCxnSpPr>
          <p:nvPr/>
        </p:nvCxnSpPr>
        <p:spPr>
          <a:xfrm>
            <a:off x="7764900" y="2477241"/>
            <a:ext cx="624531" cy="0"/>
          </a:xfrm>
          <a:prstGeom prst="straightConnector1">
            <a:avLst/>
          </a:prstGeom>
          <a:ln w="57150">
            <a:solidFill>
              <a:schemeClr val="tx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直線單箭頭接點 39">
            <a:extLst>
              <a:ext uri="{FF2B5EF4-FFF2-40B4-BE49-F238E27FC236}">
                <a16:creationId xmlns:a16="http://schemas.microsoft.com/office/drawing/2014/main" id="{F570093B-77E1-4BD8-9538-74A22477FCE0}"/>
              </a:ext>
            </a:extLst>
          </p:cNvPr>
          <p:cNvCxnSpPr>
            <a:cxnSpLocks/>
          </p:cNvCxnSpPr>
          <p:nvPr/>
        </p:nvCxnSpPr>
        <p:spPr>
          <a:xfrm flipV="1">
            <a:off x="1221404" y="2470943"/>
            <a:ext cx="362499" cy="476163"/>
          </a:xfrm>
          <a:prstGeom prst="straightConnector1">
            <a:avLst/>
          </a:prstGeom>
          <a:ln w="571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79" name="群組 2">
            <a:extLst>
              <a:ext uri="{FF2B5EF4-FFF2-40B4-BE49-F238E27FC236}">
                <a16:creationId xmlns:a16="http://schemas.microsoft.com/office/drawing/2014/main" id="{F2D793A0-C5DA-45C2-A089-C21BEE4BD6A5}"/>
              </a:ext>
            </a:extLst>
          </p:cNvPr>
          <p:cNvGrpSpPr/>
          <p:nvPr/>
        </p:nvGrpSpPr>
        <p:grpSpPr>
          <a:xfrm>
            <a:off x="5507388" y="4509028"/>
            <a:ext cx="1506511" cy="1195466"/>
            <a:chOff x="5507388" y="4493788"/>
            <a:chExt cx="1506511" cy="1195466"/>
          </a:xfrm>
        </p:grpSpPr>
        <p:sp>
          <p:nvSpPr>
            <p:cNvPr id="80" name="矩形: 圓角 29">
              <a:extLst>
                <a:ext uri="{FF2B5EF4-FFF2-40B4-BE49-F238E27FC236}">
                  <a16:creationId xmlns:a16="http://schemas.microsoft.com/office/drawing/2014/main" id="{645E4792-16E6-4584-B39A-CDD87D04F986}"/>
                </a:ext>
              </a:extLst>
            </p:cNvPr>
            <p:cNvSpPr/>
            <p:nvPr/>
          </p:nvSpPr>
          <p:spPr>
            <a:xfrm>
              <a:off x="5538865" y="4493788"/>
              <a:ext cx="1427812" cy="119546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latin typeface="+mj-lt"/>
              </a:endParaRPr>
            </a:p>
          </p:txBody>
        </p:sp>
        <p:sp>
          <p:nvSpPr>
            <p:cNvPr id="81" name="文字方塊 30">
              <a:extLst>
                <a:ext uri="{FF2B5EF4-FFF2-40B4-BE49-F238E27FC236}">
                  <a16:creationId xmlns:a16="http://schemas.microsoft.com/office/drawing/2014/main" id="{75BD5F2D-E85F-402E-99A0-65BB930225F8}"/>
                </a:ext>
              </a:extLst>
            </p:cNvPr>
            <p:cNvSpPr txBox="1"/>
            <p:nvPr/>
          </p:nvSpPr>
          <p:spPr>
            <a:xfrm>
              <a:off x="5507388" y="4692957"/>
              <a:ext cx="1506511" cy="830997"/>
            </a:xfrm>
            <a:prstGeom prst="rect">
              <a:avLst/>
            </a:prstGeom>
            <a:noFill/>
          </p:spPr>
          <p:txBody>
            <a:bodyPr wrap="square" rtlCol="0">
              <a:spAutoFit/>
            </a:bodyPr>
            <a:lstStyle/>
            <a:p>
              <a:pPr algn="ctr"/>
              <a:r>
                <a:rPr lang="en-US" altLang="zh-TW" sz="2400" dirty="0">
                  <a:latin typeface="+mj-lt"/>
                </a:rPr>
                <a:t>Domain</a:t>
              </a:r>
            </a:p>
            <a:p>
              <a:pPr algn="ctr"/>
              <a:r>
                <a:rPr lang="en-US" altLang="zh-TW" sz="2400" dirty="0">
                  <a:latin typeface="+mj-lt"/>
                </a:rPr>
                <a:t>Classifier</a:t>
              </a:r>
              <a:endParaRPr lang="zh-TW" altLang="en-US" sz="2400" dirty="0">
                <a:latin typeface="+mj-lt"/>
              </a:endParaRPr>
            </a:p>
          </p:txBody>
        </p:sp>
      </p:grpSp>
      <p:cxnSp>
        <p:nvCxnSpPr>
          <p:cNvPr id="82" name="直線單箭頭接點 35">
            <a:extLst>
              <a:ext uri="{FF2B5EF4-FFF2-40B4-BE49-F238E27FC236}">
                <a16:creationId xmlns:a16="http://schemas.microsoft.com/office/drawing/2014/main" id="{F4801988-EF08-4BA8-BEBB-CD3D76663C33}"/>
              </a:ext>
            </a:extLst>
          </p:cNvPr>
          <p:cNvCxnSpPr>
            <a:cxnSpLocks/>
            <a:endCxn id="81" idx="1"/>
          </p:cNvCxnSpPr>
          <p:nvPr/>
        </p:nvCxnSpPr>
        <p:spPr>
          <a:xfrm>
            <a:off x="4764073" y="5092797"/>
            <a:ext cx="743315" cy="308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36">
            <a:extLst>
              <a:ext uri="{FF2B5EF4-FFF2-40B4-BE49-F238E27FC236}">
                <a16:creationId xmlns:a16="http://schemas.microsoft.com/office/drawing/2014/main" id="{8A73BFF7-D1DC-4356-BAE5-2CF4BE874A05}"/>
              </a:ext>
            </a:extLst>
          </p:cNvPr>
          <p:cNvCxnSpPr>
            <a:cxnSpLocks/>
          </p:cNvCxnSpPr>
          <p:nvPr/>
        </p:nvCxnSpPr>
        <p:spPr>
          <a:xfrm>
            <a:off x="4766859" y="3163869"/>
            <a:ext cx="0" cy="1959826"/>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單箭頭接點 40">
            <a:extLst>
              <a:ext uri="{FF2B5EF4-FFF2-40B4-BE49-F238E27FC236}">
                <a16:creationId xmlns:a16="http://schemas.microsoft.com/office/drawing/2014/main" id="{8FABCF3C-9E0A-49CF-9669-F403A4B33014}"/>
              </a:ext>
            </a:extLst>
          </p:cNvPr>
          <p:cNvCxnSpPr>
            <a:cxnSpLocks/>
          </p:cNvCxnSpPr>
          <p:nvPr/>
        </p:nvCxnSpPr>
        <p:spPr>
          <a:xfrm>
            <a:off x="6998909" y="5104263"/>
            <a:ext cx="5246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文字方塊 13">
            <a:extLst>
              <a:ext uri="{FF2B5EF4-FFF2-40B4-BE49-F238E27FC236}">
                <a16:creationId xmlns:a16="http://schemas.microsoft.com/office/drawing/2014/main" id="{7D86C78C-2EFD-4E37-9D9F-DA7E87738CF2}"/>
              </a:ext>
            </a:extLst>
          </p:cNvPr>
          <p:cNvSpPr txBox="1"/>
          <p:nvPr/>
        </p:nvSpPr>
        <p:spPr>
          <a:xfrm>
            <a:off x="7567501" y="4613229"/>
            <a:ext cx="1506511" cy="830997"/>
          </a:xfrm>
          <a:prstGeom prst="rect">
            <a:avLst/>
          </a:prstGeom>
          <a:noFill/>
        </p:spPr>
        <p:txBody>
          <a:bodyPr wrap="square" rtlCol="0">
            <a:spAutoFit/>
          </a:bodyPr>
          <a:lstStyle/>
          <a:p>
            <a:r>
              <a:rPr lang="en-US" altLang="zh-TW" sz="2400" dirty="0">
                <a:latin typeface="+mj-lt"/>
              </a:rPr>
              <a:t>Source 0</a:t>
            </a:r>
          </a:p>
          <a:p>
            <a:r>
              <a:rPr lang="en-US" altLang="zh-TW" sz="2400" dirty="0">
                <a:latin typeface="+mj-lt"/>
              </a:rPr>
              <a:t>Target  1</a:t>
            </a:r>
            <a:endParaRPr lang="zh-TW" altLang="en-US" sz="2400" dirty="0">
              <a:latin typeface="+mj-lt"/>
            </a:endParaRPr>
          </a:p>
        </p:txBody>
      </p:sp>
      <p:sp>
        <p:nvSpPr>
          <p:cNvPr id="86" name="文字方塊 19">
            <a:extLst>
              <a:ext uri="{FF2B5EF4-FFF2-40B4-BE49-F238E27FC236}">
                <a16:creationId xmlns:a16="http://schemas.microsoft.com/office/drawing/2014/main" id="{833C4CFB-244F-44A5-BF4C-DC74B6945241}"/>
              </a:ext>
            </a:extLst>
          </p:cNvPr>
          <p:cNvSpPr txBox="1"/>
          <p:nvPr/>
        </p:nvSpPr>
        <p:spPr>
          <a:xfrm>
            <a:off x="4766859" y="5704494"/>
            <a:ext cx="3057989" cy="523220"/>
          </a:xfrm>
          <a:prstGeom prst="rect">
            <a:avLst/>
          </a:prstGeom>
          <a:noFill/>
        </p:spPr>
        <p:txBody>
          <a:bodyPr wrap="square" rtlCol="0">
            <a:spAutoFit/>
          </a:bodyPr>
          <a:lstStyle/>
          <a:p>
            <a:pPr algn="ctr"/>
            <a:r>
              <a:rPr lang="en-US" altLang="zh-TW" sz="2800" i="1" u="sng" dirty="0">
                <a:latin typeface="+mj-lt"/>
              </a:rPr>
              <a:t>Discriminator </a:t>
            </a:r>
            <a:endParaRPr lang="zh-TW" altLang="en-US" sz="2800" i="1" u="sng" dirty="0">
              <a:latin typeface="+mj-lt"/>
            </a:endParaRPr>
          </a:p>
        </p:txBody>
      </p:sp>
      <p:sp>
        <p:nvSpPr>
          <p:cNvPr id="87" name="文字方塊 41">
            <a:extLst>
              <a:ext uri="{FF2B5EF4-FFF2-40B4-BE49-F238E27FC236}">
                <a16:creationId xmlns:a16="http://schemas.microsoft.com/office/drawing/2014/main" id="{C44C6F5B-3EE8-4D39-B485-ACCEFC1A3B94}"/>
              </a:ext>
            </a:extLst>
          </p:cNvPr>
          <p:cNvSpPr txBox="1"/>
          <p:nvPr/>
        </p:nvSpPr>
        <p:spPr>
          <a:xfrm>
            <a:off x="1823747" y="3113497"/>
            <a:ext cx="3057989" cy="523220"/>
          </a:xfrm>
          <a:prstGeom prst="rect">
            <a:avLst/>
          </a:prstGeom>
          <a:noFill/>
        </p:spPr>
        <p:txBody>
          <a:bodyPr wrap="square" rtlCol="0">
            <a:spAutoFit/>
          </a:bodyPr>
          <a:lstStyle/>
          <a:p>
            <a:pPr algn="ctr"/>
            <a:r>
              <a:rPr lang="en-US" altLang="zh-TW" sz="2800" i="1" u="sng" dirty="0">
                <a:latin typeface="+mj-lt"/>
              </a:rPr>
              <a:t>Generator</a:t>
            </a:r>
            <a:endParaRPr lang="zh-TW" altLang="en-US" sz="2800" i="1" u="sng" dirty="0">
              <a:latin typeface="+mj-lt"/>
            </a:endParaRPr>
          </a:p>
        </p:txBody>
      </p:sp>
      <p:sp>
        <p:nvSpPr>
          <p:cNvPr id="88" name="文字方塊 27">
            <a:extLst>
              <a:ext uri="{FF2B5EF4-FFF2-40B4-BE49-F238E27FC236}">
                <a16:creationId xmlns:a16="http://schemas.microsoft.com/office/drawing/2014/main" id="{A47D74C8-94D5-49B0-8483-497E2A53C65D}"/>
              </a:ext>
            </a:extLst>
          </p:cNvPr>
          <p:cNvSpPr txBox="1"/>
          <p:nvPr/>
        </p:nvSpPr>
        <p:spPr>
          <a:xfrm>
            <a:off x="27279" y="4314350"/>
            <a:ext cx="4649649" cy="2123658"/>
          </a:xfrm>
          <a:prstGeom prst="rect">
            <a:avLst/>
          </a:prstGeom>
          <a:noFill/>
        </p:spPr>
        <p:txBody>
          <a:bodyPr wrap="square" rtlCol="0">
            <a:spAutoFit/>
          </a:bodyPr>
          <a:lstStyle/>
          <a:p>
            <a:pPr marL="342900" indent="-342900" algn="just">
              <a:buFont typeface="Arial" panose="020B0604020202020204" pitchFamily="34" charset="0"/>
              <a:buChar char="•"/>
            </a:pPr>
            <a:r>
              <a:rPr lang="en-US" altLang="zh-TW" sz="2200" dirty="0">
                <a:latin typeface="+mj-lt"/>
              </a:rPr>
              <a:t>D</a:t>
            </a:r>
            <a:r>
              <a:rPr lang="en-US" altLang="zh-CN" sz="2200" dirty="0">
                <a:latin typeface="+mj-lt"/>
              </a:rPr>
              <a:t>omain Classifier: Learn to classify source or target data</a:t>
            </a:r>
            <a:endParaRPr lang="en-US" altLang="zh-TW" sz="2200" dirty="0">
              <a:latin typeface="+mj-lt"/>
            </a:endParaRPr>
          </a:p>
          <a:p>
            <a:pPr marL="342900" indent="-342900" algn="just">
              <a:buFont typeface="Arial" panose="020B0604020202020204" pitchFamily="34" charset="0"/>
              <a:buChar char="•"/>
            </a:pPr>
            <a:r>
              <a:rPr lang="en-US" altLang="zh-TW" sz="2200" dirty="0">
                <a:latin typeface="+mj-lt"/>
              </a:rPr>
              <a:t>Feature Extractor: Learn to “fool” domain classifier</a:t>
            </a:r>
          </a:p>
          <a:p>
            <a:pPr marL="342900" indent="-342900" algn="just">
              <a:buFont typeface="Arial" panose="020B0604020202020204" pitchFamily="34" charset="0"/>
              <a:buChar char="•"/>
            </a:pPr>
            <a:r>
              <a:rPr lang="en-US" altLang="zh-TW" sz="2200" dirty="0">
                <a:latin typeface="+mj-lt"/>
              </a:rPr>
              <a:t>Label Predictor: Learn to improve the main task performance</a:t>
            </a:r>
          </a:p>
        </p:txBody>
      </p:sp>
      <mc:AlternateContent xmlns:mc="http://schemas.openxmlformats.org/markup-compatibility/2006" xmlns:a14="http://schemas.microsoft.com/office/drawing/2010/main">
        <mc:Choice Requires="a14">
          <p:sp>
            <p:nvSpPr>
              <p:cNvPr id="96" name="文字方塊 11">
                <a:extLst>
                  <a:ext uri="{FF2B5EF4-FFF2-40B4-BE49-F238E27FC236}">
                    <a16:creationId xmlns:a16="http://schemas.microsoft.com/office/drawing/2014/main" id="{76F005DD-BBBA-4976-800F-83160D9F17BD}"/>
                  </a:ext>
                </a:extLst>
              </p:cNvPr>
              <p:cNvSpPr txBox="1"/>
              <p:nvPr/>
            </p:nvSpPr>
            <p:spPr>
              <a:xfrm>
                <a:off x="8038448" y="2640911"/>
                <a:ext cx="24673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oMath>
                  </m:oMathPara>
                </a14:m>
                <a:endParaRPr lang="zh-TW" altLang="en-US" sz="2400" dirty="0">
                  <a:latin typeface="+mj-lt"/>
                </a:endParaRPr>
              </a:p>
            </p:txBody>
          </p:sp>
        </mc:Choice>
        <mc:Fallback xmlns="">
          <p:sp>
            <p:nvSpPr>
              <p:cNvPr id="96" name="文字方塊 11">
                <a:extLst>
                  <a:ext uri="{FF2B5EF4-FFF2-40B4-BE49-F238E27FC236}">
                    <a16:creationId xmlns:a16="http://schemas.microsoft.com/office/drawing/2014/main" id="{76F005DD-BBBA-4976-800F-83160D9F17BD}"/>
                  </a:ext>
                </a:extLst>
              </p:cNvPr>
              <p:cNvSpPr txBox="1">
                <a:spLocks noRot="1" noChangeAspect="1" noMove="1" noResize="1" noEditPoints="1" noAdjustHandles="1" noChangeArrowheads="1" noChangeShapeType="1" noTextEdit="1"/>
              </p:cNvSpPr>
              <p:nvPr/>
            </p:nvSpPr>
            <p:spPr>
              <a:xfrm>
                <a:off x="8038448" y="2640911"/>
                <a:ext cx="246734" cy="369332"/>
              </a:xfrm>
              <a:prstGeom prst="rect">
                <a:avLst/>
              </a:prstGeom>
              <a:blipFill>
                <a:blip r:embed="rId8"/>
                <a:stretch>
                  <a:fillRect l="-30000" r="-25000"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7" name="文字方塊 48">
                <a:extLst>
                  <a:ext uri="{FF2B5EF4-FFF2-40B4-BE49-F238E27FC236}">
                    <a16:creationId xmlns:a16="http://schemas.microsoft.com/office/drawing/2014/main" id="{1171777D-42EE-4CF2-8175-D52F1940E3BF}"/>
                  </a:ext>
                </a:extLst>
              </p:cNvPr>
              <p:cNvSpPr txBox="1"/>
              <p:nvPr/>
            </p:nvSpPr>
            <p:spPr>
              <a:xfrm>
                <a:off x="8038447" y="4278811"/>
                <a:ext cx="39658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𝐿</m:t>
                          </m:r>
                        </m:e>
                        <m:sub>
                          <m:r>
                            <a:rPr lang="en-US" altLang="zh-TW" sz="2400" b="0" i="1" smtClean="0">
                              <a:latin typeface="Cambria Math" panose="02040503050406030204" pitchFamily="18" charset="0"/>
                            </a:rPr>
                            <m:t>𝑑</m:t>
                          </m:r>
                        </m:sub>
                      </m:sSub>
                    </m:oMath>
                  </m:oMathPara>
                </a14:m>
                <a:endParaRPr lang="zh-TW" altLang="en-US" sz="2400" dirty="0">
                  <a:latin typeface="+mj-lt"/>
                </a:endParaRPr>
              </a:p>
            </p:txBody>
          </p:sp>
        </mc:Choice>
        <mc:Fallback xmlns="">
          <p:sp>
            <p:nvSpPr>
              <p:cNvPr id="97" name="文字方塊 48">
                <a:extLst>
                  <a:ext uri="{FF2B5EF4-FFF2-40B4-BE49-F238E27FC236}">
                    <a16:creationId xmlns:a16="http://schemas.microsoft.com/office/drawing/2014/main" id="{1171777D-42EE-4CF2-8175-D52F1940E3BF}"/>
                  </a:ext>
                </a:extLst>
              </p:cNvPr>
              <p:cNvSpPr txBox="1">
                <a:spLocks noRot="1" noChangeAspect="1" noMove="1" noResize="1" noEditPoints="1" noAdjustHandles="1" noChangeArrowheads="1" noChangeShapeType="1" noTextEdit="1"/>
              </p:cNvSpPr>
              <p:nvPr/>
            </p:nvSpPr>
            <p:spPr>
              <a:xfrm>
                <a:off x="8038447" y="4278811"/>
                <a:ext cx="396582" cy="369332"/>
              </a:xfrm>
              <a:prstGeom prst="rect">
                <a:avLst/>
              </a:prstGeom>
              <a:blipFill>
                <a:blip r:embed="rId9"/>
                <a:stretch>
                  <a:fillRect l="-16923" r="-4615" b="-18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8" name="文字方塊 18">
                <a:extLst>
                  <a:ext uri="{FF2B5EF4-FFF2-40B4-BE49-F238E27FC236}">
                    <a16:creationId xmlns:a16="http://schemas.microsoft.com/office/drawing/2014/main" id="{4B0071F9-4CBA-401E-9B18-B43D2CEB0479}"/>
                  </a:ext>
                </a:extLst>
              </p:cNvPr>
              <p:cNvSpPr txBox="1"/>
              <p:nvPr/>
            </p:nvSpPr>
            <p:spPr>
              <a:xfrm>
                <a:off x="5851206" y="3111977"/>
                <a:ext cx="724429" cy="369332"/>
              </a:xfrm>
              <a:prstGeom prst="rect">
                <a:avLst/>
              </a:prstGeom>
              <a:noFill/>
            </p:spPr>
            <p:txBody>
              <a:bodyPr wrap="none" lIns="0" tIns="0" rIns="0" bIns="0" rtlCol="0">
                <a:spAutoFit/>
              </a:bodyPr>
              <a:lstStyle/>
              <a:p>
                <a:pPr/>
                <a:r>
                  <a:rPr lang="en-US" altLang="zh-TW" sz="2400" dirty="0">
                    <a:latin typeface="+mj-lt"/>
                  </a:rPr>
                  <a:t>min </a:t>
                </a:r>
                <a14:m>
                  <m:oMath xmlns:m="http://schemas.openxmlformats.org/officeDocument/2006/math">
                    <m:r>
                      <a:rPr lang="en-US" altLang="zh-TW" sz="2400" b="0" i="1" smtClean="0">
                        <a:latin typeface="Cambria Math" panose="02040503050406030204" pitchFamily="18" charset="0"/>
                      </a:rPr>
                      <m:t>𝐿</m:t>
                    </m:r>
                  </m:oMath>
                </a14:m>
                <a:endParaRPr lang="zh-TW" altLang="en-US" sz="2400" dirty="0">
                  <a:latin typeface="+mj-lt"/>
                </a:endParaRPr>
              </a:p>
            </p:txBody>
          </p:sp>
        </mc:Choice>
        <mc:Fallback>
          <p:sp>
            <p:nvSpPr>
              <p:cNvPr id="98" name="文字方塊 18">
                <a:extLst>
                  <a:ext uri="{FF2B5EF4-FFF2-40B4-BE49-F238E27FC236}">
                    <a16:creationId xmlns:a16="http://schemas.microsoft.com/office/drawing/2014/main" id="{4B0071F9-4CBA-401E-9B18-B43D2CEB0479}"/>
                  </a:ext>
                </a:extLst>
              </p:cNvPr>
              <p:cNvSpPr txBox="1">
                <a:spLocks noRot="1" noChangeAspect="1" noMove="1" noResize="1" noEditPoints="1" noAdjustHandles="1" noChangeArrowheads="1" noChangeShapeType="1" noTextEdit="1"/>
              </p:cNvSpPr>
              <p:nvPr/>
            </p:nvSpPr>
            <p:spPr>
              <a:xfrm>
                <a:off x="5851206" y="3111977"/>
                <a:ext cx="724429" cy="369332"/>
              </a:xfrm>
              <a:prstGeom prst="rect">
                <a:avLst/>
              </a:prstGeom>
              <a:blipFill>
                <a:blip r:embed="rId10"/>
                <a:stretch>
                  <a:fillRect l="-26050" t="-24590" r="-12605" b="-4918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9" name="文字方塊 49">
                <a:extLst>
                  <a:ext uri="{FF2B5EF4-FFF2-40B4-BE49-F238E27FC236}">
                    <a16:creationId xmlns:a16="http://schemas.microsoft.com/office/drawing/2014/main" id="{3634E98D-52E4-4FB2-A2B5-9377410A2D26}"/>
                  </a:ext>
                </a:extLst>
              </p:cNvPr>
              <p:cNvSpPr txBox="1"/>
              <p:nvPr/>
            </p:nvSpPr>
            <p:spPr>
              <a:xfrm>
                <a:off x="5698391" y="3985422"/>
                <a:ext cx="11131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TW" sz="2400" i="1" smtClean="0">
                              <a:latin typeface="Cambria Math" panose="02040503050406030204" pitchFamily="18" charset="0"/>
                            </a:rPr>
                          </m:ctrlPr>
                        </m:funcPr>
                        <m:fName>
                          <m:r>
                            <m:rPr>
                              <m:sty m:val="p"/>
                            </m:rPr>
                            <a:rPr lang="en-US" altLang="zh-CN" sz="2400" i="1">
                              <a:latin typeface="Cambria Math" panose="02040503050406030204" pitchFamily="18" charset="0"/>
                            </a:rPr>
                            <m:t>min</m:t>
                          </m:r>
                        </m:fName>
                        <m:e>
                          <m:r>
                            <a:rPr lang="en-US" altLang="zh-TW" sz="2400" b="0" i="1" smtClean="0">
                              <a:latin typeface="Cambria Math" panose="02040503050406030204" pitchFamily="18" charset="0"/>
                            </a:rPr>
                            <m:t> </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𝐿</m:t>
                              </m:r>
                            </m:e>
                            <m:sub>
                              <m:r>
                                <a:rPr lang="en-US" altLang="zh-TW" sz="2400" i="1">
                                  <a:latin typeface="Cambria Math" panose="02040503050406030204" pitchFamily="18" charset="0"/>
                                </a:rPr>
                                <m:t>𝑑</m:t>
                              </m:r>
                            </m:sub>
                          </m:sSub>
                          <m:r>
                            <m:rPr>
                              <m:nor/>
                            </m:rPr>
                            <a:rPr lang="zh-TW" altLang="en-US" sz="2400" dirty="0">
                              <a:latin typeface="+mj-lt"/>
                            </a:rPr>
                            <m:t> </m:t>
                          </m:r>
                        </m:e>
                      </m:func>
                    </m:oMath>
                  </m:oMathPara>
                </a14:m>
                <a:endParaRPr lang="zh-TW" altLang="en-US" sz="2400" dirty="0">
                  <a:latin typeface="+mj-lt"/>
                </a:endParaRPr>
              </a:p>
            </p:txBody>
          </p:sp>
        </mc:Choice>
        <mc:Fallback>
          <p:sp>
            <p:nvSpPr>
              <p:cNvPr id="99" name="文字方塊 49">
                <a:extLst>
                  <a:ext uri="{FF2B5EF4-FFF2-40B4-BE49-F238E27FC236}">
                    <a16:creationId xmlns:a16="http://schemas.microsoft.com/office/drawing/2014/main" id="{3634E98D-52E4-4FB2-A2B5-9377410A2D26}"/>
                  </a:ext>
                </a:extLst>
              </p:cNvPr>
              <p:cNvSpPr txBox="1">
                <a:spLocks noRot="1" noChangeAspect="1" noMove="1" noResize="1" noEditPoints="1" noAdjustHandles="1" noChangeArrowheads="1" noChangeShapeType="1" noTextEdit="1"/>
              </p:cNvSpPr>
              <p:nvPr/>
            </p:nvSpPr>
            <p:spPr>
              <a:xfrm>
                <a:off x="5698391" y="3985422"/>
                <a:ext cx="1113125" cy="369332"/>
              </a:xfrm>
              <a:prstGeom prst="rect">
                <a:avLst/>
              </a:prstGeom>
              <a:blipFill>
                <a:blip r:embed="rId11"/>
                <a:stretch>
                  <a:fillRect l="-5495" b="-18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0" name="文字方塊 50">
                <a:extLst>
                  <a:ext uri="{FF2B5EF4-FFF2-40B4-BE49-F238E27FC236}">
                    <a16:creationId xmlns:a16="http://schemas.microsoft.com/office/drawing/2014/main" id="{2B1F3D1A-80E5-4C3E-B589-8986133198E8}"/>
                  </a:ext>
                </a:extLst>
              </p:cNvPr>
              <p:cNvSpPr txBox="1"/>
              <p:nvPr/>
            </p:nvSpPr>
            <p:spPr>
              <a:xfrm>
                <a:off x="2522607" y="1394900"/>
                <a:ext cx="170989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TW" sz="2400" i="1" smtClean="0">
                              <a:latin typeface="Cambria Math" panose="02040503050406030204" pitchFamily="18" charset="0"/>
                            </a:rPr>
                          </m:ctrlPr>
                        </m:funcPr>
                        <m:fName>
                          <m:r>
                            <m:rPr>
                              <m:sty m:val="p"/>
                            </m:rPr>
                            <a:rPr lang="en-US" altLang="zh-CN" sz="2400" i="1">
                              <a:latin typeface="Cambria Math" panose="02040503050406030204" pitchFamily="18" charset="0"/>
                            </a:rPr>
                            <m:t>min</m:t>
                          </m:r>
                        </m:fName>
                        <m:e>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𝐿</m:t>
                          </m:r>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𝐿</m:t>
                              </m:r>
                            </m:e>
                            <m:sub>
                              <m:r>
                                <a:rPr lang="en-US" altLang="zh-TW" sz="2400" i="1">
                                  <a:latin typeface="Cambria Math" panose="02040503050406030204" pitchFamily="18" charset="0"/>
                                </a:rPr>
                                <m:t>𝑑</m:t>
                              </m:r>
                            </m:sub>
                          </m:sSub>
                          <m:r>
                            <a:rPr lang="en-US" altLang="zh-TW" sz="2400" b="0" i="1" smtClean="0">
                              <a:latin typeface="Cambria Math" panose="02040503050406030204" pitchFamily="18" charset="0"/>
                            </a:rPr>
                            <m:t>)</m:t>
                          </m:r>
                        </m:e>
                      </m:func>
                    </m:oMath>
                  </m:oMathPara>
                </a14:m>
                <a:endParaRPr lang="zh-TW" altLang="en-US" sz="2400" dirty="0">
                  <a:latin typeface="+mj-lt"/>
                </a:endParaRPr>
              </a:p>
            </p:txBody>
          </p:sp>
        </mc:Choice>
        <mc:Fallback>
          <p:sp>
            <p:nvSpPr>
              <p:cNvPr id="100" name="文字方塊 50">
                <a:extLst>
                  <a:ext uri="{FF2B5EF4-FFF2-40B4-BE49-F238E27FC236}">
                    <a16:creationId xmlns:a16="http://schemas.microsoft.com/office/drawing/2014/main" id="{2B1F3D1A-80E5-4C3E-B589-8986133198E8}"/>
                  </a:ext>
                </a:extLst>
              </p:cNvPr>
              <p:cNvSpPr txBox="1">
                <a:spLocks noRot="1" noChangeAspect="1" noMove="1" noResize="1" noEditPoints="1" noAdjustHandles="1" noChangeArrowheads="1" noChangeShapeType="1" noTextEdit="1"/>
              </p:cNvSpPr>
              <p:nvPr/>
            </p:nvSpPr>
            <p:spPr>
              <a:xfrm>
                <a:off x="2522607" y="1394900"/>
                <a:ext cx="1709892" cy="369332"/>
              </a:xfrm>
              <a:prstGeom prst="rect">
                <a:avLst/>
              </a:prstGeom>
              <a:blipFill>
                <a:blip r:embed="rId12"/>
                <a:stretch>
                  <a:fillRect l="-3214" r="-6071" b="-36667"/>
                </a:stretch>
              </a:blipFill>
            </p:spPr>
            <p:txBody>
              <a:bodyPr/>
              <a:lstStyle/>
              <a:p>
                <a:r>
                  <a:rPr lang="zh-CN" altLang="en-US">
                    <a:noFill/>
                  </a:rPr>
                  <a:t> </a:t>
                </a:r>
              </a:p>
            </p:txBody>
          </p:sp>
        </mc:Fallback>
      </mc:AlternateContent>
      <p:sp>
        <p:nvSpPr>
          <p:cNvPr id="101" name="矩形: 圓角 20">
            <a:extLst>
              <a:ext uri="{FF2B5EF4-FFF2-40B4-BE49-F238E27FC236}">
                <a16:creationId xmlns:a16="http://schemas.microsoft.com/office/drawing/2014/main" id="{F6EA27F6-0314-4F11-B8F4-DC33AC7ECB5C}"/>
              </a:ext>
            </a:extLst>
          </p:cNvPr>
          <p:cNvSpPr/>
          <p:nvPr/>
        </p:nvSpPr>
        <p:spPr>
          <a:xfrm>
            <a:off x="3429526" y="1414958"/>
            <a:ext cx="647584" cy="421849"/>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j-lt"/>
            </a:endParaRPr>
          </a:p>
        </p:txBody>
      </p:sp>
      <p:sp>
        <p:nvSpPr>
          <p:cNvPr id="103" name="矩形: 圓角 20">
            <a:extLst>
              <a:ext uri="{FF2B5EF4-FFF2-40B4-BE49-F238E27FC236}">
                <a16:creationId xmlns:a16="http://schemas.microsoft.com/office/drawing/2014/main" id="{9AE0321A-862F-47A2-82EC-DE06E33791BE}"/>
              </a:ext>
            </a:extLst>
          </p:cNvPr>
          <p:cNvSpPr/>
          <p:nvPr/>
        </p:nvSpPr>
        <p:spPr>
          <a:xfrm>
            <a:off x="6295853" y="4004529"/>
            <a:ext cx="490806" cy="421849"/>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j-lt"/>
            </a:endParaRPr>
          </a:p>
        </p:txBody>
      </p:sp>
      <p:sp>
        <p:nvSpPr>
          <p:cNvPr id="5" name="矩形: 圆角 4">
            <a:extLst>
              <a:ext uri="{FF2B5EF4-FFF2-40B4-BE49-F238E27FC236}">
                <a16:creationId xmlns:a16="http://schemas.microsoft.com/office/drawing/2014/main" id="{1C736F46-2239-4C68-852F-B3584B77D9B4}"/>
              </a:ext>
            </a:extLst>
          </p:cNvPr>
          <p:cNvSpPr/>
          <p:nvPr/>
        </p:nvSpPr>
        <p:spPr>
          <a:xfrm>
            <a:off x="4603508" y="692048"/>
            <a:ext cx="2745054" cy="103283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dirty="0">
                <a:latin typeface="+mj-lt"/>
              </a:rPr>
              <a:t>Not only cheat the domain classifier, but satisfy label predictor</a:t>
            </a:r>
            <a:endParaRPr lang="zh-CN" altLang="en-US" sz="2000" dirty="0">
              <a:latin typeface="+mj-lt"/>
            </a:endParaRPr>
          </a:p>
        </p:txBody>
      </p:sp>
    </p:spTree>
    <p:extLst>
      <p:ext uri="{BB962C8B-B14F-4D97-AF65-F5344CB8AC3E}">
        <p14:creationId xmlns:p14="http://schemas.microsoft.com/office/powerpoint/2010/main" val="4067559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942492" y="264120"/>
            <a:ext cx="4887289" cy="18135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581025" y="138783"/>
            <a:ext cx="1854162" cy="430887"/>
          </a:xfrm>
          <a:prstGeom prst="rect">
            <a:avLst/>
          </a:prstGeom>
          <a:noFill/>
        </p:spPr>
        <p:txBody>
          <a:bodyPr wrap="none" rtlCol="0">
            <a:spAutoFit/>
          </a:bodyPr>
          <a:lstStyle/>
          <a:p>
            <a:r>
              <a:rPr lang="en-US" altLang="zh-CN" sz="2200" b="1" dirty="0">
                <a:solidFill>
                  <a:srgbClr val="0070C0"/>
                </a:solidFill>
                <a:latin typeface="微软雅黑" panose="020B0503020204020204" pitchFamily="34" charset="-122"/>
                <a:ea typeface="微软雅黑" panose="020B0503020204020204" pitchFamily="34" charset="-122"/>
              </a:rPr>
              <a:t>2.5 Training</a:t>
            </a:r>
            <a:endParaRPr lang="zh-CN" altLang="en-US" sz="2200" b="1" dirty="0">
              <a:solidFill>
                <a:srgbClr val="0070C0"/>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93B9545E-6425-4DAF-914C-C2DA6EFA956F}"/>
              </a:ext>
            </a:extLst>
          </p:cNvPr>
          <p:cNvSpPr/>
          <p:nvPr/>
        </p:nvSpPr>
        <p:spPr>
          <a:xfrm>
            <a:off x="375139" y="6119053"/>
            <a:ext cx="8393722" cy="338554"/>
          </a:xfrm>
          <a:prstGeom prst="rect">
            <a:avLst/>
          </a:prstGeom>
        </p:spPr>
        <p:txBody>
          <a:bodyPr wrap="square">
            <a:spAutoFit/>
          </a:bodyPr>
          <a:lstStyle/>
          <a:p>
            <a:r>
              <a:rPr lang="zh-CN" altLang="en-US" sz="1600" dirty="0">
                <a:latin typeface="+mj-lt"/>
              </a:rPr>
              <a:t>Y  Ganin,  Lempitsky V. Unsupervised Domain Adaptation by Backpropagation[</a:t>
            </a:r>
            <a:r>
              <a:rPr lang="en-US" altLang="zh-CN" sz="1600" dirty="0">
                <a:latin typeface="+mj-lt"/>
              </a:rPr>
              <a:t>C</a:t>
            </a:r>
            <a:r>
              <a:rPr lang="zh-CN" altLang="en-US" sz="1600" dirty="0">
                <a:latin typeface="+mj-lt"/>
              </a:rPr>
              <a:t>]. </a:t>
            </a:r>
            <a:r>
              <a:rPr lang="en-US" altLang="zh-CN" sz="1600" dirty="0">
                <a:latin typeface="+mj-lt"/>
              </a:rPr>
              <a:t>ICML, </a:t>
            </a:r>
            <a:r>
              <a:rPr lang="zh-CN" altLang="en-US" sz="1600" dirty="0">
                <a:latin typeface="+mj-lt"/>
              </a:rPr>
              <a:t>201</a:t>
            </a:r>
            <a:r>
              <a:rPr lang="en-US" altLang="zh-CN" sz="1600" dirty="0">
                <a:latin typeface="+mj-lt"/>
              </a:rPr>
              <a:t>5</a:t>
            </a:r>
            <a:r>
              <a:rPr lang="zh-CN" altLang="en-US" sz="1600" dirty="0">
                <a:latin typeface="+mj-lt"/>
              </a:rPr>
              <a:t>.</a:t>
            </a:r>
          </a:p>
        </p:txBody>
      </p:sp>
      <p:pic>
        <p:nvPicPr>
          <p:cNvPr id="3" name="图片 2">
            <a:extLst>
              <a:ext uri="{FF2B5EF4-FFF2-40B4-BE49-F238E27FC236}">
                <a16:creationId xmlns:a16="http://schemas.microsoft.com/office/drawing/2014/main" id="{E8CF4CF2-43E8-42E0-AC4F-8B880830779E}"/>
              </a:ext>
            </a:extLst>
          </p:cNvPr>
          <p:cNvPicPr>
            <a:picLocks noChangeAspect="1"/>
          </p:cNvPicPr>
          <p:nvPr/>
        </p:nvPicPr>
        <p:blipFill>
          <a:blip r:embed="rId3"/>
          <a:stretch>
            <a:fillRect/>
          </a:stretch>
        </p:blipFill>
        <p:spPr>
          <a:xfrm>
            <a:off x="117231" y="1512277"/>
            <a:ext cx="9144000" cy="3833446"/>
          </a:xfrm>
          <a:prstGeom prst="rect">
            <a:avLst/>
          </a:prstGeom>
        </p:spPr>
      </p:pic>
      <p:sp>
        <p:nvSpPr>
          <p:cNvPr id="4" name="矩形: 圆角 3">
            <a:extLst>
              <a:ext uri="{FF2B5EF4-FFF2-40B4-BE49-F238E27FC236}">
                <a16:creationId xmlns:a16="http://schemas.microsoft.com/office/drawing/2014/main" id="{AEE32EEF-74D1-4E7F-97F2-09DC2115AB30}"/>
              </a:ext>
            </a:extLst>
          </p:cNvPr>
          <p:cNvSpPr/>
          <p:nvPr/>
        </p:nvSpPr>
        <p:spPr>
          <a:xfrm>
            <a:off x="4349262" y="3429000"/>
            <a:ext cx="996461" cy="1014046"/>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46404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矩形 1"/>
          <p:cNvSpPr/>
          <p:nvPr/>
        </p:nvSpPr>
        <p:spPr>
          <a:xfrm>
            <a:off x="0" y="2447924"/>
            <a:ext cx="9144000" cy="18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5775129" y="1250721"/>
            <a:ext cx="3461204" cy="3939540"/>
          </a:xfrm>
          <a:prstGeom prst="rect">
            <a:avLst/>
          </a:prstGeom>
          <a:noFill/>
        </p:spPr>
        <p:txBody>
          <a:bodyPr wrap="none" rtlCol="0">
            <a:spAutoFit/>
          </a:bodyPr>
          <a:lstStyle/>
          <a:p>
            <a:r>
              <a:rPr lang="en-US" altLang="zh-CN" sz="25000" dirty="0">
                <a:ln w="28575">
                  <a:solidFill>
                    <a:schemeClr val="bg1"/>
                  </a:solidFill>
                </a:ln>
                <a:gradFill flip="none" rotWithShape="1">
                  <a:gsLst>
                    <a:gs pos="0">
                      <a:srgbClr val="30579B">
                        <a:shade val="30000"/>
                        <a:satMod val="115000"/>
                      </a:srgbClr>
                    </a:gs>
                    <a:gs pos="50000">
                      <a:srgbClr val="30579B">
                        <a:shade val="67500"/>
                        <a:satMod val="115000"/>
                      </a:srgbClr>
                    </a:gs>
                    <a:gs pos="100000">
                      <a:srgbClr val="30579B">
                        <a:shade val="100000"/>
                        <a:satMod val="115000"/>
                      </a:srgbClr>
                    </a:gs>
                  </a:gsLst>
                  <a:lin ang="2700000" scaled="1"/>
                  <a:tileRect/>
                </a:gradFill>
                <a:latin typeface="Franklin Gothic Demi Cond" panose="020B0706030402020204" pitchFamily="34" charset="0"/>
              </a:rPr>
              <a:t>03</a:t>
            </a:r>
            <a:endParaRPr lang="zh-CN" altLang="en-US" sz="25000" dirty="0">
              <a:ln w="28575">
                <a:solidFill>
                  <a:schemeClr val="bg1"/>
                </a:solidFill>
              </a:ln>
              <a:gradFill flip="none" rotWithShape="1">
                <a:gsLst>
                  <a:gs pos="0">
                    <a:srgbClr val="30579B">
                      <a:shade val="30000"/>
                      <a:satMod val="115000"/>
                    </a:srgbClr>
                  </a:gs>
                  <a:gs pos="50000">
                    <a:srgbClr val="30579B">
                      <a:shade val="67500"/>
                      <a:satMod val="115000"/>
                    </a:srgbClr>
                  </a:gs>
                  <a:gs pos="100000">
                    <a:srgbClr val="30579B">
                      <a:shade val="100000"/>
                      <a:satMod val="115000"/>
                    </a:srgbClr>
                  </a:gs>
                </a:gsLst>
                <a:lin ang="2700000" scaled="1"/>
                <a:tileRect/>
              </a:gradFill>
              <a:latin typeface="Franklin Gothic Demi Cond" panose="020B0706030402020204" pitchFamily="34" charset="0"/>
            </a:endParaRPr>
          </a:p>
        </p:txBody>
      </p:sp>
      <p:sp>
        <p:nvSpPr>
          <p:cNvPr id="6" name="文本框 5"/>
          <p:cNvSpPr txBox="1"/>
          <p:nvPr/>
        </p:nvSpPr>
        <p:spPr>
          <a:xfrm>
            <a:off x="543339" y="2994093"/>
            <a:ext cx="5231790" cy="707886"/>
          </a:xfrm>
          <a:prstGeom prst="rect">
            <a:avLst/>
          </a:prstGeom>
          <a:noFill/>
        </p:spPr>
        <p:txBody>
          <a:bodyPr wrap="square" rtlCol="0">
            <a:spAutoFit/>
          </a:bodyPr>
          <a:lstStyle/>
          <a:p>
            <a:pPr algn="ctr"/>
            <a:r>
              <a:rPr lang="en-US" altLang="zh-CN" sz="4000" b="1" dirty="0">
                <a:solidFill>
                  <a:srgbClr val="3763B1"/>
                </a:solidFill>
                <a:latin typeface="微软雅黑" panose="020B0503020204020204" pitchFamily="34" charset="-122"/>
                <a:ea typeface="微软雅黑" panose="020B0503020204020204" pitchFamily="34" charset="-122"/>
              </a:rPr>
              <a:t>Paper Share</a:t>
            </a:r>
          </a:p>
        </p:txBody>
      </p:sp>
      <p:pic>
        <p:nvPicPr>
          <p:cNvPr id="7" name="图片 6"/>
          <p:cNvPicPr>
            <a:picLocks noChangeAspect="1"/>
          </p:cNvPicPr>
          <p:nvPr/>
        </p:nvPicPr>
        <p:blipFill rotWithShape="1">
          <a:blip r:embed="rId3" cstate="print">
            <a:biLevel thresh="25000"/>
            <a:extLst>
              <a:ext uri="{28A0092B-C50C-407E-A947-70E740481C1C}">
                <a14:useLocalDpi xmlns:a14="http://schemas.microsoft.com/office/drawing/2010/main" val="0"/>
              </a:ext>
            </a:extLst>
          </a:blip>
          <a:srcRect t="77859" r="53863"/>
          <a:stretch/>
        </p:blipFill>
        <p:spPr>
          <a:xfrm>
            <a:off x="206875" y="152400"/>
            <a:ext cx="2517275" cy="679161"/>
          </a:xfrm>
          <a:prstGeom prst="rect">
            <a:avLst/>
          </a:prstGeom>
        </p:spPr>
      </p:pic>
    </p:spTree>
    <p:extLst>
      <p:ext uri="{BB962C8B-B14F-4D97-AF65-F5344CB8AC3E}">
        <p14:creationId xmlns:p14="http://schemas.microsoft.com/office/powerpoint/2010/main" val="208400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942492" y="264120"/>
            <a:ext cx="4887289" cy="18135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581025" y="138783"/>
            <a:ext cx="1318631" cy="430887"/>
          </a:xfrm>
          <a:prstGeom prst="rect">
            <a:avLst/>
          </a:prstGeom>
          <a:noFill/>
        </p:spPr>
        <p:txBody>
          <a:bodyPr wrap="none" rtlCol="0">
            <a:spAutoFit/>
          </a:bodyPr>
          <a:lstStyle/>
          <a:p>
            <a:r>
              <a:rPr lang="en-US" altLang="zh-CN" sz="2200" b="1" dirty="0">
                <a:solidFill>
                  <a:srgbClr val="0070C0"/>
                </a:solidFill>
                <a:latin typeface="微软雅黑" panose="020B0503020204020204" pitchFamily="34" charset="-122"/>
                <a:ea typeface="微软雅黑" panose="020B0503020204020204" pitchFamily="34" charset="-122"/>
              </a:rPr>
              <a:t>3.1 Task</a:t>
            </a:r>
            <a:endParaRPr lang="zh-CN" altLang="en-US" sz="2200" b="1" dirty="0">
              <a:solidFill>
                <a:srgbClr val="0070C0"/>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B6E226B8-E92D-431E-BD42-3F230230B892}"/>
              </a:ext>
            </a:extLst>
          </p:cNvPr>
          <p:cNvSpPr/>
          <p:nvPr/>
        </p:nvSpPr>
        <p:spPr>
          <a:xfrm>
            <a:off x="754645" y="1878757"/>
            <a:ext cx="8250458" cy="1200329"/>
          </a:xfrm>
          <a:prstGeom prst="rect">
            <a:avLst/>
          </a:prstGeom>
        </p:spPr>
        <p:txBody>
          <a:bodyPr wrap="square">
            <a:spAutoFit/>
          </a:bodyPr>
          <a:lstStyle/>
          <a:p>
            <a:r>
              <a:rPr lang="en-US" altLang="zh-CN" dirty="0">
                <a:latin typeface="+mj-lt"/>
              </a:rPr>
              <a:t>Gao Y ,  Liu J X ,  Wang L , et al. Domain-Adversarial Autoencoder with Attention Based Feature Level Fusion for Speech Emotion Recognition[C]. ICASSP 2021 - 2021 IEEE International Conference on Acoustics, Speech and Signal Processing (ICASSP). IEEE, 2021.</a:t>
            </a:r>
            <a:endParaRPr lang="zh-CN" altLang="en-US" dirty="0">
              <a:latin typeface="+mj-lt"/>
            </a:endParaRPr>
          </a:p>
        </p:txBody>
      </p:sp>
      <p:sp>
        <p:nvSpPr>
          <p:cNvPr id="10" name="矩形 9">
            <a:extLst>
              <a:ext uri="{FF2B5EF4-FFF2-40B4-BE49-F238E27FC236}">
                <a16:creationId xmlns:a16="http://schemas.microsoft.com/office/drawing/2014/main" id="{881296CB-940D-442C-BBEB-F604829DD030}"/>
              </a:ext>
            </a:extLst>
          </p:cNvPr>
          <p:cNvSpPr/>
          <p:nvPr/>
        </p:nvSpPr>
        <p:spPr>
          <a:xfrm>
            <a:off x="372680" y="1233708"/>
            <a:ext cx="1221809" cy="523220"/>
          </a:xfrm>
          <a:prstGeom prst="rect">
            <a:avLst/>
          </a:prstGeom>
        </p:spPr>
        <p:txBody>
          <a:bodyPr wrap="none">
            <a:spAutoFit/>
          </a:bodyPr>
          <a:lstStyle/>
          <a:p>
            <a:r>
              <a:rPr lang="en-US" altLang="zh-CN" sz="2800" b="1" dirty="0">
                <a:latin typeface="+mj-lt"/>
              </a:rPr>
              <a:t>Paper:</a:t>
            </a:r>
            <a:endParaRPr lang="zh-CN" altLang="en-US" sz="2800" b="1" dirty="0">
              <a:latin typeface="+mj-lt"/>
            </a:endParaRPr>
          </a:p>
        </p:txBody>
      </p:sp>
      <p:sp>
        <p:nvSpPr>
          <p:cNvPr id="13" name="矩形 12">
            <a:extLst>
              <a:ext uri="{FF2B5EF4-FFF2-40B4-BE49-F238E27FC236}">
                <a16:creationId xmlns:a16="http://schemas.microsoft.com/office/drawing/2014/main" id="{2C6306A9-1451-4037-8DF3-EE4AA82D8F0B}"/>
              </a:ext>
            </a:extLst>
          </p:cNvPr>
          <p:cNvSpPr/>
          <p:nvPr/>
        </p:nvSpPr>
        <p:spPr>
          <a:xfrm>
            <a:off x="754645" y="3845964"/>
            <a:ext cx="3187091" cy="400110"/>
          </a:xfrm>
          <a:prstGeom prst="rect">
            <a:avLst/>
          </a:prstGeom>
        </p:spPr>
        <p:txBody>
          <a:bodyPr wrap="none">
            <a:spAutoFit/>
          </a:bodyPr>
          <a:lstStyle/>
          <a:p>
            <a:r>
              <a:rPr lang="en-US" altLang="zh-CN" sz="2000" dirty="0">
                <a:latin typeface="+mj-lt"/>
              </a:rPr>
              <a:t>Speech Emotion Recognition</a:t>
            </a:r>
            <a:endParaRPr lang="zh-CN" altLang="en-US" sz="2000" dirty="0">
              <a:latin typeface="+mj-lt"/>
            </a:endParaRPr>
          </a:p>
        </p:txBody>
      </p:sp>
      <p:sp>
        <p:nvSpPr>
          <p:cNvPr id="14" name="矩形 13">
            <a:extLst>
              <a:ext uri="{FF2B5EF4-FFF2-40B4-BE49-F238E27FC236}">
                <a16:creationId xmlns:a16="http://schemas.microsoft.com/office/drawing/2014/main" id="{9F62FAF3-EB4F-4981-B16B-2F2FAD025AA3}"/>
              </a:ext>
            </a:extLst>
          </p:cNvPr>
          <p:cNvSpPr/>
          <p:nvPr/>
        </p:nvSpPr>
        <p:spPr>
          <a:xfrm>
            <a:off x="372680" y="3200915"/>
            <a:ext cx="1030154" cy="523220"/>
          </a:xfrm>
          <a:prstGeom prst="rect">
            <a:avLst/>
          </a:prstGeom>
        </p:spPr>
        <p:txBody>
          <a:bodyPr wrap="none">
            <a:spAutoFit/>
          </a:bodyPr>
          <a:lstStyle/>
          <a:p>
            <a:r>
              <a:rPr lang="en-US" altLang="zh-CN" sz="2800" b="1" dirty="0">
                <a:latin typeface="+mj-lt"/>
              </a:rPr>
              <a:t>Task:</a:t>
            </a:r>
            <a:endParaRPr lang="zh-CN" altLang="en-US" sz="2800" b="1" dirty="0">
              <a:latin typeface="+mj-lt"/>
            </a:endParaRPr>
          </a:p>
        </p:txBody>
      </p:sp>
      <p:sp>
        <p:nvSpPr>
          <p:cNvPr id="15" name="矩形 14">
            <a:extLst>
              <a:ext uri="{FF2B5EF4-FFF2-40B4-BE49-F238E27FC236}">
                <a16:creationId xmlns:a16="http://schemas.microsoft.com/office/drawing/2014/main" id="{705607F2-2B95-4A2F-99F7-5DCE5B42E94E}"/>
              </a:ext>
            </a:extLst>
          </p:cNvPr>
          <p:cNvSpPr/>
          <p:nvPr/>
        </p:nvSpPr>
        <p:spPr>
          <a:xfrm>
            <a:off x="386552" y="4367903"/>
            <a:ext cx="1680268" cy="523220"/>
          </a:xfrm>
          <a:prstGeom prst="rect">
            <a:avLst/>
          </a:prstGeom>
        </p:spPr>
        <p:txBody>
          <a:bodyPr wrap="none">
            <a:spAutoFit/>
          </a:bodyPr>
          <a:lstStyle/>
          <a:p>
            <a:r>
              <a:rPr lang="en-US" altLang="zh-CN" sz="2800" b="1" dirty="0">
                <a:latin typeface="+mj-lt"/>
              </a:rPr>
              <a:t>Motivate:</a:t>
            </a:r>
            <a:endParaRPr lang="zh-CN" altLang="en-US" sz="2800" b="1" dirty="0">
              <a:latin typeface="+mj-lt"/>
            </a:endParaRPr>
          </a:p>
        </p:txBody>
      </p:sp>
      <p:sp>
        <p:nvSpPr>
          <p:cNvPr id="16" name="矩形 15">
            <a:extLst>
              <a:ext uri="{FF2B5EF4-FFF2-40B4-BE49-F238E27FC236}">
                <a16:creationId xmlns:a16="http://schemas.microsoft.com/office/drawing/2014/main" id="{4808C97B-A6F2-4B51-AF89-BE2F71044D0D}"/>
              </a:ext>
            </a:extLst>
          </p:cNvPr>
          <p:cNvSpPr/>
          <p:nvPr/>
        </p:nvSpPr>
        <p:spPr>
          <a:xfrm>
            <a:off x="754645" y="5012952"/>
            <a:ext cx="8157861" cy="707886"/>
          </a:xfrm>
          <a:prstGeom prst="rect">
            <a:avLst/>
          </a:prstGeom>
        </p:spPr>
        <p:txBody>
          <a:bodyPr wrap="square">
            <a:spAutoFit/>
          </a:bodyPr>
          <a:lstStyle/>
          <a:p>
            <a:r>
              <a:rPr lang="en-US" altLang="zh-CN" sz="2000" dirty="0">
                <a:latin typeface="+mj-lt"/>
              </a:rPr>
              <a:t>Insufficient training data </a:t>
            </a:r>
            <a:r>
              <a:rPr lang="en-US" altLang="zh-CN" sz="2000" dirty="0">
                <a:latin typeface="+mj-lt"/>
                <a:sym typeface="Wingdings" panose="05000000000000000000" pitchFamily="2" charset="2"/>
              </a:rPr>
              <a:t>  pre-train a model and transfer knowledge</a:t>
            </a:r>
          </a:p>
          <a:p>
            <a:r>
              <a:rPr lang="en-US" altLang="zh-CN" sz="2000" dirty="0">
                <a:latin typeface="+mj-lt"/>
              </a:rPr>
              <a:t>Mismatch between domains </a:t>
            </a:r>
            <a:r>
              <a:rPr lang="en-US" altLang="zh-CN" sz="2000" dirty="0">
                <a:latin typeface="+mj-lt"/>
                <a:sym typeface="Wingdings" panose="05000000000000000000" pitchFamily="2" charset="2"/>
              </a:rPr>
              <a:t>  domain-adversarial training</a:t>
            </a:r>
            <a:endParaRPr lang="zh-CN" altLang="en-US" sz="2000" dirty="0">
              <a:latin typeface="+mj-lt"/>
            </a:endParaRPr>
          </a:p>
        </p:txBody>
      </p:sp>
    </p:spTree>
    <p:extLst>
      <p:ext uri="{BB962C8B-B14F-4D97-AF65-F5344CB8AC3E}">
        <p14:creationId xmlns:p14="http://schemas.microsoft.com/office/powerpoint/2010/main" val="1423687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750197" y="264121"/>
            <a:ext cx="4079584" cy="17571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581025" y="138783"/>
            <a:ext cx="3046283" cy="430887"/>
          </a:xfrm>
          <a:prstGeom prst="rect">
            <a:avLst/>
          </a:prstGeom>
          <a:noFill/>
        </p:spPr>
        <p:txBody>
          <a:bodyPr wrap="none" rtlCol="0">
            <a:spAutoFit/>
          </a:bodyPr>
          <a:lstStyle/>
          <a:p>
            <a:r>
              <a:rPr lang="en-US" altLang="zh-CN" sz="2200" b="1" dirty="0">
                <a:solidFill>
                  <a:srgbClr val="0070C0"/>
                </a:solidFill>
                <a:latin typeface="微软雅黑" panose="020B0503020204020204" pitchFamily="34" charset="-122"/>
                <a:ea typeface="微软雅黑" panose="020B0503020204020204" pitchFamily="34" charset="-122"/>
              </a:rPr>
              <a:t>3.2 Proposed Model</a:t>
            </a:r>
            <a:endParaRPr lang="zh-CN" altLang="en-US" sz="2200" b="1" dirty="0">
              <a:solidFill>
                <a:srgbClr val="0070C0"/>
              </a:solidFill>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0D32374D-11B0-4FDB-8665-EBA307EA78DD}"/>
              </a:ext>
            </a:extLst>
          </p:cNvPr>
          <p:cNvPicPr/>
          <p:nvPr/>
        </p:nvPicPr>
        <p:blipFill>
          <a:blip r:embed="rId3"/>
          <a:stretch>
            <a:fillRect/>
          </a:stretch>
        </p:blipFill>
        <p:spPr>
          <a:xfrm>
            <a:off x="52086" y="772609"/>
            <a:ext cx="9039828" cy="4386805"/>
          </a:xfrm>
          <a:prstGeom prst="rect">
            <a:avLst/>
          </a:prstGeom>
        </p:spPr>
      </p:pic>
      <p:sp>
        <p:nvSpPr>
          <p:cNvPr id="2" name="矩形 1">
            <a:extLst>
              <a:ext uri="{FF2B5EF4-FFF2-40B4-BE49-F238E27FC236}">
                <a16:creationId xmlns:a16="http://schemas.microsoft.com/office/drawing/2014/main" id="{84CA9B1F-CFB1-4B0E-9855-84E43C659BBB}"/>
              </a:ext>
            </a:extLst>
          </p:cNvPr>
          <p:cNvSpPr/>
          <p:nvPr/>
        </p:nvSpPr>
        <p:spPr>
          <a:xfrm>
            <a:off x="1704125" y="5423671"/>
            <a:ext cx="6611792" cy="1323439"/>
          </a:xfrm>
          <a:prstGeom prst="rect">
            <a:avLst/>
          </a:prstGeom>
        </p:spPr>
        <p:txBody>
          <a:bodyPr wrap="square">
            <a:spAutoFit/>
          </a:bodyPr>
          <a:lstStyle/>
          <a:p>
            <a:pPr marL="457200" indent="-457200">
              <a:buAutoNum type="arabicParenR"/>
            </a:pPr>
            <a:r>
              <a:rPr lang="en-US" altLang="zh-CN" sz="2000" dirty="0">
                <a:solidFill>
                  <a:srgbClr val="000000"/>
                </a:solidFill>
                <a:latin typeface="+mj-lt"/>
              </a:rPr>
              <a:t>Domain-adversarial autoencoder</a:t>
            </a:r>
          </a:p>
          <a:p>
            <a:pPr marL="457200" indent="-457200">
              <a:buAutoNum type="arabicParenR"/>
            </a:pPr>
            <a:r>
              <a:rPr lang="en-US" altLang="zh-CN" sz="2000" dirty="0">
                <a:solidFill>
                  <a:srgbClr val="000000"/>
                </a:solidFill>
                <a:latin typeface="+mj-lt"/>
              </a:rPr>
              <a:t>Deep CNN</a:t>
            </a:r>
          </a:p>
          <a:p>
            <a:pPr marL="457200" indent="-457200">
              <a:buAutoNum type="arabicParenR"/>
            </a:pPr>
            <a:r>
              <a:rPr lang="en-US" altLang="zh-CN" sz="2000" dirty="0">
                <a:solidFill>
                  <a:srgbClr val="000000"/>
                </a:solidFill>
                <a:latin typeface="+mj-lt"/>
              </a:rPr>
              <a:t>Multi-head attention-based feature fusion</a:t>
            </a:r>
            <a:br>
              <a:rPr lang="en-US" altLang="zh-CN" sz="2000" dirty="0">
                <a:latin typeface="+mj-lt"/>
              </a:rPr>
            </a:br>
            <a:endParaRPr lang="zh-CN" altLang="en-US" sz="2000" dirty="0">
              <a:latin typeface="+mj-lt"/>
            </a:endParaRPr>
          </a:p>
        </p:txBody>
      </p:sp>
      <p:sp>
        <p:nvSpPr>
          <p:cNvPr id="12" name="矩形 11">
            <a:extLst>
              <a:ext uri="{FF2B5EF4-FFF2-40B4-BE49-F238E27FC236}">
                <a16:creationId xmlns:a16="http://schemas.microsoft.com/office/drawing/2014/main" id="{9BDD6231-9BC7-41AA-83C3-E847B5F1559D}"/>
              </a:ext>
            </a:extLst>
          </p:cNvPr>
          <p:cNvSpPr/>
          <p:nvPr/>
        </p:nvSpPr>
        <p:spPr>
          <a:xfrm>
            <a:off x="321412" y="4962243"/>
            <a:ext cx="6611792" cy="400110"/>
          </a:xfrm>
          <a:prstGeom prst="rect">
            <a:avLst/>
          </a:prstGeom>
        </p:spPr>
        <p:txBody>
          <a:bodyPr wrap="square">
            <a:spAutoFit/>
          </a:bodyPr>
          <a:lstStyle/>
          <a:p>
            <a:r>
              <a:rPr lang="en-US" altLang="zh-CN" sz="2000" b="1" dirty="0">
                <a:solidFill>
                  <a:srgbClr val="000000"/>
                </a:solidFill>
                <a:latin typeface="+mj-lt"/>
              </a:rPr>
              <a:t>Three parts:</a:t>
            </a:r>
            <a:endParaRPr lang="zh-CN" altLang="en-US" sz="2000" dirty="0">
              <a:latin typeface="+mj-lt"/>
            </a:endParaRPr>
          </a:p>
        </p:txBody>
      </p:sp>
    </p:spTree>
    <p:extLst>
      <p:ext uri="{BB962C8B-B14F-4D97-AF65-F5344CB8AC3E}">
        <p14:creationId xmlns:p14="http://schemas.microsoft.com/office/powerpoint/2010/main" val="1824425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750197" y="264121"/>
            <a:ext cx="4079584" cy="17571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581025" y="138783"/>
            <a:ext cx="3046283" cy="430887"/>
          </a:xfrm>
          <a:prstGeom prst="rect">
            <a:avLst/>
          </a:prstGeom>
          <a:noFill/>
        </p:spPr>
        <p:txBody>
          <a:bodyPr wrap="none" rtlCol="0">
            <a:spAutoFit/>
          </a:bodyPr>
          <a:lstStyle/>
          <a:p>
            <a:r>
              <a:rPr lang="en-US" altLang="zh-CN" sz="2200" b="1" dirty="0">
                <a:solidFill>
                  <a:srgbClr val="0070C0"/>
                </a:solidFill>
                <a:latin typeface="微软雅黑" panose="020B0503020204020204" pitchFamily="34" charset="-122"/>
                <a:ea typeface="微软雅黑" panose="020B0503020204020204" pitchFamily="34" charset="-122"/>
              </a:rPr>
              <a:t>3.2 Proposed Model</a:t>
            </a:r>
            <a:endParaRPr lang="zh-CN" altLang="en-US" sz="2200" b="1" dirty="0">
              <a:solidFill>
                <a:srgbClr val="0070C0"/>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84CA9B1F-CFB1-4B0E-9855-84E43C659BBB}"/>
              </a:ext>
            </a:extLst>
          </p:cNvPr>
          <p:cNvSpPr/>
          <p:nvPr/>
        </p:nvSpPr>
        <p:spPr>
          <a:xfrm>
            <a:off x="5030523" y="1851952"/>
            <a:ext cx="4541740" cy="400110"/>
          </a:xfrm>
          <a:prstGeom prst="rect">
            <a:avLst/>
          </a:prstGeom>
        </p:spPr>
        <p:txBody>
          <a:bodyPr wrap="square">
            <a:spAutoFit/>
          </a:bodyPr>
          <a:lstStyle/>
          <a:p>
            <a:r>
              <a:rPr lang="en-US" altLang="zh-CN" sz="2000" dirty="0">
                <a:solidFill>
                  <a:srgbClr val="000000"/>
                </a:solidFill>
                <a:latin typeface="+mj-lt"/>
              </a:rPr>
              <a:t>a pretrained convolutional autoencoder </a:t>
            </a:r>
            <a:endParaRPr lang="zh-CN" altLang="en-US" sz="2000" dirty="0">
              <a:latin typeface="+mj-lt"/>
            </a:endParaRPr>
          </a:p>
        </p:txBody>
      </p:sp>
      <p:pic>
        <p:nvPicPr>
          <p:cNvPr id="3" name="图片 2">
            <a:extLst>
              <a:ext uri="{FF2B5EF4-FFF2-40B4-BE49-F238E27FC236}">
                <a16:creationId xmlns:a16="http://schemas.microsoft.com/office/drawing/2014/main" id="{A84B2FB4-6873-4B79-A2C8-87A06083EF74}"/>
              </a:ext>
            </a:extLst>
          </p:cNvPr>
          <p:cNvPicPr>
            <a:picLocks noChangeAspect="1"/>
          </p:cNvPicPr>
          <p:nvPr/>
        </p:nvPicPr>
        <p:blipFill>
          <a:blip r:embed="rId3"/>
          <a:stretch>
            <a:fillRect/>
          </a:stretch>
        </p:blipFill>
        <p:spPr>
          <a:xfrm>
            <a:off x="210635" y="1227897"/>
            <a:ext cx="4731946" cy="2434694"/>
          </a:xfrm>
          <a:prstGeom prst="rect">
            <a:avLst/>
          </a:prstGeom>
        </p:spPr>
      </p:pic>
      <p:sp>
        <p:nvSpPr>
          <p:cNvPr id="5" name="矩形 4">
            <a:extLst>
              <a:ext uri="{FF2B5EF4-FFF2-40B4-BE49-F238E27FC236}">
                <a16:creationId xmlns:a16="http://schemas.microsoft.com/office/drawing/2014/main" id="{D0EFBA60-A0F8-4A88-9B92-9DE861A4B49A}"/>
              </a:ext>
            </a:extLst>
          </p:cNvPr>
          <p:cNvSpPr/>
          <p:nvPr/>
        </p:nvSpPr>
        <p:spPr>
          <a:xfrm>
            <a:off x="5030523" y="2607289"/>
            <a:ext cx="3924472" cy="400110"/>
          </a:xfrm>
          <a:prstGeom prst="rect">
            <a:avLst/>
          </a:prstGeom>
        </p:spPr>
        <p:txBody>
          <a:bodyPr wrap="none">
            <a:spAutoFit/>
          </a:bodyPr>
          <a:lstStyle/>
          <a:p>
            <a:r>
              <a:rPr lang="en-US" altLang="zh-CN" sz="2000" dirty="0">
                <a:latin typeface="+mj-lt"/>
              </a:rPr>
              <a:t>a domain adversarial neural network</a:t>
            </a:r>
            <a:endParaRPr lang="zh-CN" altLang="en-US" sz="2000" dirty="0">
              <a:latin typeface="+mj-lt"/>
            </a:endParaRPr>
          </a:p>
        </p:txBody>
      </p:sp>
      <p:pic>
        <p:nvPicPr>
          <p:cNvPr id="6" name="图片 5">
            <a:extLst>
              <a:ext uri="{FF2B5EF4-FFF2-40B4-BE49-F238E27FC236}">
                <a16:creationId xmlns:a16="http://schemas.microsoft.com/office/drawing/2014/main" id="{91B1D91A-0D53-4D40-BBA1-4E49E7A1ED25}"/>
              </a:ext>
            </a:extLst>
          </p:cNvPr>
          <p:cNvPicPr>
            <a:picLocks noChangeAspect="1"/>
          </p:cNvPicPr>
          <p:nvPr/>
        </p:nvPicPr>
        <p:blipFill>
          <a:blip r:embed="rId4"/>
          <a:stretch>
            <a:fillRect/>
          </a:stretch>
        </p:blipFill>
        <p:spPr>
          <a:xfrm>
            <a:off x="2039673" y="5405633"/>
            <a:ext cx="5981700" cy="1047750"/>
          </a:xfrm>
          <a:prstGeom prst="rect">
            <a:avLst/>
          </a:prstGeom>
        </p:spPr>
      </p:pic>
      <p:sp>
        <p:nvSpPr>
          <p:cNvPr id="13" name="矩形 12">
            <a:extLst>
              <a:ext uri="{FF2B5EF4-FFF2-40B4-BE49-F238E27FC236}">
                <a16:creationId xmlns:a16="http://schemas.microsoft.com/office/drawing/2014/main" id="{6338010F-7E19-4D1C-A301-28AC0EAF31BC}"/>
              </a:ext>
            </a:extLst>
          </p:cNvPr>
          <p:cNvSpPr/>
          <p:nvPr/>
        </p:nvSpPr>
        <p:spPr>
          <a:xfrm>
            <a:off x="581025" y="4959535"/>
            <a:ext cx="2143536" cy="461665"/>
          </a:xfrm>
          <a:prstGeom prst="rect">
            <a:avLst/>
          </a:prstGeom>
        </p:spPr>
        <p:txBody>
          <a:bodyPr wrap="none">
            <a:spAutoFit/>
          </a:bodyPr>
          <a:lstStyle/>
          <a:p>
            <a:r>
              <a:rPr lang="en-US" altLang="zh-CN" sz="2400" b="1" dirty="0">
                <a:latin typeface="+mj-lt"/>
              </a:rPr>
              <a:t>Loss Function:</a:t>
            </a:r>
            <a:endParaRPr lang="zh-CN" altLang="en-US" sz="2400" b="1" dirty="0">
              <a:latin typeface="+mj-lt"/>
            </a:endParaRPr>
          </a:p>
        </p:txBody>
      </p:sp>
      <p:sp>
        <p:nvSpPr>
          <p:cNvPr id="14" name="矩形 13">
            <a:extLst>
              <a:ext uri="{FF2B5EF4-FFF2-40B4-BE49-F238E27FC236}">
                <a16:creationId xmlns:a16="http://schemas.microsoft.com/office/drawing/2014/main" id="{7BF298E3-D170-44A4-9360-4822A9841226}"/>
              </a:ext>
            </a:extLst>
          </p:cNvPr>
          <p:cNvSpPr/>
          <p:nvPr/>
        </p:nvSpPr>
        <p:spPr>
          <a:xfrm>
            <a:off x="581025" y="3859153"/>
            <a:ext cx="2221698" cy="461665"/>
          </a:xfrm>
          <a:prstGeom prst="rect">
            <a:avLst/>
          </a:prstGeom>
        </p:spPr>
        <p:txBody>
          <a:bodyPr wrap="none">
            <a:spAutoFit/>
          </a:bodyPr>
          <a:lstStyle/>
          <a:p>
            <a:r>
              <a:rPr lang="en-US" altLang="zh-CN" sz="2400" b="1" dirty="0">
                <a:latin typeface="+mj-lt"/>
              </a:rPr>
              <a:t>Training Stage:</a:t>
            </a:r>
            <a:endParaRPr lang="zh-CN" altLang="en-US" sz="2400" b="1" dirty="0">
              <a:latin typeface="+mj-lt"/>
            </a:endParaRPr>
          </a:p>
        </p:txBody>
      </p:sp>
      <p:sp>
        <p:nvSpPr>
          <p:cNvPr id="8" name="矩形 7">
            <a:extLst>
              <a:ext uri="{FF2B5EF4-FFF2-40B4-BE49-F238E27FC236}">
                <a16:creationId xmlns:a16="http://schemas.microsoft.com/office/drawing/2014/main" id="{6D255C86-61B6-46A8-A25E-0CFF9A64BB56}"/>
              </a:ext>
            </a:extLst>
          </p:cNvPr>
          <p:cNvSpPr/>
          <p:nvPr/>
        </p:nvSpPr>
        <p:spPr>
          <a:xfrm>
            <a:off x="1464197" y="4302089"/>
            <a:ext cx="4572000" cy="707886"/>
          </a:xfrm>
          <a:prstGeom prst="rect">
            <a:avLst/>
          </a:prstGeom>
        </p:spPr>
        <p:txBody>
          <a:bodyPr>
            <a:spAutoFit/>
          </a:bodyPr>
          <a:lstStyle/>
          <a:p>
            <a:pPr marL="457200" indent="-457200">
              <a:buAutoNum type="arabicParenBoth"/>
            </a:pPr>
            <a:r>
              <a:rPr lang="en-US" altLang="zh-CN" sz="2000" dirty="0">
                <a:latin typeface="+mj-lt"/>
              </a:rPr>
              <a:t>pre-training </a:t>
            </a:r>
          </a:p>
          <a:p>
            <a:pPr marL="457200" indent="-457200">
              <a:buAutoNum type="arabicParenBoth"/>
            </a:pPr>
            <a:r>
              <a:rPr lang="en-US" altLang="zh-CN" sz="2000" dirty="0">
                <a:latin typeface="+mj-lt"/>
              </a:rPr>
              <a:t>Fine-tune (feature extraction)</a:t>
            </a:r>
            <a:endParaRPr lang="zh-CN" altLang="en-US" sz="2000" dirty="0">
              <a:latin typeface="+mj-lt"/>
            </a:endParaRPr>
          </a:p>
        </p:txBody>
      </p:sp>
      <p:sp>
        <p:nvSpPr>
          <p:cNvPr id="10" name="矩形 9">
            <a:extLst>
              <a:ext uri="{FF2B5EF4-FFF2-40B4-BE49-F238E27FC236}">
                <a16:creationId xmlns:a16="http://schemas.microsoft.com/office/drawing/2014/main" id="{F22B9194-BE6D-4A98-8AD3-6D45A1272EA7}"/>
              </a:ext>
            </a:extLst>
          </p:cNvPr>
          <p:cNvSpPr/>
          <p:nvPr/>
        </p:nvSpPr>
        <p:spPr>
          <a:xfrm>
            <a:off x="5555848" y="4302089"/>
            <a:ext cx="3399147" cy="400110"/>
          </a:xfrm>
          <a:prstGeom prst="rect">
            <a:avLst/>
          </a:prstGeom>
        </p:spPr>
        <p:txBody>
          <a:bodyPr wrap="square">
            <a:spAutoFit/>
          </a:bodyPr>
          <a:lstStyle/>
          <a:p>
            <a:r>
              <a:rPr lang="en-US" altLang="zh-CN" sz="2000" dirty="0">
                <a:latin typeface="+mj-lt"/>
              </a:rPr>
              <a:t>SAVEE, EMO-DB, </a:t>
            </a:r>
            <a:r>
              <a:rPr lang="en-US" altLang="zh-CN" sz="2000" dirty="0" err="1">
                <a:latin typeface="+mj-lt"/>
              </a:rPr>
              <a:t>EmoV</a:t>
            </a:r>
            <a:r>
              <a:rPr lang="en-US" altLang="zh-CN" sz="2000" dirty="0">
                <a:latin typeface="+mj-lt"/>
              </a:rPr>
              <a:t>-DB</a:t>
            </a:r>
            <a:endParaRPr lang="zh-CN" altLang="en-US" sz="2000" dirty="0">
              <a:latin typeface="+mj-lt"/>
            </a:endParaRPr>
          </a:p>
        </p:txBody>
      </p:sp>
      <p:sp>
        <p:nvSpPr>
          <p:cNvPr id="16" name="矩形 15">
            <a:extLst>
              <a:ext uri="{FF2B5EF4-FFF2-40B4-BE49-F238E27FC236}">
                <a16:creationId xmlns:a16="http://schemas.microsoft.com/office/drawing/2014/main" id="{8D7E21A0-489D-475F-B12E-10E0CDE58344}"/>
              </a:ext>
            </a:extLst>
          </p:cNvPr>
          <p:cNvSpPr/>
          <p:nvPr/>
        </p:nvSpPr>
        <p:spPr>
          <a:xfrm>
            <a:off x="5555979" y="4607639"/>
            <a:ext cx="1340432" cy="400110"/>
          </a:xfrm>
          <a:prstGeom prst="rect">
            <a:avLst/>
          </a:prstGeom>
        </p:spPr>
        <p:txBody>
          <a:bodyPr wrap="none">
            <a:spAutoFit/>
          </a:bodyPr>
          <a:lstStyle/>
          <a:p>
            <a:r>
              <a:rPr lang="en-US" altLang="zh-CN" sz="2000" dirty="0">
                <a:latin typeface="+mj-lt"/>
              </a:rPr>
              <a:t>IEMOCAP</a:t>
            </a:r>
            <a:endParaRPr lang="zh-CN" altLang="en-US" sz="2000" dirty="0">
              <a:latin typeface="+mj-lt"/>
            </a:endParaRPr>
          </a:p>
        </p:txBody>
      </p:sp>
    </p:spTree>
    <p:extLst>
      <p:ext uri="{BB962C8B-B14F-4D97-AF65-F5344CB8AC3E}">
        <p14:creationId xmlns:p14="http://schemas.microsoft.com/office/powerpoint/2010/main" val="75884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750197" y="264121"/>
            <a:ext cx="4079584" cy="17571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581025" y="138783"/>
            <a:ext cx="2460289" cy="430887"/>
          </a:xfrm>
          <a:prstGeom prst="rect">
            <a:avLst/>
          </a:prstGeom>
          <a:noFill/>
        </p:spPr>
        <p:txBody>
          <a:bodyPr wrap="none" rtlCol="0">
            <a:spAutoFit/>
          </a:bodyPr>
          <a:lstStyle/>
          <a:p>
            <a:r>
              <a:rPr lang="en-US" altLang="zh-CN" sz="2200" b="1" dirty="0">
                <a:solidFill>
                  <a:srgbClr val="0070C0"/>
                </a:solidFill>
                <a:latin typeface="微软雅黑" panose="020B0503020204020204" pitchFamily="34" charset="-122"/>
                <a:ea typeface="微软雅黑" panose="020B0503020204020204" pitchFamily="34" charset="-122"/>
              </a:rPr>
              <a:t>3.2 Experiments</a:t>
            </a:r>
            <a:endParaRPr lang="zh-CN" altLang="en-US" sz="2200" b="1" dirty="0">
              <a:solidFill>
                <a:srgbClr val="0070C0"/>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7F16354D-8143-454F-8B39-476AC8EB3C5F}"/>
              </a:ext>
            </a:extLst>
          </p:cNvPr>
          <p:cNvPicPr>
            <a:picLocks noChangeAspect="1"/>
          </p:cNvPicPr>
          <p:nvPr/>
        </p:nvPicPr>
        <p:blipFill>
          <a:blip r:embed="rId3"/>
          <a:stretch>
            <a:fillRect/>
          </a:stretch>
        </p:blipFill>
        <p:spPr>
          <a:xfrm>
            <a:off x="581025" y="967786"/>
            <a:ext cx="5208964" cy="2418176"/>
          </a:xfrm>
          <a:prstGeom prst="rect">
            <a:avLst/>
          </a:prstGeom>
        </p:spPr>
      </p:pic>
      <p:pic>
        <p:nvPicPr>
          <p:cNvPr id="7" name="图片 6">
            <a:extLst>
              <a:ext uri="{FF2B5EF4-FFF2-40B4-BE49-F238E27FC236}">
                <a16:creationId xmlns:a16="http://schemas.microsoft.com/office/drawing/2014/main" id="{B6C7EFF9-89C4-4FF9-BCFA-68524AC022A9}"/>
              </a:ext>
            </a:extLst>
          </p:cNvPr>
          <p:cNvPicPr>
            <a:picLocks noChangeAspect="1"/>
          </p:cNvPicPr>
          <p:nvPr/>
        </p:nvPicPr>
        <p:blipFill>
          <a:blip r:embed="rId4"/>
          <a:stretch>
            <a:fillRect/>
          </a:stretch>
        </p:blipFill>
        <p:spPr>
          <a:xfrm>
            <a:off x="581025" y="3784078"/>
            <a:ext cx="5208964" cy="2373705"/>
          </a:xfrm>
          <a:prstGeom prst="rect">
            <a:avLst/>
          </a:prstGeom>
        </p:spPr>
      </p:pic>
      <p:pic>
        <p:nvPicPr>
          <p:cNvPr id="9" name="图片 8">
            <a:extLst>
              <a:ext uri="{FF2B5EF4-FFF2-40B4-BE49-F238E27FC236}">
                <a16:creationId xmlns:a16="http://schemas.microsoft.com/office/drawing/2014/main" id="{3347A5A2-5596-4BF8-858A-B071AE057C46}"/>
              </a:ext>
            </a:extLst>
          </p:cNvPr>
          <p:cNvPicPr>
            <a:picLocks noChangeAspect="1"/>
          </p:cNvPicPr>
          <p:nvPr/>
        </p:nvPicPr>
        <p:blipFill rotWithShape="1">
          <a:blip r:embed="rId5"/>
          <a:srcRect r="50000"/>
          <a:stretch/>
        </p:blipFill>
        <p:spPr>
          <a:xfrm>
            <a:off x="6026055" y="1031265"/>
            <a:ext cx="2999727" cy="2658193"/>
          </a:xfrm>
          <a:prstGeom prst="rect">
            <a:avLst/>
          </a:prstGeom>
        </p:spPr>
      </p:pic>
      <p:pic>
        <p:nvPicPr>
          <p:cNvPr id="11" name="图片 10">
            <a:extLst>
              <a:ext uri="{FF2B5EF4-FFF2-40B4-BE49-F238E27FC236}">
                <a16:creationId xmlns:a16="http://schemas.microsoft.com/office/drawing/2014/main" id="{FAF8C119-7B0E-45B4-B5C2-9236E877EEBF}"/>
              </a:ext>
            </a:extLst>
          </p:cNvPr>
          <p:cNvPicPr>
            <a:picLocks noChangeAspect="1"/>
          </p:cNvPicPr>
          <p:nvPr/>
        </p:nvPicPr>
        <p:blipFill rotWithShape="1">
          <a:blip r:embed="rId5"/>
          <a:srcRect l="50000"/>
          <a:stretch/>
        </p:blipFill>
        <p:spPr>
          <a:xfrm>
            <a:off x="6026055" y="3784078"/>
            <a:ext cx="2999726" cy="2658193"/>
          </a:xfrm>
          <a:prstGeom prst="rect">
            <a:avLst/>
          </a:prstGeom>
        </p:spPr>
      </p:pic>
    </p:spTree>
    <p:extLst>
      <p:ext uri="{BB962C8B-B14F-4D97-AF65-F5344CB8AC3E}">
        <p14:creationId xmlns:p14="http://schemas.microsoft.com/office/powerpoint/2010/main" val="569090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矩形 1"/>
          <p:cNvSpPr/>
          <p:nvPr/>
        </p:nvSpPr>
        <p:spPr>
          <a:xfrm>
            <a:off x="0" y="2447924"/>
            <a:ext cx="9144000" cy="18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5775129" y="1250721"/>
            <a:ext cx="3489353" cy="3939540"/>
          </a:xfrm>
          <a:prstGeom prst="rect">
            <a:avLst/>
          </a:prstGeom>
          <a:noFill/>
        </p:spPr>
        <p:txBody>
          <a:bodyPr wrap="none" rtlCol="0">
            <a:spAutoFit/>
          </a:bodyPr>
          <a:lstStyle/>
          <a:p>
            <a:r>
              <a:rPr lang="en-US" altLang="zh-CN" sz="25000" dirty="0">
                <a:ln w="28575">
                  <a:solidFill>
                    <a:schemeClr val="bg1"/>
                  </a:solidFill>
                </a:ln>
                <a:gradFill flip="none" rotWithShape="1">
                  <a:gsLst>
                    <a:gs pos="0">
                      <a:srgbClr val="30579B">
                        <a:shade val="30000"/>
                        <a:satMod val="115000"/>
                      </a:srgbClr>
                    </a:gs>
                    <a:gs pos="50000">
                      <a:srgbClr val="30579B">
                        <a:shade val="67500"/>
                        <a:satMod val="115000"/>
                      </a:srgbClr>
                    </a:gs>
                    <a:gs pos="100000">
                      <a:srgbClr val="30579B">
                        <a:shade val="100000"/>
                        <a:satMod val="115000"/>
                      </a:srgbClr>
                    </a:gs>
                  </a:gsLst>
                  <a:lin ang="2700000" scaled="1"/>
                  <a:tileRect/>
                </a:gradFill>
                <a:latin typeface="Franklin Gothic Demi Cond" panose="020B0706030402020204" pitchFamily="34" charset="0"/>
              </a:rPr>
              <a:t>04</a:t>
            </a:r>
            <a:endParaRPr lang="zh-CN" altLang="en-US" sz="25000" dirty="0">
              <a:ln w="28575">
                <a:solidFill>
                  <a:schemeClr val="bg1"/>
                </a:solidFill>
              </a:ln>
              <a:gradFill flip="none" rotWithShape="1">
                <a:gsLst>
                  <a:gs pos="0">
                    <a:srgbClr val="30579B">
                      <a:shade val="30000"/>
                      <a:satMod val="115000"/>
                    </a:srgbClr>
                  </a:gs>
                  <a:gs pos="50000">
                    <a:srgbClr val="30579B">
                      <a:shade val="67500"/>
                      <a:satMod val="115000"/>
                    </a:srgbClr>
                  </a:gs>
                  <a:gs pos="100000">
                    <a:srgbClr val="30579B">
                      <a:shade val="100000"/>
                      <a:satMod val="115000"/>
                    </a:srgbClr>
                  </a:gs>
                </a:gsLst>
                <a:lin ang="2700000" scaled="1"/>
                <a:tileRect/>
              </a:gradFill>
              <a:latin typeface="Franklin Gothic Demi Cond" panose="020B0706030402020204" pitchFamily="34" charset="0"/>
            </a:endParaRPr>
          </a:p>
        </p:txBody>
      </p:sp>
      <p:sp>
        <p:nvSpPr>
          <p:cNvPr id="6" name="文本框 5"/>
          <p:cNvSpPr txBox="1"/>
          <p:nvPr/>
        </p:nvSpPr>
        <p:spPr>
          <a:xfrm>
            <a:off x="543339" y="2994093"/>
            <a:ext cx="5231790" cy="707886"/>
          </a:xfrm>
          <a:prstGeom prst="rect">
            <a:avLst/>
          </a:prstGeom>
          <a:noFill/>
        </p:spPr>
        <p:txBody>
          <a:bodyPr wrap="square" rtlCol="0">
            <a:spAutoFit/>
          </a:bodyPr>
          <a:lstStyle/>
          <a:p>
            <a:pPr algn="ctr"/>
            <a:r>
              <a:rPr lang="en-US" altLang="zh-CN" sz="4000" b="1" dirty="0">
                <a:solidFill>
                  <a:srgbClr val="3763B1"/>
                </a:solidFill>
                <a:latin typeface="微软雅黑" panose="020B0503020204020204" pitchFamily="34" charset="-122"/>
                <a:ea typeface="微软雅黑" panose="020B0503020204020204" pitchFamily="34" charset="-122"/>
              </a:rPr>
              <a:t>References</a:t>
            </a:r>
          </a:p>
        </p:txBody>
      </p:sp>
      <p:pic>
        <p:nvPicPr>
          <p:cNvPr id="7" name="图片 6"/>
          <p:cNvPicPr>
            <a:picLocks noChangeAspect="1"/>
          </p:cNvPicPr>
          <p:nvPr/>
        </p:nvPicPr>
        <p:blipFill rotWithShape="1">
          <a:blip r:embed="rId3" cstate="print">
            <a:biLevel thresh="25000"/>
            <a:extLst>
              <a:ext uri="{28A0092B-C50C-407E-A947-70E740481C1C}">
                <a14:useLocalDpi xmlns:a14="http://schemas.microsoft.com/office/drawing/2010/main" val="0"/>
              </a:ext>
            </a:extLst>
          </a:blip>
          <a:srcRect t="77859" r="53863"/>
          <a:stretch/>
        </p:blipFill>
        <p:spPr>
          <a:xfrm>
            <a:off x="206875" y="152400"/>
            <a:ext cx="2517275" cy="679161"/>
          </a:xfrm>
          <a:prstGeom prst="rect">
            <a:avLst/>
          </a:prstGeom>
        </p:spPr>
      </p:pic>
    </p:spTree>
    <p:extLst>
      <p:ext uri="{BB962C8B-B14F-4D97-AF65-F5344CB8AC3E}">
        <p14:creationId xmlns:p14="http://schemas.microsoft.com/office/powerpoint/2010/main" val="1604260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567872" y="242820"/>
            <a:ext cx="2967462" cy="707886"/>
          </a:xfrm>
          <a:prstGeom prst="rect">
            <a:avLst/>
          </a:prstGeom>
          <a:noFill/>
        </p:spPr>
        <p:txBody>
          <a:bodyPr wrap="none" lIns="324000" rIns="324000">
            <a:spAutoFit/>
          </a:bodyPr>
          <a:lstStyle/>
          <a:p>
            <a:r>
              <a:rPr lang="en-US" altLang="zh-CN" sz="4000" b="1" dirty="0">
                <a:solidFill>
                  <a:srgbClr val="1557AE"/>
                </a:solidFill>
                <a:latin typeface="Tahoma" panose="020B0604030504040204" pitchFamily="34" charset="0"/>
                <a:ea typeface="Tahoma" panose="020B0604030504040204" pitchFamily="34" charset="0"/>
                <a:cs typeface="Tahoma" panose="020B0604030504040204" pitchFamily="34" charset="0"/>
              </a:rPr>
              <a:t>Contents</a:t>
            </a:r>
            <a:endParaRPr lang="zh-CN" altLang="en-US" sz="4000" b="1" dirty="0">
              <a:solidFill>
                <a:srgbClr val="1557AE"/>
              </a:solidFill>
              <a:latin typeface="Tahoma" panose="020B0604030504040204" pitchFamily="34" charset="0"/>
              <a:cs typeface="Tahoma" panose="020B0604030504040204" pitchFamily="34" charset="0"/>
            </a:endParaRPr>
          </a:p>
        </p:txBody>
      </p:sp>
      <p:pic>
        <p:nvPicPr>
          <p:cNvPr id="4" name="Picture 4"/>
          <p:cNvPicPr>
            <a:picLocks noChangeAspect="1" noChangeArrowheads="1"/>
          </p:cNvPicPr>
          <p:nvPr/>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l="11491" t="6494" r="5193" b="-474"/>
          <a:stretch/>
        </p:blipFill>
        <p:spPr bwMode="auto">
          <a:xfrm>
            <a:off x="0" y="1467004"/>
            <a:ext cx="4135395" cy="4683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8" name="组合 7"/>
          <p:cNvGrpSpPr/>
          <p:nvPr/>
        </p:nvGrpSpPr>
        <p:grpSpPr>
          <a:xfrm>
            <a:off x="1279471" y="2917264"/>
            <a:ext cx="6036932" cy="499869"/>
            <a:chOff x="2161996" y="3854030"/>
            <a:chExt cx="6936456" cy="574351"/>
          </a:xfrm>
        </p:grpSpPr>
        <p:sp>
          <p:nvSpPr>
            <p:cNvPr id="9" name="单圆角矩形 5"/>
            <p:cNvSpPr>
              <a:spLocks noChangeArrowheads="1"/>
            </p:cNvSpPr>
            <p:nvPr/>
          </p:nvSpPr>
          <p:spPr bwMode="auto">
            <a:xfrm flipH="1">
              <a:off x="2161996" y="3854030"/>
              <a:ext cx="1071852" cy="570788"/>
            </a:xfrm>
            <a:custGeom>
              <a:avLst/>
              <a:gdLst>
                <a:gd name="T0" fmla="*/ 0 w 528877"/>
                <a:gd name="T1" fmla="*/ 0 h 495119"/>
                <a:gd name="T2" fmla="*/ 446154 w 528877"/>
                <a:gd name="T3" fmla="*/ 0 h 495119"/>
                <a:gd name="T4" fmla="*/ 528638 w 528877"/>
                <a:gd name="T5" fmla="*/ 82287 h 495119"/>
                <a:gd name="T6" fmla="*/ 528638 w 528877"/>
                <a:gd name="T7" fmla="*/ 493713 h 495119"/>
                <a:gd name="T8" fmla="*/ 0 w 528877"/>
                <a:gd name="T9" fmla="*/ 493713 h 495119"/>
                <a:gd name="T10" fmla="*/ 0 w 528877"/>
                <a:gd name="T11" fmla="*/ 0 h 495119"/>
                <a:gd name="T12" fmla="*/ 0 60000 65536"/>
                <a:gd name="T13" fmla="*/ 0 60000 65536"/>
                <a:gd name="T14" fmla="*/ 0 60000 65536"/>
                <a:gd name="T15" fmla="*/ 0 60000 65536"/>
                <a:gd name="T16" fmla="*/ 0 60000 65536"/>
                <a:gd name="T17" fmla="*/ 0 60000 65536"/>
                <a:gd name="T18" fmla="*/ 0 w 528877"/>
                <a:gd name="T19" fmla="*/ 0 h 495119"/>
                <a:gd name="T20" fmla="*/ 528877 w 528877"/>
                <a:gd name="T21" fmla="*/ 495119 h 495119"/>
              </a:gdLst>
              <a:ahLst/>
              <a:cxnLst>
                <a:cxn ang="T12">
                  <a:pos x="T0" y="T1"/>
                </a:cxn>
                <a:cxn ang="T13">
                  <a:pos x="T2" y="T3"/>
                </a:cxn>
                <a:cxn ang="T14">
                  <a:pos x="T4" y="T5"/>
                </a:cxn>
                <a:cxn ang="T15">
                  <a:pos x="T6" y="T7"/>
                </a:cxn>
                <a:cxn ang="T16">
                  <a:pos x="T8" y="T9"/>
                </a:cxn>
                <a:cxn ang="T17">
                  <a:pos x="T10" y="T11"/>
                </a:cxn>
              </a:cxnLst>
              <a:rect l="T18" t="T19" r="T20" b="T21"/>
              <a:pathLst>
                <a:path w="528877" h="495119">
                  <a:moveTo>
                    <a:pt x="0" y="0"/>
                  </a:moveTo>
                  <a:lnTo>
                    <a:pt x="446356" y="0"/>
                  </a:lnTo>
                  <a:cubicBezTo>
                    <a:pt x="491931" y="0"/>
                    <a:pt x="528877" y="36946"/>
                    <a:pt x="528877" y="82521"/>
                  </a:cubicBezTo>
                  <a:lnTo>
                    <a:pt x="528877" y="495119"/>
                  </a:lnTo>
                  <a:lnTo>
                    <a:pt x="0" y="495119"/>
                  </a:lnTo>
                  <a:lnTo>
                    <a:pt x="0" y="0"/>
                  </a:lnTo>
                  <a:close/>
                </a:path>
              </a:pathLst>
            </a:custGeom>
            <a:solidFill>
              <a:srgbClr val="1557AE"/>
            </a:solidFill>
            <a:ln>
              <a:noFill/>
            </a:ln>
          </p:spPr>
          <p:style>
            <a:lnRef idx="1">
              <a:schemeClr val="accent2"/>
            </a:lnRef>
            <a:fillRef idx="3">
              <a:schemeClr val="accent2"/>
            </a:fillRef>
            <a:effectRef idx="2">
              <a:schemeClr val="accent2"/>
            </a:effectRef>
            <a:fontRef idx="minor">
              <a:schemeClr val="lt1"/>
            </a:fontRef>
          </p:style>
          <p:txBody>
            <a:bodyPr anchor="ctr"/>
            <a:lstStyle/>
            <a:p>
              <a:pPr algn="ctr">
                <a:buFont typeface="Arial" pitchFamily="34" charset="0"/>
                <a:buNone/>
              </a:pPr>
              <a:r>
                <a:rPr lang="en-US" altLang="zh-CN" sz="2400" b="1" dirty="0">
                  <a:solidFill>
                    <a:srgbClr val="FFFFFF"/>
                  </a:solidFill>
                  <a:latin typeface="微软雅黑" panose="020B0503020204020204" pitchFamily="34" charset="-122"/>
                  <a:ea typeface="微软雅黑" panose="020B0503020204020204" pitchFamily="34" charset="-122"/>
                </a:rPr>
                <a:t>2</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sp>
          <p:nvSpPr>
            <p:cNvPr id="10" name="矩形 6"/>
            <p:cNvSpPr>
              <a:spLocks noChangeArrowheads="1"/>
            </p:cNvSpPr>
            <p:nvPr/>
          </p:nvSpPr>
          <p:spPr bwMode="auto">
            <a:xfrm>
              <a:off x="3240286" y="3857593"/>
              <a:ext cx="5858166" cy="570788"/>
            </a:xfrm>
            <a:prstGeom prst="rect">
              <a:avLst/>
            </a:prstGeom>
            <a:solidFill>
              <a:srgbClr val="DCE6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400" b="1" dirty="0">
                  <a:solidFill>
                    <a:schemeClr val="tx2">
                      <a:lumMod val="50000"/>
                    </a:schemeClr>
                  </a:solidFill>
                  <a:latin typeface="微软雅黑" pitchFamily="34" charset="-122"/>
                  <a:ea typeface="微软雅黑" panose="020B0503020204020204" pitchFamily="34" charset="-122"/>
                </a:rPr>
                <a:t>Domain Adaptation</a:t>
              </a:r>
              <a:endParaRPr lang="zh-CN" altLang="en-US" sz="2400" b="1" dirty="0">
                <a:solidFill>
                  <a:schemeClr val="tx2">
                    <a:lumMod val="50000"/>
                  </a:schemeClr>
                </a:solidFill>
                <a:latin typeface="微软雅黑" pitchFamily="34" charset="-122"/>
                <a:ea typeface="微软雅黑" panose="020B0503020204020204" pitchFamily="34" charset="-122"/>
              </a:endParaRPr>
            </a:p>
          </p:txBody>
        </p:sp>
      </p:grpSp>
      <p:grpSp>
        <p:nvGrpSpPr>
          <p:cNvPr id="17" name="组合 16"/>
          <p:cNvGrpSpPr/>
          <p:nvPr/>
        </p:nvGrpSpPr>
        <p:grpSpPr>
          <a:xfrm>
            <a:off x="1279471" y="3986228"/>
            <a:ext cx="6036932" cy="498365"/>
            <a:chOff x="2161996" y="2196133"/>
            <a:chExt cx="6936456" cy="572623"/>
          </a:xfrm>
        </p:grpSpPr>
        <p:sp>
          <p:nvSpPr>
            <p:cNvPr id="18" name="单圆角矩形 3"/>
            <p:cNvSpPr>
              <a:spLocks noChangeArrowheads="1"/>
            </p:cNvSpPr>
            <p:nvPr/>
          </p:nvSpPr>
          <p:spPr bwMode="auto">
            <a:xfrm flipH="1">
              <a:off x="2161996" y="2196133"/>
              <a:ext cx="1071852" cy="572623"/>
            </a:xfrm>
            <a:custGeom>
              <a:avLst/>
              <a:gdLst>
                <a:gd name="T0" fmla="*/ 0 w 528877"/>
                <a:gd name="T1" fmla="*/ 0 h 495119"/>
                <a:gd name="T2" fmla="*/ 446154 w 528877"/>
                <a:gd name="T3" fmla="*/ 0 h 495119"/>
                <a:gd name="T4" fmla="*/ 528638 w 528877"/>
                <a:gd name="T5" fmla="*/ 82551 h 495119"/>
                <a:gd name="T6" fmla="*/ 528638 w 528877"/>
                <a:gd name="T7" fmla="*/ 495300 h 495119"/>
                <a:gd name="T8" fmla="*/ 0 w 528877"/>
                <a:gd name="T9" fmla="*/ 495300 h 495119"/>
                <a:gd name="T10" fmla="*/ 0 w 528877"/>
                <a:gd name="T11" fmla="*/ 0 h 495119"/>
                <a:gd name="T12" fmla="*/ 0 60000 65536"/>
                <a:gd name="T13" fmla="*/ 0 60000 65536"/>
                <a:gd name="T14" fmla="*/ 0 60000 65536"/>
                <a:gd name="T15" fmla="*/ 0 60000 65536"/>
                <a:gd name="T16" fmla="*/ 0 60000 65536"/>
                <a:gd name="T17" fmla="*/ 0 60000 65536"/>
                <a:gd name="T18" fmla="*/ 0 w 528877"/>
                <a:gd name="T19" fmla="*/ 0 h 495119"/>
                <a:gd name="T20" fmla="*/ 528877 w 528877"/>
                <a:gd name="T21" fmla="*/ 495119 h 495119"/>
              </a:gdLst>
              <a:ahLst/>
              <a:cxnLst>
                <a:cxn ang="T12">
                  <a:pos x="T0" y="T1"/>
                </a:cxn>
                <a:cxn ang="T13">
                  <a:pos x="T2" y="T3"/>
                </a:cxn>
                <a:cxn ang="T14">
                  <a:pos x="T4" y="T5"/>
                </a:cxn>
                <a:cxn ang="T15">
                  <a:pos x="T6" y="T7"/>
                </a:cxn>
                <a:cxn ang="T16">
                  <a:pos x="T8" y="T9"/>
                </a:cxn>
                <a:cxn ang="T17">
                  <a:pos x="T10" y="T11"/>
                </a:cxn>
              </a:cxnLst>
              <a:rect l="T18" t="T19" r="T20" b="T21"/>
              <a:pathLst>
                <a:path w="528877" h="495119">
                  <a:moveTo>
                    <a:pt x="0" y="0"/>
                  </a:moveTo>
                  <a:lnTo>
                    <a:pt x="446356" y="0"/>
                  </a:lnTo>
                  <a:cubicBezTo>
                    <a:pt x="491931" y="0"/>
                    <a:pt x="528877" y="36946"/>
                    <a:pt x="528877" y="82521"/>
                  </a:cubicBezTo>
                  <a:lnTo>
                    <a:pt x="528877" y="495119"/>
                  </a:lnTo>
                  <a:lnTo>
                    <a:pt x="0" y="495119"/>
                  </a:lnTo>
                  <a:lnTo>
                    <a:pt x="0" y="0"/>
                  </a:lnTo>
                  <a:close/>
                </a:path>
              </a:pathLst>
            </a:custGeom>
            <a:solidFill>
              <a:srgbClr val="1557AE"/>
            </a:solidFill>
            <a:ln>
              <a:noFill/>
            </a:ln>
          </p:spPr>
          <p:txBody>
            <a:bodyPr anchor="ctr"/>
            <a:lstStyle/>
            <a:p>
              <a:pPr algn="ctr">
                <a:buFont typeface="Arial" pitchFamily="34" charset="0"/>
                <a:buNone/>
              </a:pPr>
              <a:r>
                <a:rPr lang="en-US" altLang="zh-CN" sz="2400" b="1" dirty="0">
                  <a:solidFill>
                    <a:srgbClr val="FFFFFF"/>
                  </a:solidFill>
                  <a:latin typeface="微软雅黑" panose="020B0503020204020204" pitchFamily="34" charset="-122"/>
                  <a:ea typeface="微软雅黑" panose="020B0503020204020204" pitchFamily="34" charset="-122"/>
                </a:rPr>
                <a:t>3</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sp>
          <p:nvSpPr>
            <p:cNvPr id="19" name="矩形 4"/>
            <p:cNvSpPr>
              <a:spLocks noChangeArrowheads="1"/>
            </p:cNvSpPr>
            <p:nvPr/>
          </p:nvSpPr>
          <p:spPr bwMode="auto">
            <a:xfrm>
              <a:off x="3240286" y="2196133"/>
              <a:ext cx="5858166" cy="572623"/>
            </a:xfrm>
            <a:prstGeom prst="rect">
              <a:avLst/>
            </a:prstGeom>
            <a:solidFill>
              <a:srgbClr val="DCE6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400" b="1" dirty="0">
                  <a:solidFill>
                    <a:schemeClr val="tx2">
                      <a:lumMod val="50000"/>
                    </a:schemeClr>
                  </a:solidFill>
                  <a:latin typeface="微软雅黑" pitchFamily="34" charset="-122"/>
                  <a:ea typeface="微软雅黑" panose="020B0503020204020204" pitchFamily="34" charset="-122"/>
                </a:rPr>
                <a:t>Paper Share</a:t>
              </a:r>
              <a:endParaRPr lang="zh-CN" altLang="en-US" sz="2400" b="1" dirty="0">
                <a:solidFill>
                  <a:schemeClr val="tx2">
                    <a:lumMod val="50000"/>
                  </a:schemeClr>
                </a:solidFill>
                <a:latin typeface="微软雅黑" pitchFamily="34" charset="-122"/>
                <a:ea typeface="微软雅黑" panose="020B0503020204020204" pitchFamily="34" charset="-122"/>
              </a:endParaRPr>
            </a:p>
          </p:txBody>
        </p:sp>
      </p:grpSp>
      <p:grpSp>
        <p:nvGrpSpPr>
          <p:cNvPr id="2" name="组合 1">
            <a:extLst>
              <a:ext uri="{FF2B5EF4-FFF2-40B4-BE49-F238E27FC236}">
                <a16:creationId xmlns:a16="http://schemas.microsoft.com/office/drawing/2014/main" id="{84827C79-2D0E-4255-9AFF-EF74CD6796BE}"/>
              </a:ext>
            </a:extLst>
          </p:cNvPr>
          <p:cNvGrpSpPr/>
          <p:nvPr/>
        </p:nvGrpSpPr>
        <p:grpSpPr>
          <a:xfrm>
            <a:off x="1279471" y="1847646"/>
            <a:ext cx="6043559" cy="500523"/>
            <a:chOff x="1290807" y="1882661"/>
            <a:chExt cx="6043559" cy="500523"/>
          </a:xfrm>
        </p:grpSpPr>
        <p:sp>
          <p:nvSpPr>
            <p:cNvPr id="6" name="单圆角矩形 3"/>
            <p:cNvSpPr>
              <a:spLocks noChangeArrowheads="1"/>
            </p:cNvSpPr>
            <p:nvPr/>
          </p:nvSpPr>
          <p:spPr bwMode="auto">
            <a:xfrm flipH="1">
              <a:off x="1290807" y="1882661"/>
              <a:ext cx="932854" cy="498365"/>
            </a:xfrm>
            <a:custGeom>
              <a:avLst/>
              <a:gdLst>
                <a:gd name="T0" fmla="*/ 0 w 528877"/>
                <a:gd name="T1" fmla="*/ 0 h 495119"/>
                <a:gd name="T2" fmla="*/ 446154 w 528877"/>
                <a:gd name="T3" fmla="*/ 0 h 495119"/>
                <a:gd name="T4" fmla="*/ 528638 w 528877"/>
                <a:gd name="T5" fmla="*/ 82551 h 495119"/>
                <a:gd name="T6" fmla="*/ 528638 w 528877"/>
                <a:gd name="T7" fmla="*/ 495300 h 495119"/>
                <a:gd name="T8" fmla="*/ 0 w 528877"/>
                <a:gd name="T9" fmla="*/ 495300 h 495119"/>
                <a:gd name="T10" fmla="*/ 0 w 528877"/>
                <a:gd name="T11" fmla="*/ 0 h 495119"/>
                <a:gd name="T12" fmla="*/ 0 60000 65536"/>
                <a:gd name="T13" fmla="*/ 0 60000 65536"/>
                <a:gd name="T14" fmla="*/ 0 60000 65536"/>
                <a:gd name="T15" fmla="*/ 0 60000 65536"/>
                <a:gd name="T16" fmla="*/ 0 60000 65536"/>
                <a:gd name="T17" fmla="*/ 0 60000 65536"/>
                <a:gd name="T18" fmla="*/ 0 w 528877"/>
                <a:gd name="T19" fmla="*/ 0 h 495119"/>
                <a:gd name="T20" fmla="*/ 528877 w 528877"/>
                <a:gd name="T21" fmla="*/ 495119 h 495119"/>
              </a:gdLst>
              <a:ahLst/>
              <a:cxnLst>
                <a:cxn ang="T12">
                  <a:pos x="T0" y="T1"/>
                </a:cxn>
                <a:cxn ang="T13">
                  <a:pos x="T2" y="T3"/>
                </a:cxn>
                <a:cxn ang="T14">
                  <a:pos x="T4" y="T5"/>
                </a:cxn>
                <a:cxn ang="T15">
                  <a:pos x="T6" y="T7"/>
                </a:cxn>
                <a:cxn ang="T16">
                  <a:pos x="T8" y="T9"/>
                </a:cxn>
                <a:cxn ang="T17">
                  <a:pos x="T10" y="T11"/>
                </a:cxn>
              </a:cxnLst>
              <a:rect l="T18" t="T19" r="T20" b="T21"/>
              <a:pathLst>
                <a:path w="528877" h="495119">
                  <a:moveTo>
                    <a:pt x="0" y="0"/>
                  </a:moveTo>
                  <a:lnTo>
                    <a:pt x="446356" y="0"/>
                  </a:lnTo>
                  <a:cubicBezTo>
                    <a:pt x="491931" y="0"/>
                    <a:pt x="528877" y="36946"/>
                    <a:pt x="528877" y="82521"/>
                  </a:cubicBezTo>
                  <a:lnTo>
                    <a:pt x="528877" y="495119"/>
                  </a:lnTo>
                  <a:lnTo>
                    <a:pt x="0" y="495119"/>
                  </a:lnTo>
                  <a:lnTo>
                    <a:pt x="0" y="0"/>
                  </a:lnTo>
                  <a:close/>
                </a:path>
              </a:pathLst>
            </a:custGeom>
            <a:solidFill>
              <a:srgbClr val="1557AE"/>
            </a:solidFill>
            <a:ln>
              <a:noFill/>
            </a:ln>
          </p:spPr>
          <p:txBody>
            <a:bodyPr anchor="ctr"/>
            <a:lstStyle/>
            <a:p>
              <a:pPr algn="ctr">
                <a:buFont typeface="Arial" pitchFamily="34" charset="0"/>
                <a:buNone/>
              </a:pPr>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sp>
          <p:nvSpPr>
            <p:cNvPr id="22" name="矩形 6"/>
            <p:cNvSpPr>
              <a:spLocks noChangeArrowheads="1"/>
            </p:cNvSpPr>
            <p:nvPr/>
          </p:nvSpPr>
          <p:spPr bwMode="auto">
            <a:xfrm>
              <a:off x="2235891" y="1886416"/>
              <a:ext cx="5098475" cy="496768"/>
            </a:xfrm>
            <a:prstGeom prst="rect">
              <a:avLst/>
            </a:prstGeom>
            <a:solidFill>
              <a:srgbClr val="DCE6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400" b="1" dirty="0">
                  <a:solidFill>
                    <a:schemeClr val="tx2">
                      <a:lumMod val="50000"/>
                    </a:schemeClr>
                  </a:solidFill>
                  <a:latin typeface="微软雅黑" pitchFamily="34" charset="-122"/>
                  <a:ea typeface="微软雅黑" panose="020B0503020204020204" pitchFamily="34" charset="-122"/>
                </a:rPr>
                <a:t>Transfer Learning</a:t>
              </a:r>
            </a:p>
          </p:txBody>
        </p:sp>
      </p:grpSp>
      <p:grpSp>
        <p:nvGrpSpPr>
          <p:cNvPr id="12" name="组合 11">
            <a:extLst>
              <a:ext uri="{FF2B5EF4-FFF2-40B4-BE49-F238E27FC236}">
                <a16:creationId xmlns:a16="http://schemas.microsoft.com/office/drawing/2014/main" id="{C37A4948-2044-4461-9A58-7F2D1251ED42}"/>
              </a:ext>
            </a:extLst>
          </p:cNvPr>
          <p:cNvGrpSpPr/>
          <p:nvPr/>
        </p:nvGrpSpPr>
        <p:grpSpPr>
          <a:xfrm>
            <a:off x="1279471" y="5053687"/>
            <a:ext cx="6036932" cy="498365"/>
            <a:chOff x="2161996" y="2196133"/>
            <a:chExt cx="6936456" cy="572623"/>
          </a:xfrm>
        </p:grpSpPr>
        <p:sp>
          <p:nvSpPr>
            <p:cNvPr id="13" name="单圆角矩形 3">
              <a:extLst>
                <a:ext uri="{FF2B5EF4-FFF2-40B4-BE49-F238E27FC236}">
                  <a16:creationId xmlns:a16="http://schemas.microsoft.com/office/drawing/2014/main" id="{E86F1206-5DAE-4F3A-A860-BB504E3B7506}"/>
                </a:ext>
              </a:extLst>
            </p:cNvPr>
            <p:cNvSpPr>
              <a:spLocks noChangeArrowheads="1"/>
            </p:cNvSpPr>
            <p:nvPr/>
          </p:nvSpPr>
          <p:spPr bwMode="auto">
            <a:xfrm flipH="1">
              <a:off x="2161996" y="2196133"/>
              <a:ext cx="1071852" cy="572623"/>
            </a:xfrm>
            <a:custGeom>
              <a:avLst/>
              <a:gdLst>
                <a:gd name="T0" fmla="*/ 0 w 528877"/>
                <a:gd name="T1" fmla="*/ 0 h 495119"/>
                <a:gd name="T2" fmla="*/ 446154 w 528877"/>
                <a:gd name="T3" fmla="*/ 0 h 495119"/>
                <a:gd name="T4" fmla="*/ 528638 w 528877"/>
                <a:gd name="T5" fmla="*/ 82551 h 495119"/>
                <a:gd name="T6" fmla="*/ 528638 w 528877"/>
                <a:gd name="T7" fmla="*/ 495300 h 495119"/>
                <a:gd name="T8" fmla="*/ 0 w 528877"/>
                <a:gd name="T9" fmla="*/ 495300 h 495119"/>
                <a:gd name="T10" fmla="*/ 0 w 528877"/>
                <a:gd name="T11" fmla="*/ 0 h 495119"/>
                <a:gd name="T12" fmla="*/ 0 60000 65536"/>
                <a:gd name="T13" fmla="*/ 0 60000 65536"/>
                <a:gd name="T14" fmla="*/ 0 60000 65536"/>
                <a:gd name="T15" fmla="*/ 0 60000 65536"/>
                <a:gd name="T16" fmla="*/ 0 60000 65536"/>
                <a:gd name="T17" fmla="*/ 0 60000 65536"/>
                <a:gd name="T18" fmla="*/ 0 w 528877"/>
                <a:gd name="T19" fmla="*/ 0 h 495119"/>
                <a:gd name="T20" fmla="*/ 528877 w 528877"/>
                <a:gd name="T21" fmla="*/ 495119 h 495119"/>
              </a:gdLst>
              <a:ahLst/>
              <a:cxnLst>
                <a:cxn ang="T12">
                  <a:pos x="T0" y="T1"/>
                </a:cxn>
                <a:cxn ang="T13">
                  <a:pos x="T2" y="T3"/>
                </a:cxn>
                <a:cxn ang="T14">
                  <a:pos x="T4" y="T5"/>
                </a:cxn>
                <a:cxn ang="T15">
                  <a:pos x="T6" y="T7"/>
                </a:cxn>
                <a:cxn ang="T16">
                  <a:pos x="T8" y="T9"/>
                </a:cxn>
                <a:cxn ang="T17">
                  <a:pos x="T10" y="T11"/>
                </a:cxn>
              </a:cxnLst>
              <a:rect l="T18" t="T19" r="T20" b="T21"/>
              <a:pathLst>
                <a:path w="528877" h="495119">
                  <a:moveTo>
                    <a:pt x="0" y="0"/>
                  </a:moveTo>
                  <a:lnTo>
                    <a:pt x="446356" y="0"/>
                  </a:lnTo>
                  <a:cubicBezTo>
                    <a:pt x="491931" y="0"/>
                    <a:pt x="528877" y="36946"/>
                    <a:pt x="528877" y="82521"/>
                  </a:cubicBezTo>
                  <a:lnTo>
                    <a:pt x="528877" y="495119"/>
                  </a:lnTo>
                  <a:lnTo>
                    <a:pt x="0" y="495119"/>
                  </a:lnTo>
                  <a:lnTo>
                    <a:pt x="0" y="0"/>
                  </a:lnTo>
                  <a:close/>
                </a:path>
              </a:pathLst>
            </a:custGeom>
            <a:solidFill>
              <a:srgbClr val="1557AE"/>
            </a:solidFill>
            <a:ln>
              <a:noFill/>
            </a:ln>
          </p:spPr>
          <p:txBody>
            <a:bodyPr anchor="ctr"/>
            <a:lstStyle/>
            <a:p>
              <a:pPr algn="ctr">
                <a:buFont typeface="Arial" pitchFamily="34" charset="0"/>
                <a:buNone/>
              </a:pPr>
              <a:r>
                <a:rPr lang="en-US" altLang="zh-CN" sz="2400" b="1" dirty="0">
                  <a:solidFill>
                    <a:srgbClr val="FFFFFF"/>
                  </a:solidFill>
                  <a:latin typeface="微软雅黑" panose="020B0503020204020204" pitchFamily="34" charset="-122"/>
                  <a:ea typeface="微软雅黑" panose="020B0503020204020204" pitchFamily="34" charset="-122"/>
                </a:rPr>
                <a:t>4</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sp>
          <p:nvSpPr>
            <p:cNvPr id="14" name="矩形 4">
              <a:extLst>
                <a:ext uri="{FF2B5EF4-FFF2-40B4-BE49-F238E27FC236}">
                  <a16:creationId xmlns:a16="http://schemas.microsoft.com/office/drawing/2014/main" id="{15D58DDC-862D-42D9-8569-82084162CC68}"/>
                </a:ext>
              </a:extLst>
            </p:cNvPr>
            <p:cNvSpPr>
              <a:spLocks noChangeArrowheads="1"/>
            </p:cNvSpPr>
            <p:nvPr/>
          </p:nvSpPr>
          <p:spPr bwMode="auto">
            <a:xfrm>
              <a:off x="3240286" y="2196133"/>
              <a:ext cx="5858166" cy="572623"/>
            </a:xfrm>
            <a:prstGeom prst="rect">
              <a:avLst/>
            </a:prstGeom>
            <a:solidFill>
              <a:srgbClr val="DCE6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400" b="1" dirty="0">
                  <a:solidFill>
                    <a:schemeClr val="tx2">
                      <a:lumMod val="50000"/>
                    </a:schemeClr>
                  </a:solidFill>
                  <a:latin typeface="微软雅黑" pitchFamily="34" charset="-122"/>
                  <a:ea typeface="微软雅黑" panose="020B0503020204020204" pitchFamily="34" charset="-122"/>
                </a:rPr>
                <a:t>References</a:t>
              </a:r>
              <a:endParaRPr lang="zh-CN" altLang="en-US" sz="2400" b="1" dirty="0">
                <a:solidFill>
                  <a:schemeClr val="tx2">
                    <a:lumMod val="50000"/>
                  </a:schemeClr>
                </a:solidFill>
                <a:latin typeface="微软雅黑" pitchFamily="34" charset="-122"/>
                <a:ea typeface="微软雅黑" panose="020B0503020204020204" pitchFamily="34" charset="-122"/>
              </a:endParaRPr>
            </a:p>
          </p:txBody>
        </p:sp>
      </p:grpSp>
    </p:spTree>
    <p:extLst>
      <p:ext uri="{BB962C8B-B14F-4D97-AF65-F5344CB8AC3E}">
        <p14:creationId xmlns:p14="http://schemas.microsoft.com/office/powerpoint/2010/main" val="280518565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974975" y="264121"/>
            <a:ext cx="4854807" cy="178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20"/>
          <p:cNvSpPr txBox="1"/>
          <p:nvPr/>
        </p:nvSpPr>
        <p:spPr>
          <a:xfrm>
            <a:off x="581025" y="138783"/>
            <a:ext cx="2089033" cy="430887"/>
          </a:xfrm>
          <a:prstGeom prst="rect">
            <a:avLst/>
          </a:prstGeom>
          <a:noFill/>
        </p:spPr>
        <p:txBody>
          <a:bodyPr wrap="none" rtlCol="0">
            <a:spAutoFit/>
          </a:bodyPr>
          <a:lstStyle/>
          <a:p>
            <a:r>
              <a:rPr lang="en-US" altLang="zh-CN" sz="2200" b="1" dirty="0">
                <a:solidFill>
                  <a:srgbClr val="0070C0"/>
                </a:solidFill>
                <a:latin typeface="微软雅黑" panose="020B0503020204020204" pitchFamily="34" charset="-122"/>
                <a:ea typeface="微软雅黑" panose="020B0503020204020204" pitchFamily="34" charset="-122"/>
              </a:rPr>
              <a:t>4 References </a:t>
            </a:r>
          </a:p>
        </p:txBody>
      </p:sp>
      <p:sp>
        <p:nvSpPr>
          <p:cNvPr id="7" name="矩形 6">
            <a:extLst>
              <a:ext uri="{FF2B5EF4-FFF2-40B4-BE49-F238E27FC236}">
                <a16:creationId xmlns:a16="http://schemas.microsoft.com/office/drawing/2014/main" id="{443B4C42-C654-44AB-B503-2AB6E5F1FBA5}"/>
              </a:ext>
            </a:extLst>
          </p:cNvPr>
          <p:cNvSpPr/>
          <p:nvPr/>
        </p:nvSpPr>
        <p:spPr>
          <a:xfrm>
            <a:off x="581025" y="854264"/>
            <a:ext cx="8146286" cy="5632311"/>
          </a:xfrm>
          <a:prstGeom prst="rect">
            <a:avLst/>
          </a:prstGeom>
        </p:spPr>
        <p:txBody>
          <a:bodyPr wrap="square">
            <a:spAutoFit/>
          </a:bodyPr>
          <a:lstStyle/>
          <a:p>
            <a:pPr algn="just">
              <a:spcAft>
                <a:spcPts val="300"/>
              </a:spcAft>
            </a:pPr>
            <a:r>
              <a:rPr lang="en-US" altLang="zh-CN" sz="2400" b="1" dirty="0">
                <a:latin typeface="+mj-lt"/>
                <a:ea typeface="楷体" panose="02010609060101010101" pitchFamily="49" charset="-122"/>
              </a:rPr>
              <a:t>Paper:</a:t>
            </a:r>
          </a:p>
          <a:p>
            <a:pPr algn="just">
              <a:spcAft>
                <a:spcPts val="300"/>
              </a:spcAft>
            </a:pPr>
            <a:r>
              <a:rPr lang="en-US" altLang="zh-CN" dirty="0">
                <a:latin typeface="+mj-lt"/>
                <a:ea typeface="楷体" panose="02010609060101010101" pitchFamily="49" charset="-122"/>
              </a:rPr>
              <a:t>	[1] Y  </a:t>
            </a:r>
            <a:r>
              <a:rPr lang="en-US" altLang="zh-CN" dirty="0" err="1">
                <a:latin typeface="+mj-lt"/>
                <a:ea typeface="楷体" panose="02010609060101010101" pitchFamily="49" charset="-122"/>
              </a:rPr>
              <a:t>Ganin</a:t>
            </a:r>
            <a:r>
              <a:rPr lang="en-US" altLang="zh-CN" dirty="0">
                <a:latin typeface="+mj-lt"/>
                <a:ea typeface="楷体" panose="02010609060101010101" pitchFamily="49" charset="-122"/>
              </a:rPr>
              <a:t>,  </a:t>
            </a:r>
            <a:r>
              <a:rPr lang="en-US" altLang="zh-CN" dirty="0" err="1">
                <a:latin typeface="+mj-lt"/>
                <a:ea typeface="楷体" panose="02010609060101010101" pitchFamily="49" charset="-122"/>
              </a:rPr>
              <a:t>Lempitsky</a:t>
            </a:r>
            <a:r>
              <a:rPr lang="en-US" altLang="zh-CN" dirty="0">
                <a:latin typeface="+mj-lt"/>
                <a:ea typeface="楷体" panose="02010609060101010101" pitchFamily="49" charset="-122"/>
              </a:rPr>
              <a:t> V. Unsupervised Domain Adaptation by 	Backpropagation[C]. ICML, 2015.</a:t>
            </a:r>
          </a:p>
          <a:p>
            <a:pPr algn="just">
              <a:spcAft>
                <a:spcPts val="300"/>
              </a:spcAft>
            </a:pPr>
            <a:r>
              <a:rPr lang="en-US" altLang="zh-CN" dirty="0">
                <a:latin typeface="+mj-lt"/>
                <a:ea typeface="楷体" panose="02010609060101010101" pitchFamily="49" charset="-122"/>
              </a:rPr>
              <a:t>	[2] Gao Y ,  Liu J X ,  Wang L , et al. Domain-Adversarial Autoencoder with 	Attention Based Feature Level Fusion for Speech Emotion Recognition[C]. 	ICASSP, 2021.</a:t>
            </a:r>
            <a:endParaRPr lang="en-US" altLang="zh-CN" b="1" dirty="0">
              <a:latin typeface="+mj-lt"/>
              <a:ea typeface="楷体" panose="02010609060101010101" pitchFamily="49" charset="-122"/>
            </a:endParaRPr>
          </a:p>
          <a:p>
            <a:pPr algn="just">
              <a:spcAft>
                <a:spcPts val="300"/>
              </a:spcAft>
            </a:pPr>
            <a:r>
              <a:rPr lang="en-US" altLang="zh-CN" sz="2400" b="1" dirty="0">
                <a:latin typeface="+mj-lt"/>
                <a:ea typeface="楷体" panose="02010609060101010101" pitchFamily="49" charset="-122"/>
              </a:rPr>
              <a:t>Video:</a:t>
            </a:r>
          </a:p>
          <a:p>
            <a:pPr algn="just">
              <a:spcAft>
                <a:spcPts val="300"/>
              </a:spcAft>
            </a:pPr>
            <a:r>
              <a:rPr lang="en-US" altLang="zh-CN" sz="2400" dirty="0">
                <a:latin typeface="+mj-lt"/>
                <a:ea typeface="楷体" panose="02010609060101010101" pitchFamily="49" charset="-122"/>
              </a:rPr>
              <a:t>	</a:t>
            </a:r>
            <a:r>
              <a:rPr lang="en-US" altLang="zh-CN" dirty="0">
                <a:latin typeface="+mj-lt"/>
                <a:ea typeface="楷体" panose="02010609060101010101" pitchFamily="49" charset="-122"/>
                <a:hlinkClick r:id="rId3"/>
              </a:rPr>
              <a:t>https://www.bilibili.com/video/BV1JE411g7XF?p=83</a:t>
            </a:r>
            <a:endParaRPr lang="en-US" altLang="zh-CN" dirty="0">
              <a:latin typeface="+mj-lt"/>
              <a:ea typeface="楷体" panose="02010609060101010101" pitchFamily="49" charset="-122"/>
            </a:endParaRPr>
          </a:p>
          <a:p>
            <a:pPr algn="just">
              <a:spcAft>
                <a:spcPts val="300"/>
              </a:spcAft>
            </a:pPr>
            <a:r>
              <a:rPr lang="en-US" altLang="zh-CN" dirty="0">
                <a:latin typeface="+mj-lt"/>
                <a:ea typeface="楷体" panose="02010609060101010101" pitchFamily="49" charset="-122"/>
              </a:rPr>
              <a:t>	</a:t>
            </a:r>
            <a:r>
              <a:rPr lang="en-US" altLang="zh-CN" dirty="0">
                <a:latin typeface="+mj-lt"/>
                <a:ea typeface="楷体" panose="02010609060101010101" pitchFamily="49" charset="-122"/>
                <a:hlinkClick r:id="rId4"/>
              </a:rPr>
              <a:t>https://www.bilibili.com/video/BV1Wv411h7kN?p=71</a:t>
            </a:r>
            <a:endParaRPr lang="en-US" altLang="zh-CN" dirty="0">
              <a:latin typeface="+mj-lt"/>
              <a:ea typeface="楷体" panose="02010609060101010101" pitchFamily="49" charset="-122"/>
            </a:endParaRPr>
          </a:p>
          <a:p>
            <a:pPr algn="just">
              <a:spcAft>
                <a:spcPts val="300"/>
              </a:spcAft>
            </a:pPr>
            <a:r>
              <a:rPr lang="en-US" altLang="zh-CN" sz="2400" dirty="0">
                <a:latin typeface="+mj-lt"/>
                <a:ea typeface="楷体" panose="02010609060101010101" pitchFamily="49" charset="-122"/>
              </a:rPr>
              <a:t>	</a:t>
            </a:r>
            <a:r>
              <a:rPr lang="en-US" altLang="zh-CN" dirty="0">
                <a:latin typeface="+mj-lt"/>
                <a:ea typeface="楷体" panose="02010609060101010101" pitchFamily="49" charset="-122"/>
                <a:hlinkClick r:id="rId5"/>
              </a:rPr>
              <a:t>https://www.bilibili.com/video/BV1T7411R75a?spm_id_from=333.999.0.0</a:t>
            </a:r>
            <a:endParaRPr lang="en-US" altLang="zh-CN" dirty="0">
              <a:latin typeface="+mj-lt"/>
              <a:ea typeface="楷体" panose="02010609060101010101" pitchFamily="49" charset="-122"/>
            </a:endParaRPr>
          </a:p>
          <a:p>
            <a:pPr algn="just">
              <a:spcAft>
                <a:spcPts val="300"/>
              </a:spcAft>
            </a:pPr>
            <a:r>
              <a:rPr lang="en-US" altLang="zh-CN" sz="2400" b="1" dirty="0">
                <a:latin typeface="+mj-lt"/>
                <a:ea typeface="楷体" panose="02010609060101010101" pitchFamily="49" charset="-122"/>
              </a:rPr>
              <a:t>Blog:</a:t>
            </a:r>
          </a:p>
          <a:p>
            <a:pPr algn="just">
              <a:spcAft>
                <a:spcPts val="300"/>
              </a:spcAft>
            </a:pPr>
            <a:r>
              <a:rPr lang="en-US" altLang="zh-CN" sz="2400" b="1" dirty="0">
                <a:latin typeface="+mj-lt"/>
                <a:ea typeface="楷体" panose="02010609060101010101" pitchFamily="49" charset="-122"/>
              </a:rPr>
              <a:t>	</a:t>
            </a:r>
            <a:r>
              <a:rPr lang="en-US" altLang="zh-CN" dirty="0">
                <a:latin typeface="+mj-lt"/>
                <a:ea typeface="楷体" panose="02010609060101010101" pitchFamily="49" charset="-122"/>
                <a:hlinkClick r:id="rId6"/>
              </a:rPr>
              <a:t>http://blog.itpub.net/69942346/viewspace-2654034/</a:t>
            </a:r>
            <a:endParaRPr lang="en-US" altLang="zh-CN" dirty="0">
              <a:latin typeface="+mj-lt"/>
              <a:ea typeface="楷体" panose="02010609060101010101" pitchFamily="49" charset="-122"/>
            </a:endParaRPr>
          </a:p>
          <a:p>
            <a:pPr algn="just">
              <a:spcAft>
                <a:spcPts val="300"/>
              </a:spcAft>
            </a:pPr>
            <a:r>
              <a:rPr lang="en-US" altLang="zh-CN" dirty="0">
                <a:latin typeface="+mj-lt"/>
                <a:ea typeface="楷体" panose="02010609060101010101" pitchFamily="49" charset="-122"/>
              </a:rPr>
              <a:t>	</a:t>
            </a:r>
            <a:r>
              <a:rPr lang="en-US" altLang="zh-CN" dirty="0">
                <a:latin typeface="+mj-lt"/>
                <a:ea typeface="楷体" panose="02010609060101010101" pitchFamily="49" charset="-122"/>
                <a:hlinkClick r:id="rId7"/>
              </a:rPr>
              <a:t>https://blog.csdn.net/dakenz/article/details/85954548</a:t>
            </a:r>
            <a:endParaRPr lang="en-US" altLang="zh-CN" dirty="0">
              <a:latin typeface="+mj-lt"/>
              <a:ea typeface="楷体" panose="02010609060101010101" pitchFamily="49" charset="-122"/>
            </a:endParaRPr>
          </a:p>
          <a:p>
            <a:pPr algn="just">
              <a:spcAft>
                <a:spcPts val="300"/>
              </a:spcAft>
            </a:pPr>
            <a:r>
              <a:rPr lang="en-US" altLang="zh-CN" sz="2400" b="1" dirty="0" err="1">
                <a:latin typeface="+mj-lt"/>
                <a:ea typeface="楷体" panose="02010609060101010101" pitchFamily="49" charset="-122"/>
              </a:rPr>
              <a:t>Github</a:t>
            </a:r>
            <a:r>
              <a:rPr lang="en-US" altLang="zh-CN" sz="2400" b="1" dirty="0">
                <a:latin typeface="+mj-lt"/>
                <a:ea typeface="楷体" panose="02010609060101010101" pitchFamily="49" charset="-122"/>
              </a:rPr>
              <a:t>:</a:t>
            </a:r>
          </a:p>
          <a:p>
            <a:pPr algn="just">
              <a:spcAft>
                <a:spcPts val="300"/>
              </a:spcAft>
            </a:pPr>
            <a:r>
              <a:rPr lang="en-US" altLang="zh-CN" dirty="0">
                <a:latin typeface="+mj-lt"/>
                <a:ea typeface="楷体" panose="02010609060101010101" pitchFamily="49" charset="-122"/>
              </a:rPr>
              <a:t>	 </a:t>
            </a:r>
            <a:r>
              <a:rPr lang="en-US" altLang="zh-CN" dirty="0">
                <a:latin typeface="+mj-lt"/>
                <a:ea typeface="楷体" panose="02010609060101010101" pitchFamily="49" charset="-122"/>
                <a:hlinkClick r:id="rId8"/>
              </a:rPr>
              <a:t>https://github.com/jindongwang/transferlearning</a:t>
            </a:r>
            <a:endParaRPr lang="en-US" altLang="zh-CN" dirty="0">
              <a:latin typeface="+mj-lt"/>
              <a:ea typeface="楷体" panose="02010609060101010101" pitchFamily="49" charset="-122"/>
            </a:endParaRPr>
          </a:p>
          <a:p>
            <a:pPr algn="just">
              <a:spcAft>
                <a:spcPts val="300"/>
              </a:spcAft>
            </a:pPr>
            <a:r>
              <a:rPr lang="en-US" altLang="zh-CN" dirty="0">
                <a:latin typeface="+mj-lt"/>
                <a:ea typeface="楷体" panose="02010609060101010101" pitchFamily="49" charset="-122"/>
              </a:rPr>
              <a:t>	</a:t>
            </a:r>
            <a:r>
              <a:rPr lang="en-US" altLang="zh-CN" dirty="0">
                <a:latin typeface="+mj-lt"/>
                <a:ea typeface="楷体" panose="02010609060101010101" pitchFamily="49" charset="-122"/>
                <a:hlinkClick r:id="rId9"/>
              </a:rPr>
              <a:t>https://github.com/jvanvugt/pytorch-domain-adaptation</a:t>
            </a:r>
            <a:endParaRPr lang="en-US" altLang="zh-CN" dirty="0">
              <a:latin typeface="+mj-lt"/>
              <a:ea typeface="楷体" panose="02010609060101010101" pitchFamily="49" charset="-122"/>
            </a:endParaRPr>
          </a:p>
        </p:txBody>
      </p:sp>
    </p:spTree>
    <p:extLst>
      <p:ext uri="{BB962C8B-B14F-4D97-AF65-F5344CB8AC3E}">
        <p14:creationId xmlns:p14="http://schemas.microsoft.com/office/powerpoint/2010/main" val="150719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矩形 1"/>
          <p:cNvSpPr/>
          <p:nvPr/>
        </p:nvSpPr>
        <p:spPr>
          <a:xfrm>
            <a:off x="0" y="2447924"/>
            <a:ext cx="9144000" cy="18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黑体"/>
              <a:ea typeface="黑体"/>
              <a:cs typeface="+mn-cs"/>
            </a:endParaRPr>
          </a:p>
        </p:txBody>
      </p:sp>
      <p:pic>
        <p:nvPicPr>
          <p:cNvPr id="7" name="图片 6"/>
          <p:cNvPicPr>
            <a:picLocks noChangeAspect="1"/>
          </p:cNvPicPr>
          <p:nvPr/>
        </p:nvPicPr>
        <p:blipFill rotWithShape="1">
          <a:blip r:embed="rId2" cstate="print">
            <a:biLevel thresh="25000"/>
            <a:extLst>
              <a:ext uri="{28A0092B-C50C-407E-A947-70E740481C1C}">
                <a14:useLocalDpi xmlns:a14="http://schemas.microsoft.com/office/drawing/2010/main" val="0"/>
              </a:ext>
            </a:extLst>
          </a:blip>
          <a:srcRect t="77859" r="53863"/>
          <a:stretch/>
        </p:blipFill>
        <p:spPr>
          <a:xfrm>
            <a:off x="206875" y="152400"/>
            <a:ext cx="2517275" cy="679161"/>
          </a:xfrm>
          <a:prstGeom prst="rect">
            <a:avLst/>
          </a:prstGeom>
        </p:spPr>
      </p:pic>
      <p:sp>
        <p:nvSpPr>
          <p:cNvPr id="9" name="文本框 8"/>
          <p:cNvSpPr txBox="1"/>
          <p:nvPr/>
        </p:nvSpPr>
        <p:spPr>
          <a:xfrm>
            <a:off x="809170" y="2882340"/>
            <a:ext cx="7916091"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0" cap="none" spc="0" normalizeH="0" noProof="0" dirty="0">
                <a:ln>
                  <a:noFill/>
                </a:ln>
                <a:solidFill>
                  <a:srgbClr val="0070C0"/>
                </a:solidFill>
                <a:effectLst/>
                <a:uLnTx/>
                <a:uFillTx/>
                <a:latin typeface="Palatino Linotype" panose="02040502050505030304" pitchFamily="18" charset="0"/>
                <a:ea typeface="黑体"/>
                <a:cs typeface="Times New Roman" panose="02020603050405020304" pitchFamily="18" charset="0"/>
              </a:rPr>
              <a:t>Thank you for watching!</a:t>
            </a:r>
            <a:endParaRPr kumimoji="0" lang="zh-CN" altLang="en-US" sz="4400" b="1" i="0" u="none" strike="noStrike" kern="0" cap="none" spc="0" normalizeH="0" noProof="0" dirty="0">
              <a:ln>
                <a:noFill/>
              </a:ln>
              <a:solidFill>
                <a:srgbClr val="0070C0"/>
              </a:solidFill>
              <a:effectLst/>
              <a:uLnTx/>
              <a:uFillTx/>
              <a:latin typeface="Palatino Linotype" panose="02040502050505030304" pitchFamily="18" charset="0"/>
              <a:ea typeface="黑体"/>
              <a:cs typeface="Times New Roman" panose="02020603050405020304" pitchFamily="18" charset="0"/>
            </a:endParaRPr>
          </a:p>
        </p:txBody>
      </p:sp>
      <p:sp>
        <p:nvSpPr>
          <p:cNvPr id="3" name="文本框 2">
            <a:extLst>
              <a:ext uri="{FF2B5EF4-FFF2-40B4-BE49-F238E27FC236}">
                <a16:creationId xmlns:a16="http://schemas.microsoft.com/office/drawing/2014/main" id="{FA27FA9E-1834-4BFA-849D-C77D1627F460}"/>
              </a:ext>
            </a:extLst>
          </p:cNvPr>
          <p:cNvSpPr txBox="1"/>
          <p:nvPr/>
        </p:nvSpPr>
        <p:spPr>
          <a:xfrm>
            <a:off x="2923447" y="3719132"/>
            <a:ext cx="3687536" cy="461665"/>
          </a:xfrm>
          <a:prstGeom prst="rect">
            <a:avLst/>
          </a:prstGeom>
          <a:noFill/>
        </p:spPr>
        <p:txBody>
          <a:bodyPr wrap="square" rtlCol="0">
            <a:spAutoFit/>
          </a:bodyPr>
          <a:lstStyle/>
          <a:p>
            <a:r>
              <a:rPr lang="en-US" altLang="zh-CN" sz="2400" dirty="0">
                <a:latin typeface="+mj-lt"/>
              </a:rPr>
              <a:t>weijie_xjtu@stu.xjtu.edu.cn</a:t>
            </a:r>
            <a:endParaRPr lang="zh-CN" altLang="en-US" sz="2400" dirty="0">
              <a:latin typeface="+mj-lt"/>
            </a:endParaRPr>
          </a:p>
        </p:txBody>
      </p:sp>
    </p:spTree>
    <p:extLst>
      <p:ext uri="{BB962C8B-B14F-4D97-AF65-F5344CB8AC3E}">
        <p14:creationId xmlns:p14="http://schemas.microsoft.com/office/powerpoint/2010/main" val="1195197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矩形 1"/>
          <p:cNvSpPr/>
          <p:nvPr/>
        </p:nvSpPr>
        <p:spPr>
          <a:xfrm>
            <a:off x="0" y="2447924"/>
            <a:ext cx="9144000" cy="18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5775129" y="1250721"/>
            <a:ext cx="3368871" cy="3939540"/>
          </a:xfrm>
          <a:prstGeom prst="rect">
            <a:avLst/>
          </a:prstGeom>
          <a:noFill/>
        </p:spPr>
        <p:txBody>
          <a:bodyPr wrap="none" rtlCol="0">
            <a:spAutoFit/>
          </a:bodyPr>
          <a:lstStyle/>
          <a:p>
            <a:r>
              <a:rPr lang="en-US" altLang="zh-CN" sz="25000" dirty="0">
                <a:ln w="28575">
                  <a:solidFill>
                    <a:schemeClr val="bg1"/>
                  </a:solidFill>
                </a:ln>
                <a:gradFill flip="none" rotWithShape="1">
                  <a:gsLst>
                    <a:gs pos="0">
                      <a:srgbClr val="30579B">
                        <a:shade val="30000"/>
                        <a:satMod val="115000"/>
                      </a:srgbClr>
                    </a:gs>
                    <a:gs pos="50000">
                      <a:srgbClr val="30579B">
                        <a:shade val="67500"/>
                        <a:satMod val="115000"/>
                      </a:srgbClr>
                    </a:gs>
                    <a:gs pos="100000">
                      <a:srgbClr val="30579B">
                        <a:shade val="100000"/>
                        <a:satMod val="115000"/>
                      </a:srgbClr>
                    </a:gs>
                  </a:gsLst>
                  <a:lin ang="2700000" scaled="1"/>
                  <a:tileRect/>
                </a:gradFill>
                <a:latin typeface="Franklin Gothic Demi Cond" panose="020B0706030402020204" pitchFamily="34" charset="0"/>
              </a:rPr>
              <a:t>01</a:t>
            </a:r>
            <a:endParaRPr lang="zh-CN" altLang="en-US" sz="25000" dirty="0">
              <a:ln w="28575">
                <a:solidFill>
                  <a:schemeClr val="bg1"/>
                </a:solidFill>
              </a:ln>
              <a:gradFill flip="none" rotWithShape="1">
                <a:gsLst>
                  <a:gs pos="0">
                    <a:srgbClr val="30579B">
                      <a:shade val="30000"/>
                      <a:satMod val="115000"/>
                    </a:srgbClr>
                  </a:gs>
                  <a:gs pos="50000">
                    <a:srgbClr val="30579B">
                      <a:shade val="67500"/>
                      <a:satMod val="115000"/>
                    </a:srgbClr>
                  </a:gs>
                  <a:gs pos="100000">
                    <a:srgbClr val="30579B">
                      <a:shade val="100000"/>
                      <a:satMod val="115000"/>
                    </a:srgbClr>
                  </a:gs>
                </a:gsLst>
                <a:lin ang="2700000" scaled="1"/>
                <a:tileRect/>
              </a:gradFill>
              <a:latin typeface="Franklin Gothic Demi Cond" panose="020B0706030402020204" pitchFamily="34" charset="0"/>
            </a:endParaRPr>
          </a:p>
        </p:txBody>
      </p:sp>
      <p:sp>
        <p:nvSpPr>
          <p:cNvPr id="6" name="文本框 5"/>
          <p:cNvSpPr txBox="1"/>
          <p:nvPr/>
        </p:nvSpPr>
        <p:spPr>
          <a:xfrm>
            <a:off x="543339" y="2994093"/>
            <a:ext cx="5231790" cy="707886"/>
          </a:xfrm>
          <a:prstGeom prst="rect">
            <a:avLst/>
          </a:prstGeom>
          <a:noFill/>
        </p:spPr>
        <p:txBody>
          <a:bodyPr wrap="square" rtlCol="0">
            <a:spAutoFit/>
          </a:bodyPr>
          <a:lstStyle/>
          <a:p>
            <a:pPr algn="ctr"/>
            <a:r>
              <a:rPr lang="en-US" altLang="zh-CN" sz="4000" b="1" dirty="0">
                <a:solidFill>
                  <a:srgbClr val="3763B1"/>
                </a:solidFill>
                <a:latin typeface="微软雅黑" panose="020B0503020204020204" pitchFamily="34" charset="-122"/>
                <a:ea typeface="微软雅黑" panose="020B0503020204020204" pitchFamily="34" charset="-122"/>
              </a:rPr>
              <a:t>Transfer Learning</a:t>
            </a:r>
          </a:p>
        </p:txBody>
      </p:sp>
      <p:pic>
        <p:nvPicPr>
          <p:cNvPr id="7" name="图片 6"/>
          <p:cNvPicPr>
            <a:picLocks noChangeAspect="1"/>
          </p:cNvPicPr>
          <p:nvPr/>
        </p:nvPicPr>
        <p:blipFill rotWithShape="1">
          <a:blip r:embed="rId3" cstate="print">
            <a:biLevel thresh="25000"/>
            <a:extLst>
              <a:ext uri="{28A0092B-C50C-407E-A947-70E740481C1C}">
                <a14:useLocalDpi xmlns:a14="http://schemas.microsoft.com/office/drawing/2010/main" val="0"/>
              </a:ext>
            </a:extLst>
          </a:blip>
          <a:srcRect t="77859" r="53863"/>
          <a:stretch/>
        </p:blipFill>
        <p:spPr>
          <a:xfrm>
            <a:off x="206875" y="152400"/>
            <a:ext cx="2517275" cy="679161"/>
          </a:xfrm>
          <a:prstGeom prst="rect">
            <a:avLst/>
          </a:prstGeom>
        </p:spPr>
      </p:pic>
    </p:spTree>
    <p:extLst>
      <p:ext uri="{BB962C8B-B14F-4D97-AF65-F5344CB8AC3E}">
        <p14:creationId xmlns:p14="http://schemas.microsoft.com/office/powerpoint/2010/main" val="2652717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0C20F992-88D4-4B6D-A6B2-539E2BE46E97}"/>
              </a:ext>
            </a:extLst>
          </p:cNvPr>
          <p:cNvGrpSpPr/>
          <p:nvPr/>
        </p:nvGrpSpPr>
        <p:grpSpPr>
          <a:xfrm>
            <a:off x="4990233" y="4611019"/>
            <a:ext cx="3572742" cy="1582763"/>
            <a:chOff x="5142633" y="2407079"/>
            <a:chExt cx="3572742" cy="1582763"/>
          </a:xfrm>
        </p:grpSpPr>
        <p:pic>
          <p:nvPicPr>
            <p:cNvPr id="19" name="图片 18">
              <a:extLst>
                <a:ext uri="{FF2B5EF4-FFF2-40B4-BE49-F238E27FC236}">
                  <a16:creationId xmlns:a16="http://schemas.microsoft.com/office/drawing/2014/main" id="{1C221CAA-51BA-40BA-9DDC-5D27E6B29FF1}"/>
                </a:ext>
              </a:extLst>
            </p:cNvPr>
            <p:cNvPicPr>
              <a:picLocks noChangeAspect="1"/>
            </p:cNvPicPr>
            <p:nvPr/>
          </p:nvPicPr>
          <p:blipFill>
            <a:blip r:embed="rId3"/>
            <a:stretch>
              <a:fillRect/>
            </a:stretch>
          </p:blipFill>
          <p:spPr>
            <a:xfrm>
              <a:off x="5142633" y="2407079"/>
              <a:ext cx="3572742" cy="1582763"/>
            </a:xfrm>
            <a:prstGeom prst="rect">
              <a:avLst/>
            </a:prstGeom>
          </p:spPr>
        </p:pic>
        <p:pic>
          <p:nvPicPr>
            <p:cNvPr id="22" name="图片 21">
              <a:extLst>
                <a:ext uri="{FF2B5EF4-FFF2-40B4-BE49-F238E27FC236}">
                  <a16:creationId xmlns:a16="http://schemas.microsoft.com/office/drawing/2014/main" id="{196652FC-89A8-4814-8A60-0A0EAE5CB68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4123"/>
            <a:stretch/>
          </p:blipFill>
          <p:spPr>
            <a:xfrm>
              <a:off x="5324232" y="2507532"/>
              <a:ext cx="1498644" cy="1436854"/>
            </a:xfrm>
            <a:prstGeom prst="rect">
              <a:avLst/>
            </a:prstGeom>
          </p:spPr>
        </p:pic>
        <p:pic>
          <p:nvPicPr>
            <p:cNvPr id="23" name="图片 22">
              <a:extLst>
                <a:ext uri="{FF2B5EF4-FFF2-40B4-BE49-F238E27FC236}">
                  <a16:creationId xmlns:a16="http://schemas.microsoft.com/office/drawing/2014/main" id="{1B14AFD7-8E5C-4351-9C3A-03A217DB59C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12782" y="2507533"/>
              <a:ext cx="1558410" cy="1436854"/>
            </a:xfrm>
            <a:prstGeom prst="rect">
              <a:avLst/>
            </a:prstGeom>
          </p:spPr>
        </p:pic>
      </p:grpSp>
      <p:sp>
        <p:nvSpPr>
          <p:cNvPr id="20" name="矩形 19"/>
          <p:cNvSpPr/>
          <p:nvPr/>
        </p:nvSpPr>
        <p:spPr>
          <a:xfrm>
            <a:off x="3557172" y="265293"/>
            <a:ext cx="4272610" cy="178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581025" y="138783"/>
            <a:ext cx="2408673" cy="430887"/>
          </a:xfrm>
          <a:prstGeom prst="rect">
            <a:avLst/>
          </a:prstGeom>
          <a:noFill/>
        </p:spPr>
        <p:txBody>
          <a:bodyPr wrap="none" rtlCol="0">
            <a:spAutoFit/>
          </a:bodyPr>
          <a:lstStyle/>
          <a:p>
            <a:r>
              <a:rPr lang="en-US" altLang="zh-CN" sz="2200" b="1" dirty="0">
                <a:solidFill>
                  <a:srgbClr val="0070C0"/>
                </a:solidFill>
                <a:latin typeface="微软雅黑" panose="020B0503020204020204" pitchFamily="34" charset="-122"/>
                <a:ea typeface="微软雅黑" panose="020B0503020204020204" pitchFamily="34" charset="-122"/>
              </a:rPr>
              <a:t>1.1 Background</a:t>
            </a:r>
          </a:p>
        </p:txBody>
      </p:sp>
      <p:pic>
        <p:nvPicPr>
          <p:cNvPr id="2" name="图片 1">
            <a:extLst>
              <a:ext uri="{FF2B5EF4-FFF2-40B4-BE49-F238E27FC236}">
                <a16:creationId xmlns:a16="http://schemas.microsoft.com/office/drawing/2014/main" id="{0EB3EC7A-1A00-47A8-AE34-DF4D1B31826E}"/>
              </a:ext>
            </a:extLst>
          </p:cNvPr>
          <p:cNvPicPr>
            <a:picLocks noChangeAspect="1"/>
          </p:cNvPicPr>
          <p:nvPr/>
        </p:nvPicPr>
        <p:blipFill>
          <a:blip r:embed="rId6"/>
          <a:stretch>
            <a:fillRect/>
          </a:stretch>
        </p:blipFill>
        <p:spPr>
          <a:xfrm>
            <a:off x="848472" y="4611020"/>
            <a:ext cx="3723528" cy="1537307"/>
          </a:xfrm>
          <a:prstGeom prst="rect">
            <a:avLst/>
          </a:prstGeom>
        </p:spPr>
      </p:pic>
      <p:pic>
        <p:nvPicPr>
          <p:cNvPr id="5" name="图片 4">
            <a:extLst>
              <a:ext uri="{FF2B5EF4-FFF2-40B4-BE49-F238E27FC236}">
                <a16:creationId xmlns:a16="http://schemas.microsoft.com/office/drawing/2014/main" id="{28DDFB2A-D2BA-4D1D-8137-AAC40A902561}"/>
              </a:ext>
            </a:extLst>
          </p:cNvPr>
          <p:cNvPicPr>
            <a:picLocks noChangeAspect="1"/>
          </p:cNvPicPr>
          <p:nvPr/>
        </p:nvPicPr>
        <p:blipFill>
          <a:blip r:embed="rId3"/>
          <a:stretch>
            <a:fillRect/>
          </a:stretch>
        </p:blipFill>
        <p:spPr>
          <a:xfrm>
            <a:off x="4990233" y="4611020"/>
            <a:ext cx="3572742" cy="1582763"/>
          </a:xfrm>
          <a:prstGeom prst="rect">
            <a:avLst/>
          </a:prstGeom>
        </p:spPr>
      </p:pic>
      <p:grpSp>
        <p:nvGrpSpPr>
          <p:cNvPr id="4" name="组合 3">
            <a:extLst>
              <a:ext uri="{FF2B5EF4-FFF2-40B4-BE49-F238E27FC236}">
                <a16:creationId xmlns:a16="http://schemas.microsoft.com/office/drawing/2014/main" id="{2A4EBE94-433F-493A-945E-4032EC92FC56}"/>
              </a:ext>
            </a:extLst>
          </p:cNvPr>
          <p:cNvGrpSpPr/>
          <p:nvPr/>
        </p:nvGrpSpPr>
        <p:grpSpPr>
          <a:xfrm>
            <a:off x="144301" y="2667312"/>
            <a:ext cx="8430895" cy="1355942"/>
            <a:chOff x="132080" y="955040"/>
            <a:chExt cx="8430895" cy="1355942"/>
          </a:xfrm>
        </p:grpSpPr>
        <p:sp>
          <p:nvSpPr>
            <p:cNvPr id="3" name="矩形 2"/>
            <p:cNvSpPr/>
            <p:nvPr/>
          </p:nvSpPr>
          <p:spPr>
            <a:xfrm>
              <a:off x="797412" y="1603096"/>
              <a:ext cx="7765563" cy="707886"/>
            </a:xfrm>
            <a:prstGeom prst="rect">
              <a:avLst/>
            </a:prstGeom>
          </p:spPr>
          <p:txBody>
            <a:bodyPr wrap="square">
              <a:spAutoFit/>
            </a:bodyPr>
            <a:lstStyle/>
            <a:p>
              <a:pPr algn="just">
                <a:spcAft>
                  <a:spcPts val="1800"/>
                </a:spcAft>
              </a:pPr>
              <a:r>
                <a:rPr lang="en-US" altLang="zh-CN" sz="2000" dirty="0">
                  <a:latin typeface="+mj-lt"/>
                  <a:ea typeface="楷体" panose="02010609060101010101" pitchFamily="49" charset="-122"/>
                </a:rPr>
                <a:t>Transfer learning (TL): focuses on storing knowledge gained while solving one problem and applying it to a different but related problem.</a:t>
              </a:r>
            </a:p>
          </p:txBody>
        </p:sp>
        <p:sp>
          <p:nvSpPr>
            <p:cNvPr id="9" name="文本框 8">
              <a:extLst>
                <a:ext uri="{FF2B5EF4-FFF2-40B4-BE49-F238E27FC236}">
                  <a16:creationId xmlns:a16="http://schemas.microsoft.com/office/drawing/2014/main" id="{F5FA317F-6857-48D8-B918-2A9ABEED8F76}"/>
                </a:ext>
              </a:extLst>
            </p:cNvPr>
            <p:cNvSpPr txBox="1"/>
            <p:nvPr/>
          </p:nvSpPr>
          <p:spPr>
            <a:xfrm>
              <a:off x="132080" y="955040"/>
              <a:ext cx="1107440" cy="461665"/>
            </a:xfrm>
            <a:prstGeom prst="rect">
              <a:avLst/>
            </a:prstGeom>
            <a:noFill/>
          </p:spPr>
          <p:txBody>
            <a:bodyPr wrap="square" rtlCol="0">
              <a:spAutoFit/>
            </a:bodyPr>
            <a:lstStyle/>
            <a:p>
              <a:r>
                <a:rPr lang="en-US" altLang="zh-CN" sz="2400" b="1" dirty="0">
                  <a:latin typeface="+mj-lt"/>
                </a:rPr>
                <a:t>What?</a:t>
              </a:r>
              <a:endParaRPr lang="zh-CN" altLang="en-US" sz="2400" b="1" dirty="0">
                <a:latin typeface="+mj-lt"/>
              </a:endParaRPr>
            </a:p>
          </p:txBody>
        </p:sp>
      </p:grpSp>
      <p:grpSp>
        <p:nvGrpSpPr>
          <p:cNvPr id="6" name="组合 5">
            <a:extLst>
              <a:ext uri="{FF2B5EF4-FFF2-40B4-BE49-F238E27FC236}">
                <a16:creationId xmlns:a16="http://schemas.microsoft.com/office/drawing/2014/main" id="{CCD1B6F0-119A-487F-B8D8-F50B5386E52E}"/>
              </a:ext>
            </a:extLst>
          </p:cNvPr>
          <p:cNvGrpSpPr/>
          <p:nvPr/>
        </p:nvGrpSpPr>
        <p:grpSpPr>
          <a:xfrm>
            <a:off x="144301" y="955429"/>
            <a:ext cx="8430895" cy="1471407"/>
            <a:chOff x="132080" y="2555207"/>
            <a:chExt cx="8430895" cy="1471407"/>
          </a:xfrm>
        </p:grpSpPr>
        <p:sp>
          <p:nvSpPr>
            <p:cNvPr id="13" name="矩形 12">
              <a:extLst>
                <a:ext uri="{FF2B5EF4-FFF2-40B4-BE49-F238E27FC236}">
                  <a16:creationId xmlns:a16="http://schemas.microsoft.com/office/drawing/2014/main" id="{8AC22EA3-BCBE-47BD-A226-986C0F9AA4A3}"/>
                </a:ext>
              </a:extLst>
            </p:cNvPr>
            <p:cNvSpPr/>
            <p:nvPr/>
          </p:nvSpPr>
          <p:spPr>
            <a:xfrm>
              <a:off x="797412" y="3087895"/>
              <a:ext cx="7765563" cy="938719"/>
            </a:xfrm>
            <a:prstGeom prst="rect">
              <a:avLst/>
            </a:prstGeom>
          </p:spPr>
          <p:txBody>
            <a:bodyPr wrap="square">
              <a:spAutoFit/>
            </a:bodyPr>
            <a:lstStyle/>
            <a:p>
              <a:pPr algn="just">
                <a:spcAft>
                  <a:spcPts val="1800"/>
                </a:spcAft>
              </a:pPr>
              <a:r>
                <a:rPr lang="en-US" altLang="zh-CN" sz="2000" dirty="0">
                  <a:latin typeface="+mj-lt"/>
                  <a:ea typeface="楷体" panose="02010609060101010101" pitchFamily="49" charset="-122"/>
                </a:rPr>
                <a:t>Labelled Data</a:t>
              </a:r>
            </a:p>
            <a:p>
              <a:pPr algn="just">
                <a:spcAft>
                  <a:spcPts val="1800"/>
                </a:spcAft>
              </a:pPr>
              <a:r>
                <a:rPr lang="en-US" altLang="zh-CN" sz="2000" dirty="0">
                  <a:latin typeface="+mj-lt"/>
                  <a:ea typeface="楷体" panose="02010609060101010101" pitchFamily="49" charset="-122"/>
                </a:rPr>
                <a:t>Specific Model</a:t>
              </a:r>
            </a:p>
          </p:txBody>
        </p:sp>
        <p:sp>
          <p:nvSpPr>
            <p:cNvPr id="15" name="文本框 14">
              <a:extLst>
                <a:ext uri="{FF2B5EF4-FFF2-40B4-BE49-F238E27FC236}">
                  <a16:creationId xmlns:a16="http://schemas.microsoft.com/office/drawing/2014/main" id="{88F77978-DECE-4D4F-9726-95E15A28D76D}"/>
                </a:ext>
              </a:extLst>
            </p:cNvPr>
            <p:cNvSpPr txBox="1"/>
            <p:nvPr/>
          </p:nvSpPr>
          <p:spPr>
            <a:xfrm>
              <a:off x="132080" y="2555207"/>
              <a:ext cx="1107440" cy="461665"/>
            </a:xfrm>
            <a:prstGeom prst="rect">
              <a:avLst/>
            </a:prstGeom>
            <a:noFill/>
          </p:spPr>
          <p:txBody>
            <a:bodyPr wrap="square" rtlCol="0">
              <a:spAutoFit/>
            </a:bodyPr>
            <a:lstStyle/>
            <a:p>
              <a:r>
                <a:rPr lang="en-US" altLang="zh-CN" sz="2400" b="1" dirty="0">
                  <a:latin typeface="+mj-lt"/>
                </a:rPr>
                <a:t>Why?</a:t>
              </a:r>
              <a:endParaRPr lang="zh-CN" altLang="en-US" sz="2400" b="1" dirty="0">
                <a:latin typeface="+mj-lt"/>
              </a:endParaRPr>
            </a:p>
          </p:txBody>
        </p:sp>
      </p:grpSp>
    </p:spTree>
    <p:extLst>
      <p:ext uri="{BB962C8B-B14F-4D97-AF65-F5344CB8AC3E}">
        <p14:creationId xmlns:p14="http://schemas.microsoft.com/office/powerpoint/2010/main" val="1596903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557172" y="265293"/>
            <a:ext cx="4272610" cy="178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581025" y="138783"/>
            <a:ext cx="2408673" cy="430887"/>
          </a:xfrm>
          <a:prstGeom prst="rect">
            <a:avLst/>
          </a:prstGeom>
          <a:noFill/>
        </p:spPr>
        <p:txBody>
          <a:bodyPr wrap="none" rtlCol="0">
            <a:spAutoFit/>
          </a:bodyPr>
          <a:lstStyle/>
          <a:p>
            <a:r>
              <a:rPr lang="en-US" altLang="zh-CN" sz="2200" b="1" dirty="0">
                <a:solidFill>
                  <a:srgbClr val="0070C0"/>
                </a:solidFill>
                <a:latin typeface="微软雅黑" panose="020B0503020204020204" pitchFamily="34" charset="-122"/>
                <a:ea typeface="微软雅黑" panose="020B0503020204020204" pitchFamily="34" charset="-122"/>
              </a:rPr>
              <a:t>1.1 Background</a:t>
            </a:r>
          </a:p>
        </p:txBody>
      </p:sp>
      <p:sp>
        <p:nvSpPr>
          <p:cNvPr id="3" name="矩形 2"/>
          <p:cNvSpPr/>
          <p:nvPr/>
        </p:nvSpPr>
        <p:spPr>
          <a:xfrm>
            <a:off x="689218" y="1214563"/>
            <a:ext cx="7765563" cy="2554545"/>
          </a:xfrm>
          <a:prstGeom prst="rect">
            <a:avLst/>
          </a:prstGeom>
        </p:spPr>
        <p:txBody>
          <a:bodyPr wrap="square">
            <a:spAutoFit/>
          </a:bodyPr>
          <a:lstStyle/>
          <a:p>
            <a:pPr lvl="0" algn="just">
              <a:spcAft>
                <a:spcPts val="1800"/>
              </a:spcAft>
            </a:pPr>
            <a:r>
              <a:rPr lang="en-US" altLang="zh-CN" sz="2000" b="1" dirty="0">
                <a:solidFill>
                  <a:prstClr val="black"/>
                </a:solidFill>
                <a:latin typeface="Times New Roman"/>
                <a:ea typeface="楷体" panose="02010609060101010101" pitchFamily="49" charset="-122"/>
              </a:rPr>
              <a:t>Task</a:t>
            </a:r>
            <a:r>
              <a:rPr lang="en-US" altLang="zh-CN" sz="2000" dirty="0">
                <a:solidFill>
                  <a:prstClr val="black"/>
                </a:solidFill>
                <a:latin typeface="Times New Roman"/>
                <a:ea typeface="楷体" panose="02010609060101010101" pitchFamily="49" charset="-122"/>
              </a:rPr>
              <a:t>: the model needs to do</a:t>
            </a:r>
          </a:p>
          <a:p>
            <a:pPr lvl="0" algn="just">
              <a:spcAft>
                <a:spcPts val="1800"/>
              </a:spcAft>
            </a:pPr>
            <a:r>
              <a:rPr lang="en-US" altLang="zh-CN" sz="2000" dirty="0">
                <a:solidFill>
                  <a:prstClr val="black"/>
                </a:solidFill>
                <a:latin typeface="Times New Roman"/>
                <a:ea typeface="楷体" panose="02010609060101010101" pitchFamily="49" charset="-122"/>
              </a:rPr>
              <a:t>	image recognition  &amp;   sentiment analysis </a:t>
            </a:r>
          </a:p>
          <a:p>
            <a:pPr lvl="0" algn="just">
              <a:spcAft>
                <a:spcPts val="1800"/>
              </a:spcAft>
            </a:pPr>
            <a:r>
              <a:rPr lang="en-US" altLang="zh-CN" sz="2000" b="1" dirty="0">
                <a:latin typeface="+mj-lt"/>
                <a:ea typeface="楷体" panose="02010609060101010101" pitchFamily="49" charset="-122"/>
              </a:rPr>
              <a:t>Domain</a:t>
            </a:r>
            <a:r>
              <a:rPr lang="en-US" altLang="zh-CN" sz="2000" dirty="0">
                <a:latin typeface="+mj-lt"/>
                <a:ea typeface="楷体" panose="02010609060101010101" pitchFamily="49" charset="-122"/>
              </a:rPr>
              <a:t>: a specific domain (dataset)</a:t>
            </a:r>
          </a:p>
          <a:p>
            <a:pPr algn="just">
              <a:spcAft>
                <a:spcPts val="1800"/>
              </a:spcAft>
            </a:pPr>
            <a:r>
              <a:rPr lang="en-US" altLang="zh-CN" sz="2000" dirty="0">
                <a:latin typeface="+mj-lt"/>
                <a:ea typeface="楷体" panose="02010609060101010101" pitchFamily="49" charset="-122"/>
              </a:rPr>
              <a:t>	book review  &amp;  movie review</a:t>
            </a:r>
          </a:p>
          <a:p>
            <a:pPr algn="just">
              <a:spcAft>
                <a:spcPts val="1800"/>
              </a:spcAft>
            </a:pPr>
            <a:endParaRPr lang="en-US" altLang="zh-CN" sz="2000" dirty="0">
              <a:latin typeface="+mj-lt"/>
              <a:ea typeface="楷体" panose="02010609060101010101" pitchFamily="49" charset="-122"/>
            </a:endParaRPr>
          </a:p>
        </p:txBody>
      </p:sp>
      <p:sp>
        <p:nvSpPr>
          <p:cNvPr id="10" name="矩形 9">
            <a:extLst>
              <a:ext uri="{FF2B5EF4-FFF2-40B4-BE49-F238E27FC236}">
                <a16:creationId xmlns:a16="http://schemas.microsoft.com/office/drawing/2014/main" id="{3B595428-E6B1-4113-8AD5-3763E2FE8CFF}"/>
              </a:ext>
            </a:extLst>
          </p:cNvPr>
          <p:cNvSpPr/>
          <p:nvPr/>
        </p:nvSpPr>
        <p:spPr>
          <a:xfrm>
            <a:off x="689218" y="3636592"/>
            <a:ext cx="7765563" cy="2554545"/>
          </a:xfrm>
          <a:prstGeom prst="rect">
            <a:avLst/>
          </a:prstGeom>
        </p:spPr>
        <p:txBody>
          <a:bodyPr wrap="square">
            <a:spAutoFit/>
          </a:bodyPr>
          <a:lstStyle/>
          <a:p>
            <a:pPr algn="just">
              <a:spcAft>
                <a:spcPts val="1800"/>
              </a:spcAft>
            </a:pPr>
            <a:r>
              <a:rPr lang="en-US" altLang="zh-CN" sz="2000" b="1" dirty="0">
                <a:latin typeface="+mj-lt"/>
                <a:ea typeface="楷体" panose="02010609060101010101" pitchFamily="49" charset="-122"/>
              </a:rPr>
              <a:t>Source Domain</a:t>
            </a:r>
          </a:p>
          <a:p>
            <a:pPr algn="just">
              <a:spcAft>
                <a:spcPts val="1800"/>
              </a:spcAft>
            </a:pPr>
            <a:r>
              <a:rPr lang="en-US" altLang="zh-CN" sz="2000" b="1" dirty="0">
                <a:latin typeface="+mj-lt"/>
                <a:ea typeface="楷体" panose="02010609060101010101" pitchFamily="49" charset="-122"/>
              </a:rPr>
              <a:t>	</a:t>
            </a:r>
            <a:r>
              <a:rPr lang="en-US" altLang="zh-CN" sz="2000" dirty="0">
                <a:latin typeface="+mj-lt"/>
                <a:ea typeface="楷体" panose="02010609060101010101" pitchFamily="49" charset="-122"/>
              </a:rPr>
              <a:t>not directly related to the task</a:t>
            </a:r>
          </a:p>
          <a:p>
            <a:pPr algn="just">
              <a:spcAft>
                <a:spcPts val="1800"/>
              </a:spcAft>
            </a:pPr>
            <a:r>
              <a:rPr lang="en-US" altLang="zh-CN" sz="2000" b="1" dirty="0">
                <a:latin typeface="+mj-lt"/>
                <a:ea typeface="楷体" panose="02010609060101010101" pitchFamily="49" charset="-122"/>
              </a:rPr>
              <a:t>Target Domain</a:t>
            </a:r>
          </a:p>
          <a:p>
            <a:pPr algn="just">
              <a:spcAft>
                <a:spcPts val="1800"/>
              </a:spcAft>
            </a:pPr>
            <a:r>
              <a:rPr lang="en-US" altLang="zh-CN" sz="2000" b="1" dirty="0">
                <a:latin typeface="+mj-lt"/>
                <a:ea typeface="楷体" panose="02010609060101010101" pitchFamily="49" charset="-122"/>
              </a:rPr>
              <a:t>	</a:t>
            </a:r>
            <a:r>
              <a:rPr lang="en-US" altLang="zh-CN" sz="2000" dirty="0">
                <a:latin typeface="+mj-lt"/>
                <a:ea typeface="楷体" panose="02010609060101010101" pitchFamily="49" charset="-122"/>
              </a:rPr>
              <a:t>specific and related to the task</a:t>
            </a:r>
          </a:p>
          <a:p>
            <a:pPr algn="just">
              <a:spcAft>
                <a:spcPts val="1800"/>
              </a:spcAft>
            </a:pPr>
            <a:r>
              <a:rPr lang="en-US" altLang="zh-CN" sz="2000" b="1" dirty="0">
                <a:latin typeface="+mj-lt"/>
                <a:ea typeface="楷体" panose="02010609060101010101" pitchFamily="49" charset="-122"/>
              </a:rPr>
              <a:t>	</a:t>
            </a:r>
            <a:endParaRPr lang="en-US" altLang="zh-CN" sz="2000" dirty="0">
              <a:latin typeface="+mj-lt"/>
              <a:ea typeface="楷体" panose="02010609060101010101" pitchFamily="49" charset="-122"/>
            </a:endParaRPr>
          </a:p>
        </p:txBody>
      </p:sp>
    </p:spTree>
    <p:extLst>
      <p:ext uri="{BB962C8B-B14F-4D97-AF65-F5344CB8AC3E}">
        <p14:creationId xmlns:p14="http://schemas.microsoft.com/office/powerpoint/2010/main" val="2760060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557172" y="265293"/>
            <a:ext cx="4272610" cy="178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581025" y="138783"/>
            <a:ext cx="2573140" cy="430887"/>
          </a:xfrm>
          <a:prstGeom prst="rect">
            <a:avLst/>
          </a:prstGeom>
          <a:noFill/>
        </p:spPr>
        <p:txBody>
          <a:bodyPr wrap="none" rtlCol="0">
            <a:spAutoFit/>
          </a:bodyPr>
          <a:lstStyle/>
          <a:p>
            <a:r>
              <a:rPr lang="en-US" altLang="zh-CN" sz="2200" b="1" dirty="0">
                <a:solidFill>
                  <a:srgbClr val="0070C0"/>
                </a:solidFill>
                <a:latin typeface="微软雅黑" panose="020B0503020204020204" pitchFamily="34" charset="-122"/>
                <a:ea typeface="微软雅黑" panose="020B0503020204020204" pitchFamily="34" charset="-122"/>
              </a:rPr>
              <a:t>1.2 Classification</a:t>
            </a:r>
          </a:p>
        </p:txBody>
      </p:sp>
      <p:pic>
        <p:nvPicPr>
          <p:cNvPr id="2" name="图片 1">
            <a:extLst>
              <a:ext uri="{FF2B5EF4-FFF2-40B4-BE49-F238E27FC236}">
                <a16:creationId xmlns:a16="http://schemas.microsoft.com/office/drawing/2014/main" id="{333C693E-4CED-481C-B1F0-A00959D68264}"/>
              </a:ext>
            </a:extLst>
          </p:cNvPr>
          <p:cNvPicPr>
            <a:picLocks noChangeAspect="1"/>
          </p:cNvPicPr>
          <p:nvPr/>
        </p:nvPicPr>
        <p:blipFill>
          <a:blip r:embed="rId3"/>
          <a:stretch>
            <a:fillRect/>
          </a:stretch>
        </p:blipFill>
        <p:spPr>
          <a:xfrm>
            <a:off x="172993" y="1397206"/>
            <a:ext cx="8798013" cy="4063587"/>
          </a:xfrm>
          <a:prstGeom prst="rect">
            <a:avLst/>
          </a:prstGeom>
        </p:spPr>
      </p:pic>
    </p:spTree>
    <p:extLst>
      <p:ext uri="{BB962C8B-B14F-4D97-AF65-F5344CB8AC3E}">
        <p14:creationId xmlns:p14="http://schemas.microsoft.com/office/powerpoint/2010/main" val="2812169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557172" y="265293"/>
            <a:ext cx="4272610" cy="178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581025" y="138783"/>
            <a:ext cx="2329484" cy="430887"/>
          </a:xfrm>
          <a:prstGeom prst="rect">
            <a:avLst/>
          </a:prstGeom>
          <a:noFill/>
        </p:spPr>
        <p:txBody>
          <a:bodyPr wrap="none" rtlCol="0">
            <a:spAutoFit/>
          </a:bodyPr>
          <a:lstStyle/>
          <a:p>
            <a:r>
              <a:rPr lang="en-US" altLang="zh-CN" sz="2200" b="1" dirty="0">
                <a:solidFill>
                  <a:srgbClr val="0070C0"/>
                </a:solidFill>
                <a:latin typeface="微软雅黑" panose="020B0503020204020204" pitchFamily="34" charset="-122"/>
                <a:ea typeface="微软雅黑" panose="020B0503020204020204" pitchFamily="34" charset="-122"/>
              </a:rPr>
              <a:t>1.3 Application</a:t>
            </a:r>
          </a:p>
        </p:txBody>
      </p:sp>
      <p:pic>
        <p:nvPicPr>
          <p:cNvPr id="2" name="图片 1">
            <a:extLst>
              <a:ext uri="{FF2B5EF4-FFF2-40B4-BE49-F238E27FC236}">
                <a16:creationId xmlns:a16="http://schemas.microsoft.com/office/drawing/2014/main" id="{4811FD3B-A37B-4A77-ADAF-D3C07F5FBBB3}"/>
              </a:ext>
            </a:extLst>
          </p:cNvPr>
          <p:cNvPicPr>
            <a:picLocks noChangeAspect="1"/>
          </p:cNvPicPr>
          <p:nvPr/>
        </p:nvPicPr>
        <p:blipFill rotWithShape="1">
          <a:blip r:embed="rId3"/>
          <a:srcRect l="50000"/>
          <a:stretch/>
        </p:blipFill>
        <p:spPr>
          <a:xfrm>
            <a:off x="1691786" y="961170"/>
            <a:ext cx="2509520" cy="1741180"/>
          </a:xfrm>
          <a:prstGeom prst="rect">
            <a:avLst/>
          </a:prstGeom>
        </p:spPr>
      </p:pic>
      <p:pic>
        <p:nvPicPr>
          <p:cNvPr id="4" name="图片 3">
            <a:extLst>
              <a:ext uri="{FF2B5EF4-FFF2-40B4-BE49-F238E27FC236}">
                <a16:creationId xmlns:a16="http://schemas.microsoft.com/office/drawing/2014/main" id="{633A9DE7-B78F-49DA-A883-3F72E157838F}"/>
              </a:ext>
            </a:extLst>
          </p:cNvPr>
          <p:cNvPicPr>
            <a:picLocks noChangeAspect="1"/>
          </p:cNvPicPr>
          <p:nvPr/>
        </p:nvPicPr>
        <p:blipFill rotWithShape="1">
          <a:blip r:embed="rId3"/>
          <a:srcRect r="51862"/>
          <a:stretch/>
        </p:blipFill>
        <p:spPr>
          <a:xfrm>
            <a:off x="1745766" y="2702350"/>
            <a:ext cx="2455539" cy="1769651"/>
          </a:xfrm>
          <a:prstGeom prst="rect">
            <a:avLst/>
          </a:prstGeom>
        </p:spPr>
      </p:pic>
      <p:pic>
        <p:nvPicPr>
          <p:cNvPr id="5" name="图片 4">
            <a:extLst>
              <a:ext uri="{FF2B5EF4-FFF2-40B4-BE49-F238E27FC236}">
                <a16:creationId xmlns:a16="http://schemas.microsoft.com/office/drawing/2014/main" id="{1F7B6705-703D-4F45-92AF-E310041D16CA}"/>
              </a:ext>
            </a:extLst>
          </p:cNvPr>
          <p:cNvPicPr>
            <a:picLocks noChangeAspect="1"/>
          </p:cNvPicPr>
          <p:nvPr/>
        </p:nvPicPr>
        <p:blipFill>
          <a:blip r:embed="rId4"/>
          <a:stretch>
            <a:fillRect/>
          </a:stretch>
        </p:blipFill>
        <p:spPr>
          <a:xfrm>
            <a:off x="1718776" y="4380463"/>
            <a:ext cx="2455539" cy="1579442"/>
          </a:xfrm>
          <a:prstGeom prst="rect">
            <a:avLst/>
          </a:prstGeom>
        </p:spPr>
      </p:pic>
      <p:sp>
        <p:nvSpPr>
          <p:cNvPr id="6" name="文本框 5">
            <a:extLst>
              <a:ext uri="{FF2B5EF4-FFF2-40B4-BE49-F238E27FC236}">
                <a16:creationId xmlns:a16="http://schemas.microsoft.com/office/drawing/2014/main" id="{78325E99-E0BB-4D3A-B36E-38549FD91F64}"/>
              </a:ext>
            </a:extLst>
          </p:cNvPr>
          <p:cNvSpPr txBox="1"/>
          <p:nvPr/>
        </p:nvSpPr>
        <p:spPr>
          <a:xfrm>
            <a:off x="5320262" y="1477817"/>
            <a:ext cx="2509520" cy="707886"/>
          </a:xfrm>
          <a:prstGeom prst="rect">
            <a:avLst/>
          </a:prstGeom>
          <a:noFill/>
        </p:spPr>
        <p:txBody>
          <a:bodyPr wrap="square" rtlCol="0">
            <a:spAutoFit/>
          </a:bodyPr>
          <a:lstStyle/>
          <a:p>
            <a:r>
              <a:rPr lang="en-US" altLang="zh-CN" sz="2000" dirty="0">
                <a:latin typeface="+mj-lt"/>
              </a:rPr>
              <a:t>Visual:</a:t>
            </a:r>
          </a:p>
          <a:p>
            <a:r>
              <a:rPr lang="en-US" altLang="zh-CN" sz="2000" dirty="0">
                <a:latin typeface="+mj-lt"/>
              </a:rPr>
              <a:t>Image Classification</a:t>
            </a:r>
          </a:p>
        </p:txBody>
      </p:sp>
      <p:sp>
        <p:nvSpPr>
          <p:cNvPr id="9" name="文本框 8">
            <a:extLst>
              <a:ext uri="{FF2B5EF4-FFF2-40B4-BE49-F238E27FC236}">
                <a16:creationId xmlns:a16="http://schemas.microsoft.com/office/drawing/2014/main" id="{36139F32-99C6-40EC-9E89-52CBA9CF6509}"/>
              </a:ext>
            </a:extLst>
          </p:cNvPr>
          <p:cNvSpPr txBox="1"/>
          <p:nvPr/>
        </p:nvSpPr>
        <p:spPr>
          <a:xfrm>
            <a:off x="5320262" y="3233232"/>
            <a:ext cx="2509520" cy="707886"/>
          </a:xfrm>
          <a:prstGeom prst="rect">
            <a:avLst/>
          </a:prstGeom>
          <a:noFill/>
        </p:spPr>
        <p:txBody>
          <a:bodyPr wrap="square" rtlCol="0">
            <a:spAutoFit/>
          </a:bodyPr>
          <a:lstStyle/>
          <a:p>
            <a:r>
              <a:rPr lang="en-US" altLang="zh-CN" sz="2000" dirty="0">
                <a:latin typeface="+mj-lt"/>
              </a:rPr>
              <a:t>Audio:</a:t>
            </a:r>
          </a:p>
          <a:p>
            <a:r>
              <a:rPr lang="en-US" altLang="zh-CN" sz="2000" dirty="0">
                <a:latin typeface="+mj-lt"/>
              </a:rPr>
              <a:t>Speech Recognition</a:t>
            </a:r>
          </a:p>
        </p:txBody>
      </p:sp>
      <p:sp>
        <p:nvSpPr>
          <p:cNvPr id="10" name="文本框 9">
            <a:extLst>
              <a:ext uri="{FF2B5EF4-FFF2-40B4-BE49-F238E27FC236}">
                <a16:creationId xmlns:a16="http://schemas.microsoft.com/office/drawing/2014/main" id="{0B5D3555-E71D-43E3-9FBB-65A5E35B039F}"/>
              </a:ext>
            </a:extLst>
          </p:cNvPr>
          <p:cNvSpPr txBox="1"/>
          <p:nvPr/>
        </p:nvSpPr>
        <p:spPr>
          <a:xfrm>
            <a:off x="5320262" y="4816241"/>
            <a:ext cx="2509520" cy="707886"/>
          </a:xfrm>
          <a:prstGeom prst="rect">
            <a:avLst/>
          </a:prstGeom>
          <a:noFill/>
        </p:spPr>
        <p:txBody>
          <a:bodyPr wrap="square" rtlCol="0">
            <a:spAutoFit/>
          </a:bodyPr>
          <a:lstStyle/>
          <a:p>
            <a:r>
              <a:rPr lang="en-US" altLang="zh-CN" sz="2000" dirty="0">
                <a:latin typeface="+mj-lt"/>
              </a:rPr>
              <a:t>Text:</a:t>
            </a:r>
          </a:p>
          <a:p>
            <a:r>
              <a:rPr lang="en-US" altLang="zh-CN" sz="2000" dirty="0">
                <a:latin typeface="+mj-lt"/>
              </a:rPr>
              <a:t>Text Translation</a:t>
            </a:r>
          </a:p>
        </p:txBody>
      </p:sp>
      <p:sp>
        <p:nvSpPr>
          <p:cNvPr id="11" name="文本框 10">
            <a:extLst>
              <a:ext uri="{FF2B5EF4-FFF2-40B4-BE49-F238E27FC236}">
                <a16:creationId xmlns:a16="http://schemas.microsoft.com/office/drawing/2014/main" id="{D501D384-2978-4B6A-AF24-C14B708C8BB5}"/>
              </a:ext>
            </a:extLst>
          </p:cNvPr>
          <p:cNvSpPr txBox="1"/>
          <p:nvPr/>
        </p:nvSpPr>
        <p:spPr>
          <a:xfrm>
            <a:off x="0" y="5868882"/>
            <a:ext cx="9144000" cy="769441"/>
          </a:xfrm>
          <a:prstGeom prst="rect">
            <a:avLst/>
          </a:prstGeom>
          <a:noFill/>
        </p:spPr>
        <p:txBody>
          <a:bodyPr wrap="square" rtlCol="0">
            <a:spAutoFit/>
          </a:bodyPr>
          <a:lstStyle/>
          <a:p>
            <a:pPr algn="ctr"/>
            <a:r>
              <a:rPr lang="en-US" altLang="zh-CN" sz="4400" b="1" dirty="0">
                <a:latin typeface="+mj-lt"/>
              </a:rPr>
              <a:t>… …</a:t>
            </a:r>
          </a:p>
        </p:txBody>
      </p:sp>
    </p:spTree>
    <p:extLst>
      <p:ext uri="{BB962C8B-B14F-4D97-AF65-F5344CB8AC3E}">
        <p14:creationId xmlns:p14="http://schemas.microsoft.com/office/powerpoint/2010/main" val="2225482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矩形 1"/>
          <p:cNvSpPr/>
          <p:nvPr/>
        </p:nvSpPr>
        <p:spPr>
          <a:xfrm>
            <a:off x="0" y="2447924"/>
            <a:ext cx="9144000" cy="18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5775129" y="1250721"/>
            <a:ext cx="3461204" cy="3939540"/>
          </a:xfrm>
          <a:prstGeom prst="rect">
            <a:avLst/>
          </a:prstGeom>
          <a:noFill/>
        </p:spPr>
        <p:txBody>
          <a:bodyPr wrap="none" rtlCol="0">
            <a:spAutoFit/>
          </a:bodyPr>
          <a:lstStyle/>
          <a:p>
            <a:r>
              <a:rPr lang="en-US" altLang="zh-CN" sz="25000" dirty="0">
                <a:ln w="28575">
                  <a:solidFill>
                    <a:schemeClr val="bg1"/>
                  </a:solidFill>
                </a:ln>
                <a:gradFill flip="none" rotWithShape="1">
                  <a:gsLst>
                    <a:gs pos="0">
                      <a:srgbClr val="30579B">
                        <a:shade val="30000"/>
                        <a:satMod val="115000"/>
                      </a:srgbClr>
                    </a:gs>
                    <a:gs pos="50000">
                      <a:srgbClr val="30579B">
                        <a:shade val="67500"/>
                        <a:satMod val="115000"/>
                      </a:srgbClr>
                    </a:gs>
                    <a:gs pos="100000">
                      <a:srgbClr val="30579B">
                        <a:shade val="100000"/>
                        <a:satMod val="115000"/>
                      </a:srgbClr>
                    </a:gs>
                  </a:gsLst>
                  <a:lin ang="2700000" scaled="1"/>
                  <a:tileRect/>
                </a:gradFill>
                <a:latin typeface="Franklin Gothic Demi Cond" panose="020B0706030402020204" pitchFamily="34" charset="0"/>
              </a:rPr>
              <a:t>02</a:t>
            </a:r>
            <a:endParaRPr lang="zh-CN" altLang="en-US" sz="25000" dirty="0">
              <a:ln w="28575">
                <a:solidFill>
                  <a:schemeClr val="bg1"/>
                </a:solidFill>
              </a:ln>
              <a:gradFill flip="none" rotWithShape="1">
                <a:gsLst>
                  <a:gs pos="0">
                    <a:srgbClr val="30579B">
                      <a:shade val="30000"/>
                      <a:satMod val="115000"/>
                    </a:srgbClr>
                  </a:gs>
                  <a:gs pos="50000">
                    <a:srgbClr val="30579B">
                      <a:shade val="67500"/>
                      <a:satMod val="115000"/>
                    </a:srgbClr>
                  </a:gs>
                  <a:gs pos="100000">
                    <a:srgbClr val="30579B">
                      <a:shade val="100000"/>
                      <a:satMod val="115000"/>
                    </a:srgbClr>
                  </a:gs>
                </a:gsLst>
                <a:lin ang="2700000" scaled="1"/>
                <a:tileRect/>
              </a:gradFill>
              <a:latin typeface="Franklin Gothic Demi Cond" panose="020B0706030402020204" pitchFamily="34" charset="0"/>
            </a:endParaRPr>
          </a:p>
        </p:txBody>
      </p:sp>
      <p:sp>
        <p:nvSpPr>
          <p:cNvPr id="6" name="文本框 5"/>
          <p:cNvSpPr txBox="1"/>
          <p:nvPr/>
        </p:nvSpPr>
        <p:spPr>
          <a:xfrm>
            <a:off x="543339" y="2994093"/>
            <a:ext cx="5231790" cy="707886"/>
          </a:xfrm>
          <a:prstGeom prst="rect">
            <a:avLst/>
          </a:prstGeom>
          <a:noFill/>
        </p:spPr>
        <p:txBody>
          <a:bodyPr wrap="square" rtlCol="0">
            <a:spAutoFit/>
          </a:bodyPr>
          <a:lstStyle/>
          <a:p>
            <a:pPr algn="ctr"/>
            <a:r>
              <a:rPr lang="en-US" altLang="zh-CN" sz="4000" b="1" dirty="0">
                <a:solidFill>
                  <a:srgbClr val="3763B1"/>
                </a:solidFill>
                <a:latin typeface="微软雅黑" panose="020B0503020204020204" pitchFamily="34" charset="-122"/>
                <a:ea typeface="微软雅黑" panose="020B0503020204020204" pitchFamily="34" charset="-122"/>
              </a:rPr>
              <a:t>Domain Adaptation</a:t>
            </a:r>
          </a:p>
        </p:txBody>
      </p:sp>
      <p:pic>
        <p:nvPicPr>
          <p:cNvPr id="7" name="图片 6"/>
          <p:cNvPicPr>
            <a:picLocks noChangeAspect="1"/>
          </p:cNvPicPr>
          <p:nvPr/>
        </p:nvPicPr>
        <p:blipFill rotWithShape="1">
          <a:blip r:embed="rId3" cstate="print">
            <a:biLevel thresh="25000"/>
            <a:extLst>
              <a:ext uri="{28A0092B-C50C-407E-A947-70E740481C1C}">
                <a14:useLocalDpi xmlns:a14="http://schemas.microsoft.com/office/drawing/2010/main" val="0"/>
              </a:ext>
            </a:extLst>
          </a:blip>
          <a:srcRect t="77859" r="53863"/>
          <a:stretch/>
        </p:blipFill>
        <p:spPr>
          <a:xfrm>
            <a:off x="206875" y="152400"/>
            <a:ext cx="2517275" cy="679161"/>
          </a:xfrm>
          <a:prstGeom prst="rect">
            <a:avLst/>
          </a:prstGeom>
        </p:spPr>
      </p:pic>
    </p:spTree>
    <p:extLst>
      <p:ext uri="{BB962C8B-B14F-4D97-AF65-F5344CB8AC3E}">
        <p14:creationId xmlns:p14="http://schemas.microsoft.com/office/powerpoint/2010/main" val="1057865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557172" y="264121"/>
            <a:ext cx="4272610" cy="178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581025" y="138783"/>
            <a:ext cx="1900136" cy="430887"/>
          </a:xfrm>
          <a:prstGeom prst="rect">
            <a:avLst/>
          </a:prstGeom>
          <a:noFill/>
        </p:spPr>
        <p:txBody>
          <a:bodyPr wrap="none" rtlCol="0">
            <a:spAutoFit/>
          </a:bodyPr>
          <a:lstStyle/>
          <a:p>
            <a:r>
              <a:rPr lang="en-US" altLang="zh-CN" sz="2200" b="1" dirty="0">
                <a:solidFill>
                  <a:srgbClr val="0070C0"/>
                </a:solidFill>
                <a:latin typeface="微软雅黑" panose="020B0503020204020204" pitchFamily="34" charset="-122"/>
                <a:ea typeface="微软雅黑" panose="020B0503020204020204" pitchFamily="34" charset="-122"/>
              </a:rPr>
              <a:t>2.1 Problem</a:t>
            </a:r>
            <a:endParaRPr lang="zh-CN" altLang="en-US" sz="2200" b="1" dirty="0">
              <a:solidFill>
                <a:srgbClr val="0070C0"/>
              </a:solidFill>
              <a:latin typeface="微软雅黑" panose="020B0503020204020204" pitchFamily="34" charset="-122"/>
              <a:ea typeface="微软雅黑" panose="020B0503020204020204" pitchFamily="34" charset="-122"/>
            </a:endParaRPr>
          </a:p>
        </p:txBody>
      </p:sp>
      <p:pic>
        <p:nvPicPr>
          <p:cNvPr id="5" name="圖片 5">
            <a:extLst>
              <a:ext uri="{FF2B5EF4-FFF2-40B4-BE49-F238E27FC236}">
                <a16:creationId xmlns:a16="http://schemas.microsoft.com/office/drawing/2014/main" id="{F0A6D514-8BD0-4E73-BD63-8CFF696239A7}"/>
              </a:ext>
            </a:extLst>
          </p:cNvPr>
          <p:cNvPicPr>
            <a:picLocks noChangeAspect="1"/>
          </p:cNvPicPr>
          <p:nvPr/>
        </p:nvPicPr>
        <p:blipFill>
          <a:blip r:embed="rId3"/>
          <a:stretch>
            <a:fillRect/>
          </a:stretch>
        </p:blipFill>
        <p:spPr>
          <a:xfrm>
            <a:off x="3723398" y="1469105"/>
            <a:ext cx="2629267" cy="857370"/>
          </a:xfrm>
          <a:prstGeom prst="rect">
            <a:avLst/>
          </a:prstGeom>
        </p:spPr>
      </p:pic>
      <p:pic>
        <p:nvPicPr>
          <p:cNvPr id="6" name="圖片 6">
            <a:extLst>
              <a:ext uri="{FF2B5EF4-FFF2-40B4-BE49-F238E27FC236}">
                <a16:creationId xmlns:a16="http://schemas.microsoft.com/office/drawing/2014/main" id="{D99AB069-0007-4FA9-B147-2624C3DA7669}"/>
              </a:ext>
            </a:extLst>
          </p:cNvPr>
          <p:cNvPicPr>
            <a:picLocks noChangeAspect="1"/>
          </p:cNvPicPr>
          <p:nvPr/>
        </p:nvPicPr>
        <p:blipFill>
          <a:blip r:embed="rId4"/>
          <a:stretch>
            <a:fillRect/>
          </a:stretch>
        </p:blipFill>
        <p:spPr>
          <a:xfrm>
            <a:off x="2018406" y="2744921"/>
            <a:ext cx="2657846" cy="905001"/>
          </a:xfrm>
          <a:prstGeom prst="rect">
            <a:avLst/>
          </a:prstGeom>
        </p:spPr>
      </p:pic>
      <p:pic>
        <p:nvPicPr>
          <p:cNvPr id="7" name="圖片 12">
            <a:extLst>
              <a:ext uri="{FF2B5EF4-FFF2-40B4-BE49-F238E27FC236}">
                <a16:creationId xmlns:a16="http://schemas.microsoft.com/office/drawing/2014/main" id="{D2A96635-584F-42D9-BA03-ABBA4DE590C4}"/>
              </a:ext>
            </a:extLst>
          </p:cNvPr>
          <p:cNvPicPr>
            <a:picLocks noChangeAspect="1"/>
          </p:cNvPicPr>
          <p:nvPr/>
        </p:nvPicPr>
        <p:blipFill>
          <a:blip r:embed="rId5"/>
          <a:stretch>
            <a:fillRect/>
          </a:stretch>
        </p:blipFill>
        <p:spPr>
          <a:xfrm>
            <a:off x="5195257" y="2785961"/>
            <a:ext cx="2658811" cy="857370"/>
          </a:xfrm>
          <a:prstGeom prst="rect">
            <a:avLst/>
          </a:prstGeom>
        </p:spPr>
      </p:pic>
      <p:sp>
        <p:nvSpPr>
          <p:cNvPr id="8" name="文字方塊 13">
            <a:extLst>
              <a:ext uri="{FF2B5EF4-FFF2-40B4-BE49-F238E27FC236}">
                <a16:creationId xmlns:a16="http://schemas.microsoft.com/office/drawing/2014/main" id="{C016580C-D34D-4890-9B8B-B27511EC4402}"/>
              </a:ext>
            </a:extLst>
          </p:cNvPr>
          <p:cNvSpPr txBox="1"/>
          <p:nvPr/>
        </p:nvSpPr>
        <p:spPr>
          <a:xfrm>
            <a:off x="2590091" y="3721383"/>
            <a:ext cx="151447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srgbClr val="0000FF"/>
                </a:solidFill>
                <a:effectLst/>
                <a:uLnTx/>
                <a:uFillTx/>
                <a:latin typeface="Calibri" panose="020F0502020204030204"/>
                <a:ea typeface="新細明體" panose="02020500000000000000" pitchFamily="18" charset="-120"/>
                <a:cs typeface="+mn-cs"/>
              </a:rPr>
              <a:t>99.5%</a:t>
            </a:r>
            <a:endParaRPr kumimoji="0" lang="zh-TW" altLang="en-US" sz="2800" b="0" i="0" u="none" strike="noStrike" kern="1200" cap="none" spc="0" normalizeH="0" baseline="0" noProof="0" dirty="0">
              <a:ln>
                <a:noFill/>
              </a:ln>
              <a:solidFill>
                <a:srgbClr val="0000FF"/>
              </a:solidFill>
              <a:effectLst/>
              <a:uLnTx/>
              <a:uFillTx/>
              <a:latin typeface="Calibri" panose="020F0502020204030204"/>
              <a:ea typeface="新細明體" panose="02020500000000000000" pitchFamily="18" charset="-120"/>
              <a:cs typeface="+mn-cs"/>
            </a:endParaRPr>
          </a:p>
        </p:txBody>
      </p:sp>
      <p:sp>
        <p:nvSpPr>
          <p:cNvPr id="9" name="文字方塊 14">
            <a:extLst>
              <a:ext uri="{FF2B5EF4-FFF2-40B4-BE49-F238E27FC236}">
                <a16:creationId xmlns:a16="http://schemas.microsoft.com/office/drawing/2014/main" id="{E81F430B-E9D4-4660-B61E-318561468DF3}"/>
              </a:ext>
            </a:extLst>
          </p:cNvPr>
          <p:cNvSpPr txBox="1"/>
          <p:nvPr/>
        </p:nvSpPr>
        <p:spPr>
          <a:xfrm>
            <a:off x="5767424" y="3688783"/>
            <a:ext cx="151447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57.5%</a:t>
            </a:r>
            <a:endParaRPr kumimoji="0" lang="zh-TW" altLang="en-US" sz="28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
        <p:nvSpPr>
          <p:cNvPr id="10" name="文字方塊 15">
            <a:extLst>
              <a:ext uri="{FF2B5EF4-FFF2-40B4-BE49-F238E27FC236}">
                <a16:creationId xmlns:a16="http://schemas.microsoft.com/office/drawing/2014/main" id="{51F74BFF-7A66-4FF5-B88B-43CCCE98262E}"/>
              </a:ext>
            </a:extLst>
          </p:cNvPr>
          <p:cNvSpPr txBox="1"/>
          <p:nvPr/>
        </p:nvSpPr>
        <p:spPr>
          <a:xfrm>
            <a:off x="1852197" y="1482291"/>
            <a:ext cx="1704975"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mj-lt"/>
                <a:ea typeface="新細明體" panose="02020500000000000000" pitchFamily="18" charset="-120"/>
                <a:cs typeface="+mn-cs"/>
              </a:rPr>
              <a:t>Training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mj-lt"/>
                <a:ea typeface="新細明體" panose="02020500000000000000" pitchFamily="18" charset="-120"/>
                <a:cs typeface="+mn-cs"/>
              </a:rPr>
              <a:t>Data</a:t>
            </a:r>
            <a:endParaRPr kumimoji="0" lang="zh-TW" altLang="en-US" sz="2400" b="0" i="0" u="none" strike="noStrike" kern="1200" cap="none" spc="0" normalizeH="0" baseline="0" noProof="0" dirty="0">
              <a:ln>
                <a:noFill/>
              </a:ln>
              <a:solidFill>
                <a:prstClr val="black"/>
              </a:solidFill>
              <a:effectLst/>
              <a:uLnTx/>
              <a:uFillTx/>
              <a:latin typeface="+mj-lt"/>
              <a:ea typeface="新細明體" panose="02020500000000000000" pitchFamily="18" charset="-120"/>
              <a:cs typeface="+mn-cs"/>
            </a:endParaRPr>
          </a:p>
        </p:txBody>
      </p:sp>
      <p:sp>
        <p:nvSpPr>
          <p:cNvPr id="12" name="文字方塊 16">
            <a:extLst>
              <a:ext uri="{FF2B5EF4-FFF2-40B4-BE49-F238E27FC236}">
                <a16:creationId xmlns:a16="http://schemas.microsoft.com/office/drawing/2014/main" id="{804B8F06-5211-4C0E-8E83-F16CEFE84529}"/>
              </a:ext>
            </a:extLst>
          </p:cNvPr>
          <p:cNvSpPr txBox="1"/>
          <p:nvPr/>
        </p:nvSpPr>
        <p:spPr>
          <a:xfrm>
            <a:off x="169995" y="2785961"/>
            <a:ext cx="1704975"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mj-lt"/>
                <a:ea typeface="新細明體" panose="02020500000000000000" pitchFamily="18" charset="-120"/>
                <a:cs typeface="+mn-cs"/>
              </a:rPr>
              <a:t>Testing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mj-lt"/>
                <a:ea typeface="新細明體" panose="02020500000000000000" pitchFamily="18" charset="-120"/>
                <a:cs typeface="+mn-cs"/>
              </a:rPr>
              <a:t>Data</a:t>
            </a:r>
            <a:endParaRPr kumimoji="0" lang="zh-TW" altLang="en-US" sz="2400" b="0" i="0" u="none" strike="noStrike" kern="1200" cap="none" spc="0" normalizeH="0" baseline="0" noProof="0" dirty="0">
              <a:ln>
                <a:noFill/>
              </a:ln>
              <a:solidFill>
                <a:prstClr val="black"/>
              </a:solidFill>
              <a:effectLst/>
              <a:uLnTx/>
              <a:uFillTx/>
              <a:latin typeface="+mj-lt"/>
              <a:ea typeface="新細明體" panose="02020500000000000000" pitchFamily="18" charset="-120"/>
              <a:cs typeface="+mn-cs"/>
            </a:endParaRPr>
          </a:p>
        </p:txBody>
      </p:sp>
      <p:sp>
        <p:nvSpPr>
          <p:cNvPr id="13" name="文字方塊 9">
            <a:extLst>
              <a:ext uri="{FF2B5EF4-FFF2-40B4-BE49-F238E27FC236}">
                <a16:creationId xmlns:a16="http://schemas.microsoft.com/office/drawing/2014/main" id="{D430BD71-9A8D-4BA7-BFC0-B6DEB60471F8}"/>
              </a:ext>
            </a:extLst>
          </p:cNvPr>
          <p:cNvSpPr txBox="1"/>
          <p:nvPr/>
        </p:nvSpPr>
        <p:spPr>
          <a:xfrm>
            <a:off x="841179" y="4825074"/>
            <a:ext cx="7920308" cy="95410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mj-lt"/>
                <a:ea typeface="新細明體" panose="02020500000000000000" pitchFamily="18" charset="-120"/>
                <a:cs typeface="+mn-cs"/>
              </a:rPr>
              <a:t>Domain shift:</a:t>
            </a:r>
            <a:r>
              <a:rPr kumimoji="0" lang="en-US" altLang="zh-TW" sz="2800" b="0" i="0" u="none" strike="noStrike" kern="1200" cap="none" spc="0" normalizeH="0" noProof="0" dirty="0">
                <a:ln>
                  <a:noFill/>
                </a:ln>
                <a:solidFill>
                  <a:prstClr val="black"/>
                </a:solidFill>
                <a:effectLst/>
                <a:uLnTx/>
                <a:uFillTx/>
                <a:latin typeface="+mj-lt"/>
                <a:ea typeface="新細明體" panose="02020500000000000000" pitchFamily="18" charset="-120"/>
                <a:cs typeface="+mn-cs"/>
              </a:rPr>
              <a:t> Training and testing data have different distributions. </a:t>
            </a:r>
            <a:r>
              <a:rPr kumimoji="0" lang="en-US" altLang="zh-TW" sz="2800" b="0" i="0" u="none" strike="noStrike" kern="1200" cap="none" spc="0" normalizeH="0" baseline="0" noProof="0" dirty="0">
                <a:ln>
                  <a:noFill/>
                </a:ln>
                <a:solidFill>
                  <a:prstClr val="black"/>
                </a:solidFill>
                <a:effectLst/>
                <a:uLnTx/>
                <a:uFillTx/>
                <a:latin typeface="+mj-lt"/>
                <a:ea typeface="新細明體" panose="02020500000000000000" pitchFamily="18" charset="-120"/>
                <a:cs typeface="+mn-cs"/>
              </a:rPr>
              <a:t> </a:t>
            </a:r>
            <a:endParaRPr kumimoji="0" lang="zh-TW" altLang="en-US" sz="2800" b="0" i="0" u="none" strike="noStrike" kern="1200" cap="none" spc="0" normalizeH="0" baseline="0" noProof="0" dirty="0">
              <a:ln>
                <a:noFill/>
              </a:ln>
              <a:solidFill>
                <a:prstClr val="black"/>
              </a:solidFill>
              <a:effectLst/>
              <a:uLnTx/>
              <a:uFillTx/>
              <a:latin typeface="+mj-lt"/>
              <a:ea typeface="新細明體" panose="02020500000000000000" pitchFamily="18" charset="-120"/>
              <a:cs typeface="+mn-cs"/>
            </a:endParaRPr>
          </a:p>
        </p:txBody>
      </p:sp>
      <p:cxnSp>
        <p:nvCxnSpPr>
          <p:cNvPr id="3" name="直接箭头连接符 2">
            <a:extLst>
              <a:ext uri="{FF2B5EF4-FFF2-40B4-BE49-F238E27FC236}">
                <a16:creationId xmlns:a16="http://schemas.microsoft.com/office/drawing/2014/main" id="{F9AECA30-BDB9-4791-BC11-DB4E22A269A3}"/>
              </a:ext>
            </a:extLst>
          </p:cNvPr>
          <p:cNvCxnSpPr>
            <a:stCxn id="5" idx="3"/>
          </p:cNvCxnSpPr>
          <p:nvPr/>
        </p:nvCxnSpPr>
        <p:spPr>
          <a:xfrm flipV="1">
            <a:off x="6352665" y="1888958"/>
            <a:ext cx="709872" cy="8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63FB1957-DEF3-439D-B0E7-015B6A2ED67E}"/>
              </a:ext>
            </a:extLst>
          </p:cNvPr>
          <p:cNvCxnSpPr>
            <a:stCxn id="7" idx="0"/>
          </p:cNvCxnSpPr>
          <p:nvPr/>
        </p:nvCxnSpPr>
        <p:spPr>
          <a:xfrm flipV="1">
            <a:off x="6524663" y="1913021"/>
            <a:ext cx="586000" cy="872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字方塊 16">
            <a:extLst>
              <a:ext uri="{FF2B5EF4-FFF2-40B4-BE49-F238E27FC236}">
                <a16:creationId xmlns:a16="http://schemas.microsoft.com/office/drawing/2014/main" id="{FDD51517-84E9-4F61-84C2-35E1B567BB67}"/>
              </a:ext>
            </a:extLst>
          </p:cNvPr>
          <p:cNvSpPr txBox="1"/>
          <p:nvPr/>
        </p:nvSpPr>
        <p:spPr>
          <a:xfrm>
            <a:off x="6977294" y="1571261"/>
            <a:ext cx="1704975"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400" dirty="0">
                <a:solidFill>
                  <a:srgbClr val="C00000"/>
                </a:solidFill>
                <a:latin typeface="+mj-lt"/>
                <a:ea typeface="新細明體" panose="02020500000000000000" pitchFamily="18" charset="-120"/>
              </a:rPr>
              <a:t>mismatch</a:t>
            </a:r>
            <a:endParaRPr kumimoji="0" lang="zh-TW" altLang="en-US" sz="2400" b="0" i="0" u="none" strike="noStrike" kern="1200" cap="none" spc="0" normalizeH="0" baseline="0" noProof="0" dirty="0">
              <a:ln>
                <a:noFill/>
              </a:ln>
              <a:solidFill>
                <a:srgbClr val="C00000"/>
              </a:solidFill>
              <a:effectLst/>
              <a:uLnTx/>
              <a:uFillTx/>
              <a:latin typeface="+mj-lt"/>
              <a:ea typeface="新細明體" panose="02020500000000000000" pitchFamily="18" charset="-120"/>
            </a:endParaRPr>
          </a:p>
        </p:txBody>
      </p:sp>
    </p:spTree>
    <p:extLst>
      <p:ext uri="{BB962C8B-B14F-4D97-AF65-F5344CB8AC3E}">
        <p14:creationId xmlns:p14="http://schemas.microsoft.com/office/powerpoint/2010/main" val="142141286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5">
      <a:majorFont>
        <a:latin typeface="Times New Roman"/>
        <a:ea typeface="黑体"/>
        <a:cs typeface=""/>
      </a:majorFont>
      <a:minorFont>
        <a:latin typeface="黑体"/>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Phoenix</Template>
  <TotalTime>17872</TotalTime>
  <Words>766</Words>
  <Application>Microsoft Office PowerPoint</Application>
  <PresentationFormat>全屏显示(4:3)</PresentationFormat>
  <Paragraphs>187</Paragraphs>
  <Slides>21</Slides>
  <Notes>20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21</vt:i4>
      </vt:variant>
    </vt:vector>
  </HeadingPairs>
  <TitlesOfParts>
    <vt:vector size="35" baseType="lpstr">
      <vt:lpstr>新細明體</vt:lpstr>
      <vt:lpstr>黑体</vt:lpstr>
      <vt:lpstr>楷体</vt:lpstr>
      <vt:lpstr>宋体</vt:lpstr>
      <vt:lpstr>微软雅黑</vt:lpstr>
      <vt:lpstr>Arial</vt:lpstr>
      <vt:lpstr>Calibri</vt:lpstr>
      <vt:lpstr>Cambria Math</vt:lpstr>
      <vt:lpstr>Franklin Gothic Demi Cond</vt:lpstr>
      <vt:lpstr>Palatino Linotype</vt:lpstr>
      <vt:lpstr>Tahoma</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王齐</dc:creator>
  <cp:lastModifiedBy>WEIJIE</cp:lastModifiedBy>
  <cp:revision>996</cp:revision>
  <cp:lastPrinted>2015-09-08T03:57:43Z</cp:lastPrinted>
  <dcterms:created xsi:type="dcterms:W3CDTF">2015-09-04T08:06:26Z</dcterms:created>
  <dcterms:modified xsi:type="dcterms:W3CDTF">2021-10-14T12:52:39Z</dcterms:modified>
</cp:coreProperties>
</file>