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31" r:id="rId2"/>
    <p:sldId id="284" r:id="rId3"/>
    <p:sldId id="734" r:id="rId4"/>
    <p:sldId id="818" r:id="rId5"/>
    <p:sldId id="830" r:id="rId6"/>
    <p:sldId id="831" r:id="rId7"/>
    <p:sldId id="820" r:id="rId8"/>
    <p:sldId id="770" r:id="rId9"/>
    <p:sldId id="802" r:id="rId10"/>
    <p:sldId id="832" r:id="rId11"/>
    <p:sldId id="833" r:id="rId12"/>
    <p:sldId id="834" r:id="rId13"/>
    <p:sldId id="808" r:id="rId14"/>
    <p:sldId id="836" r:id="rId15"/>
    <p:sldId id="826" r:id="rId16"/>
    <p:sldId id="837" r:id="rId17"/>
    <p:sldId id="838" r:id="rId18"/>
    <p:sldId id="839" r:id="rId19"/>
    <p:sldId id="815" r:id="rId20"/>
    <p:sldId id="841" r:id="rId21"/>
    <p:sldId id="842" r:id="rId22"/>
    <p:sldId id="835" r:id="rId23"/>
    <p:sldId id="816" r:id="rId24"/>
    <p:sldId id="767" r:id="rId25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JIE" initials="WJ" lastIdx="3" clrIdx="0">
    <p:extLst>
      <p:ext uri="{19B8F6BF-5375-455C-9EA6-DF929625EA0E}">
        <p15:presenceInfo xmlns:p15="http://schemas.microsoft.com/office/powerpoint/2012/main" userId="WEI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269BD"/>
    <a:srgbClr val="1557AE"/>
    <a:srgbClr val="0070C0"/>
    <a:srgbClr val="6E9EAF"/>
    <a:srgbClr val="4C5678"/>
    <a:srgbClr val="3A97D7"/>
    <a:srgbClr val="E97C30"/>
    <a:srgbClr val="E87E0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83628" autoAdjust="0"/>
  </p:normalViewPr>
  <p:slideViewPr>
    <p:cSldViewPr snapToGrid="0">
      <p:cViewPr varScale="1">
        <p:scale>
          <a:sx n="136" d="100"/>
          <a:sy n="136" d="100"/>
        </p:scale>
        <p:origin x="25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01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5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93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2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71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6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2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9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53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6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2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6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7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29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2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8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6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6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0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7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9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9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62" y="263186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1" y="523084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75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29" y="5850177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7829550" y="6523381"/>
            <a:ext cx="1154166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23338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/>
        </p:blipFill>
        <p:spPr>
          <a:xfrm>
            <a:off x="-14514" y="0"/>
            <a:ext cx="9202057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"/>
            <a:ext cx="9085943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3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6896100" y="264123"/>
            <a:ext cx="2190235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流程图: 过程 8"/>
          <p:cNvSpPr/>
          <p:nvPr userDrawn="1"/>
        </p:nvSpPr>
        <p:spPr>
          <a:xfrm rot="5400000" flipH="1">
            <a:off x="8236630" y="-492807"/>
            <a:ext cx="252123" cy="14472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7858125" y="129047"/>
            <a:ext cx="1154166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3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084490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prp/awesome-attention-mechanism-in-cv" TargetMode="External"/><Relationship Id="rId5" Type="http://schemas.openxmlformats.org/officeDocument/2006/relationships/hyperlink" Target="https://blog.csdn.net/weijie_home/article/details/116407137" TargetMode="External"/><Relationship Id="rId4" Type="http://schemas.openxmlformats.org/officeDocument/2006/relationships/hyperlink" Target="https://easyai.tech/ai-definition/rn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811"/>
            <a:ext cx="9144000" cy="2592301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417385"/>
            <a:ext cx="9144000" cy="795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000" b="1" kern="100" dirty="0">
                <a:solidFill>
                  <a:schemeClr val="bg1"/>
                </a:solidFill>
                <a:latin typeface="阿里巴巴普惠体 2.0 105 Heavy" panose="00020600040101010101" pitchFamily="18" charset="-122"/>
                <a:ea typeface="阿里巴巴普惠体 2.0 105 Heavy" panose="00020600040101010101" pitchFamily="18" charset="-122"/>
                <a:cs typeface="阿里巴巴普惠体 2.0 105 Heavy" panose="00020600040101010101" pitchFamily="18" charset="-122"/>
              </a:rPr>
              <a:t>Sequence Model</a:t>
            </a:r>
          </a:p>
        </p:txBody>
      </p:sp>
      <p:sp>
        <p:nvSpPr>
          <p:cNvPr id="5" name="矩形 4"/>
          <p:cNvSpPr/>
          <p:nvPr/>
        </p:nvSpPr>
        <p:spPr>
          <a:xfrm>
            <a:off x="6568685" y="6224107"/>
            <a:ext cx="2736648" cy="4766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2021-11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27" y="4566604"/>
            <a:ext cx="9144000" cy="540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Jie</a:t>
            </a:r>
            <a:r>
              <a:rPr lang="en-US" altLang="zh-CN" sz="28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 Wei</a:t>
            </a:r>
            <a:endParaRPr lang="en-US" altLang="zh-CN" sz="2800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7C9305-CC41-47D8-8786-0425A8CD9D0B}"/>
              </a:ext>
            </a:extLst>
          </p:cNvPr>
          <p:cNvSpPr/>
          <p:nvPr/>
        </p:nvSpPr>
        <p:spPr>
          <a:xfrm>
            <a:off x="2427237" y="5375189"/>
            <a:ext cx="4302780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Xi</a:t>
            </a:r>
            <a:r>
              <a:rPr lang="en-US" altLang="zh-CN" sz="24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an </a:t>
            </a:r>
            <a:r>
              <a:rPr lang="en-US" altLang="zh-CN" sz="2400" b="1" kern="100" dirty="0" err="1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Jiaotong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39919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Seq2seq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D430BD71-9A8D-4BA7-BFC0-B6DEB60471F8}"/>
              </a:ext>
            </a:extLst>
          </p:cNvPr>
          <p:cNvSpPr txBox="1"/>
          <p:nvPr/>
        </p:nvSpPr>
        <p:spPr>
          <a:xfrm>
            <a:off x="581025" y="3259380"/>
            <a:ext cx="842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  <a:cs typeface="+mn-cs"/>
              </a:rPr>
              <a:t>Input: 		a sequence</a:t>
            </a:r>
            <a:endParaRPr kumimoji="0" lang="en-US" altLang="zh-TW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新細明體" panose="02020500000000000000" pitchFamily="18" charset="-120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>
                <a:solidFill>
                  <a:prstClr val="black"/>
                </a:solidFill>
                <a:latin typeface="+mj-lt"/>
                <a:ea typeface="新細明體" panose="02020500000000000000" pitchFamily="18" charset="-120"/>
              </a:rPr>
              <a:t>Output: 	a sequence</a:t>
            </a:r>
          </a:p>
          <a:p>
            <a:pPr lvl="0">
              <a:defRPr/>
            </a:pPr>
            <a:r>
              <a:rPr lang="en-US" altLang="zh-TW" sz="2400" b="1" dirty="0">
                <a:solidFill>
                  <a:prstClr val="black"/>
                </a:solidFill>
                <a:latin typeface="+mj-lt"/>
                <a:ea typeface="新細明體" panose="02020500000000000000" pitchFamily="18" charset="-120"/>
              </a:rPr>
              <a:t>**</a:t>
            </a:r>
            <a:r>
              <a:rPr lang="en-US" altLang="zh-TW" sz="2400" dirty="0">
                <a:solidFill>
                  <a:prstClr val="black"/>
                </a:solidFill>
                <a:latin typeface="+mj-lt"/>
                <a:ea typeface="新細明體" panose="02020500000000000000" pitchFamily="18" charset="-120"/>
              </a:rPr>
              <a:t> The length of the input and output sequences is variable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475955-D2FB-4F14-8C54-7BFC055CD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933450"/>
            <a:ext cx="6391275" cy="1962150"/>
          </a:xfrm>
          <a:prstGeom prst="rect">
            <a:avLst/>
          </a:prstGeom>
        </p:spPr>
      </p:pic>
      <p:sp>
        <p:nvSpPr>
          <p:cNvPr id="14" name="文字方塊 9">
            <a:extLst>
              <a:ext uri="{FF2B5EF4-FFF2-40B4-BE49-F238E27FC236}">
                <a16:creationId xmlns:a16="http://schemas.microsoft.com/office/drawing/2014/main" id="{E4EE7C39-50E5-4D6F-89E1-490EF5148994}"/>
              </a:ext>
            </a:extLst>
          </p:cNvPr>
          <p:cNvSpPr txBox="1"/>
          <p:nvPr/>
        </p:nvSpPr>
        <p:spPr>
          <a:xfrm>
            <a:off x="581025" y="4638496"/>
            <a:ext cx="8420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  <a:cs typeface="+mn-cs"/>
              </a:rPr>
              <a:t>Encoder  &amp;  Decoder</a:t>
            </a:r>
            <a:endParaRPr lang="en-US" altLang="zh-TW" sz="2400" dirty="0">
              <a:solidFill>
                <a:prstClr val="black"/>
              </a:solidFill>
              <a:latin typeface="+mj-lt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  <a:cs typeface="+mn-cs"/>
              </a:rPr>
              <a:t>Encoder:  a  sequence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 context vector</a:t>
            </a:r>
          </a:p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Decoder: 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context </a:t>
            </a:r>
            <a:r>
              <a:rPr lang="en-US" altLang="zh-TW" sz="2400" dirty="0">
                <a:solidFill>
                  <a:prstClr val="black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vector  a sequence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41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Seq2seq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s://img-blog.csdnimg.cn/2021050508505381.png?x-oss-process=image/watermark,type_ZmFuZ3poZW5naGVpdGk,shadow_10,text_aHR0cHM6Ly9ibG9nLmNzZG4ubmV0L3dlaWppZV9ob21l,size_16,color_FFFFFF,t_70">
            <a:extLst>
              <a:ext uri="{FF2B5EF4-FFF2-40B4-BE49-F238E27FC236}">
                <a16:creationId xmlns:a16="http://schemas.microsoft.com/office/drawing/2014/main" id="{C3A32F25-F1E0-4D8D-87EA-756C43CA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7" y="1759567"/>
            <a:ext cx="40862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E2783A-0E6C-4043-A109-20405E5F7F0B}"/>
              </a:ext>
            </a:extLst>
          </p:cNvPr>
          <p:cNvSpPr/>
          <p:nvPr/>
        </p:nvSpPr>
        <p:spPr>
          <a:xfrm>
            <a:off x="581025" y="901234"/>
            <a:ext cx="345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j-lt"/>
              </a:rPr>
              <a:t>Cho RNN Encoder-Decoder </a:t>
            </a:r>
            <a:r>
              <a:rPr lang="en-US" altLang="zh-CN" sz="1050" b="1" dirty="0">
                <a:latin typeface="+mj-lt"/>
              </a:rPr>
              <a:t>[1]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1330-9210-49F7-A74F-3EDD439AA108}"/>
              </a:ext>
            </a:extLst>
          </p:cNvPr>
          <p:cNvSpPr txBox="1"/>
          <p:nvPr/>
        </p:nvSpPr>
        <p:spPr>
          <a:xfrm>
            <a:off x="581025" y="638066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lt"/>
              </a:rPr>
              <a:t>[1] https://arxiv.org/pdf/1406.1078.pdf</a:t>
            </a:r>
            <a:endParaRPr lang="zh-CN" altLang="en-US" sz="1600" dirty="0">
              <a:latin typeface="+mj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7E1484-8A75-4ED2-92CA-A38E3312CC23}"/>
              </a:ext>
            </a:extLst>
          </p:cNvPr>
          <p:cNvGrpSpPr/>
          <p:nvPr/>
        </p:nvGrpSpPr>
        <p:grpSpPr>
          <a:xfrm>
            <a:off x="4556610" y="3915372"/>
            <a:ext cx="3873015" cy="1657679"/>
            <a:chOff x="4556610" y="3915372"/>
            <a:chExt cx="3873015" cy="165767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A50AA16-23CE-4BC5-B545-8311278C6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750" y="3915372"/>
              <a:ext cx="3571875" cy="10668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073935-297D-4A20-A23A-9E6704E20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6610" y="4868201"/>
              <a:ext cx="2609850" cy="70485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A9BE9EB-9F2D-40B3-96BD-19C28919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7186" y="4535915"/>
              <a:ext cx="189097" cy="31741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1DD1DB-E08A-421D-9234-51AEE2DFF118}"/>
              </a:ext>
            </a:extLst>
          </p:cNvPr>
          <p:cNvGrpSpPr/>
          <p:nvPr/>
        </p:nvGrpSpPr>
        <p:grpSpPr>
          <a:xfrm>
            <a:off x="4562936" y="2330323"/>
            <a:ext cx="4361989" cy="995671"/>
            <a:chOff x="4562936" y="2330323"/>
            <a:chExt cx="4361989" cy="995671"/>
          </a:xfrm>
        </p:grpSpPr>
        <p:pic>
          <p:nvPicPr>
            <p:cNvPr id="6148" name="Picture 4" descr="https://img-blog.csdnimg.cn/2021050508552360.png">
              <a:extLst>
                <a:ext uri="{FF2B5EF4-FFF2-40B4-BE49-F238E27FC236}">
                  <a16:creationId xmlns:a16="http://schemas.microsoft.com/office/drawing/2014/main" id="{F3FAE9C4-2972-4779-92BB-AB3F58DDA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936" y="2330323"/>
              <a:ext cx="4361989" cy="995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B0D1C43-C54B-4390-846A-2106CF1F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68956" y="2832916"/>
              <a:ext cx="428527" cy="421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42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Seq2seq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E2783A-0E6C-4043-A109-20405E5F7F0B}"/>
              </a:ext>
            </a:extLst>
          </p:cNvPr>
          <p:cNvSpPr/>
          <p:nvPr/>
        </p:nvSpPr>
        <p:spPr>
          <a:xfrm>
            <a:off x="581025" y="901234"/>
            <a:ext cx="3456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+mj-lt"/>
              </a:rPr>
              <a:t>Sutskever</a:t>
            </a:r>
            <a:r>
              <a:rPr lang="en-US" altLang="zh-CN" sz="2000" b="1" dirty="0">
                <a:latin typeface="+mj-lt"/>
              </a:rPr>
              <a:t> Encoder-Decoder </a:t>
            </a:r>
            <a:r>
              <a:rPr lang="en-US" altLang="zh-CN" sz="1050" b="1" dirty="0">
                <a:latin typeface="+mj-lt"/>
              </a:rPr>
              <a:t>[1]</a:t>
            </a:r>
            <a:endParaRPr lang="zh-CN" altLang="en-US" sz="2000" b="1" dirty="0">
              <a:latin typeface="+mj-lt"/>
            </a:endParaRPr>
          </a:p>
        </p:txBody>
      </p:sp>
      <p:pic>
        <p:nvPicPr>
          <p:cNvPr id="7170" name="Picture 2" descr="https://img-blog.csdnimg.cn/20210505104718115.png">
            <a:extLst>
              <a:ext uri="{FF2B5EF4-FFF2-40B4-BE49-F238E27FC236}">
                <a16:creationId xmlns:a16="http://schemas.microsoft.com/office/drawing/2014/main" id="{80C03595-F13D-4EFF-9685-37DD6D3D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22499"/>
            <a:ext cx="80200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5DFC259-A3EF-459D-A5B2-A9D8441C8B32}"/>
              </a:ext>
            </a:extLst>
          </p:cNvPr>
          <p:cNvSpPr/>
          <p:nvPr/>
        </p:nvSpPr>
        <p:spPr>
          <a:xfrm>
            <a:off x="793967" y="3553374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j-lt"/>
              </a:rPr>
              <a:t>Encoder: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710687-B7F2-4984-BF13-9612B19F125C}"/>
              </a:ext>
            </a:extLst>
          </p:cNvPr>
          <p:cNvSpPr/>
          <p:nvPr/>
        </p:nvSpPr>
        <p:spPr>
          <a:xfrm>
            <a:off x="4778160" y="3553374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j-lt"/>
              </a:rPr>
              <a:t>Decoder: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737EE5-6C96-46AA-A168-068071691E89}"/>
              </a:ext>
            </a:extLst>
          </p:cNvPr>
          <p:cNvSpPr txBox="1"/>
          <p:nvPr/>
        </p:nvSpPr>
        <p:spPr>
          <a:xfrm>
            <a:off x="581025" y="6190736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lt"/>
              </a:rPr>
              <a:t>[1] https://arxiv.org/pdf/1409.3215.pdf</a:t>
            </a:r>
            <a:endParaRPr lang="zh-CN" altLang="en-US" sz="1600" dirty="0"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2EC2BE-DAA5-4BB6-B23E-F21EE4586F79}"/>
              </a:ext>
            </a:extLst>
          </p:cNvPr>
          <p:cNvGrpSpPr/>
          <p:nvPr/>
        </p:nvGrpSpPr>
        <p:grpSpPr>
          <a:xfrm>
            <a:off x="464251" y="3953484"/>
            <a:ext cx="3873015" cy="1657679"/>
            <a:chOff x="4556610" y="3915372"/>
            <a:chExt cx="3873015" cy="165767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C44ACE6-6508-4704-A2FA-79E1EB81B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750" y="3915372"/>
              <a:ext cx="3571875" cy="10668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E42DC90-E245-4899-A640-6F3822DF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6610" y="4868201"/>
              <a:ext cx="2609850" cy="70485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16DA60A-26BB-4602-A633-67932A15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7186" y="4535915"/>
              <a:ext cx="189097" cy="317413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064CBE7-3868-44AF-ADD8-018FA4918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735" y="4875957"/>
            <a:ext cx="990601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3D296C-BE31-4443-B095-4D12669D39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947" y="4003410"/>
            <a:ext cx="2992095" cy="8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75129" y="1250721"/>
            <a:ext cx="34612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30579B">
                        <a:shade val="30000"/>
                        <a:satMod val="115000"/>
                      </a:srgbClr>
                    </a:gs>
                    <a:gs pos="50000">
                      <a:srgbClr val="30579B">
                        <a:shade val="67500"/>
                        <a:satMod val="115000"/>
                      </a:srgbClr>
                    </a:gs>
                    <a:gs pos="100000">
                      <a:srgbClr val="30579B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Franklin Gothic Demi Cond" panose="020B0706030402020204" pitchFamily="34" charset="0"/>
              </a:rPr>
              <a:t>03</a:t>
            </a:r>
            <a:endParaRPr lang="zh-CN" altLang="en-US" sz="25000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30579B">
                      <a:shade val="30000"/>
                      <a:satMod val="115000"/>
                    </a:srgbClr>
                  </a:gs>
                  <a:gs pos="50000">
                    <a:srgbClr val="30579B">
                      <a:shade val="67500"/>
                      <a:satMod val="115000"/>
                    </a:srgbClr>
                  </a:gs>
                  <a:gs pos="100000">
                    <a:srgbClr val="30579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255" y="2767280"/>
            <a:ext cx="5231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 Mechanism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2492" y="264120"/>
            <a:ext cx="4887289" cy="181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265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Motivation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E226B8-E92D-431E-BD42-3F230230B892}"/>
              </a:ext>
            </a:extLst>
          </p:cNvPr>
          <p:cNvSpPr/>
          <p:nvPr/>
        </p:nvSpPr>
        <p:spPr>
          <a:xfrm>
            <a:off x="649870" y="2276403"/>
            <a:ext cx="381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Leverage the complete information from Encoder</a:t>
            </a:r>
            <a:endParaRPr lang="zh-CN" altLang="en-US" dirty="0">
              <a:latin typeface="+mj-lt"/>
            </a:endParaRPr>
          </a:p>
        </p:txBody>
      </p:sp>
      <p:pic>
        <p:nvPicPr>
          <p:cNvPr id="8194" name="Picture 2" descr="https://img-blog.csdnimg.cn/20190215104836321.png?x-oss-process=image/watermark,type_ZmFuZ3poZW5naGVpdGk,shadow_10,text_aHR0cHM6Ly9ibG9nLmNzZG4ubmV0L3UwMTA5NjAxNTU=,size_16,color_FFFFFF,t_70">
            <a:extLst>
              <a:ext uri="{FF2B5EF4-FFF2-40B4-BE49-F238E27FC236}">
                <a16:creationId xmlns:a16="http://schemas.microsoft.com/office/drawing/2014/main" id="{91F49B0F-2AEE-46AE-81E7-94677142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91" y="1597819"/>
            <a:ext cx="4235998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815D66-2C54-4E8B-8E07-8D5777D1745B}"/>
              </a:ext>
            </a:extLst>
          </p:cNvPr>
          <p:cNvSpPr/>
          <p:nvPr/>
        </p:nvSpPr>
        <p:spPr>
          <a:xfrm>
            <a:off x="649870" y="3254756"/>
            <a:ext cx="381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Same scene, different people with different attention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2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2492" y="264120"/>
            <a:ext cx="4887289" cy="181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934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Principle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6" name="Picture 4" descr="https://img-blog.csdnimg.cn/img_convert/d470a2a26bd40a681c444335601603c0.png">
            <a:extLst>
              <a:ext uri="{FF2B5EF4-FFF2-40B4-BE49-F238E27FC236}">
                <a16:creationId xmlns:a16="http://schemas.microsoft.com/office/drawing/2014/main" id="{2B5F67B6-D131-4D69-869D-9A36664C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0" y="680851"/>
            <a:ext cx="4466994" cy="189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img-blog.csdnimg.cn/img_convert/e0f62876d2159400573827514fbb00c0.png">
            <a:extLst>
              <a:ext uri="{FF2B5EF4-FFF2-40B4-BE49-F238E27FC236}">
                <a16:creationId xmlns:a16="http://schemas.microsoft.com/office/drawing/2014/main" id="{41D8264F-8EF2-40B8-880F-E2F974FD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0" y="2702247"/>
            <a:ext cx="4016970" cy="40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img-blog.csdnimg.cn/20210505165623615.png">
            <a:extLst>
              <a:ext uri="{FF2B5EF4-FFF2-40B4-BE49-F238E27FC236}">
                <a16:creationId xmlns:a16="http://schemas.microsoft.com/office/drawing/2014/main" id="{D2AD44CB-8AD5-4A06-BD3D-376167A3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6" y="5272973"/>
            <a:ext cx="3426411" cy="7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img-blog.csdnimg.cn/20210505165559216.png">
            <a:extLst>
              <a:ext uri="{FF2B5EF4-FFF2-40B4-BE49-F238E27FC236}">
                <a16:creationId xmlns:a16="http://schemas.microsoft.com/office/drawing/2014/main" id="{D57302FC-CA63-4D8F-824E-1B623B39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36" y="4177598"/>
            <a:ext cx="2816986" cy="7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61035B7-B57A-49B1-9669-355D6F9ADC1E}"/>
              </a:ext>
            </a:extLst>
          </p:cNvPr>
          <p:cNvSpPr/>
          <p:nvPr/>
        </p:nvSpPr>
        <p:spPr>
          <a:xfrm>
            <a:off x="5924329" y="1029287"/>
            <a:ext cx="3810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Key</a:t>
            </a:r>
          </a:p>
          <a:p>
            <a:r>
              <a:rPr lang="en-US" altLang="zh-CN" sz="2400" b="1" dirty="0">
                <a:latin typeface="+mj-lt"/>
              </a:rPr>
              <a:t>Value</a:t>
            </a:r>
          </a:p>
          <a:p>
            <a:r>
              <a:rPr lang="en-US" altLang="zh-CN" sz="2400" b="1" dirty="0">
                <a:latin typeface="+mj-lt"/>
              </a:rPr>
              <a:t>Query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B3964-9E03-4487-A99C-60D9E6D94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136" y="3141655"/>
            <a:ext cx="2481745" cy="6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2492" y="264120"/>
            <a:ext cx="4887289" cy="181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998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Category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s://img-blog.csdnimg.cn/img_convert/6166187ea38f75a3fa345b1b6db74149.png">
            <a:extLst>
              <a:ext uri="{FF2B5EF4-FFF2-40B4-BE49-F238E27FC236}">
                <a16:creationId xmlns:a16="http://schemas.microsoft.com/office/drawing/2014/main" id="{43CEA0AC-03D9-45B8-92F0-0DFFB9B7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" y="1584998"/>
            <a:ext cx="8203122" cy="349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2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134755" y="264120"/>
            <a:ext cx="3695026" cy="193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3553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2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Attention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s://img-blog.csdnimg.cn/20210505195410200.png?x-oss-process=image/watermark,type_ZmFuZ3poZW5naGVpdGk,shadow_10,text_aHR0cHM6Ly9ibG9nLmNzZG4ubmV0L3dlaWppZV9ob21l,size_16,color_FFFFFF,t_70">
            <a:extLst>
              <a:ext uri="{FF2B5EF4-FFF2-40B4-BE49-F238E27FC236}">
                <a16:creationId xmlns:a16="http://schemas.microsoft.com/office/drawing/2014/main" id="{34BC916C-62F7-4FA3-88C0-EDC84732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4" y="1024321"/>
            <a:ext cx="4683294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mg-blog.csdnimg.cn/20210505194957515.png?x-oss-process=image/watermark,type_ZmFuZ3poZW5naGVpdGk,shadow_10,text_aHR0cHM6Ly9ibG9nLmNzZG4ubmV0L3dlaWppZV9ob21l,size_16,color_FFFFFF,t_70">
            <a:extLst>
              <a:ext uri="{FF2B5EF4-FFF2-40B4-BE49-F238E27FC236}">
                <a16:creationId xmlns:a16="http://schemas.microsoft.com/office/drawing/2014/main" id="{E7B96C5C-8872-4974-94CB-6D48AC04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88" y="1476376"/>
            <a:ext cx="3352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552E2E3-C145-47A2-ADD7-7257B6AAF471}"/>
              </a:ext>
            </a:extLst>
          </p:cNvPr>
          <p:cNvSpPr txBox="1"/>
          <p:nvPr/>
        </p:nvSpPr>
        <p:spPr>
          <a:xfrm>
            <a:off x="4974388" y="960524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1) Context vector</a:t>
            </a:r>
            <a:endParaRPr lang="zh-CN" altLang="en-US" b="1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B76501-2DC2-40BB-8932-6EE92F287E28}"/>
              </a:ext>
            </a:extLst>
          </p:cNvPr>
          <p:cNvSpPr txBox="1"/>
          <p:nvPr/>
        </p:nvSpPr>
        <p:spPr>
          <a:xfrm>
            <a:off x="4974388" y="3823460"/>
            <a:ext cx="313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2) Hidden layer parameters</a:t>
            </a:r>
            <a:endParaRPr lang="zh-CN" altLang="en-US" b="1" dirty="0">
              <a:latin typeface="+mj-lt"/>
            </a:endParaRPr>
          </a:p>
        </p:txBody>
      </p:sp>
      <p:pic>
        <p:nvPicPr>
          <p:cNvPr id="11270" name="Picture 6" descr="https://img-blog.csdnimg.cn/20210505195233350.png">
            <a:extLst>
              <a:ext uri="{FF2B5EF4-FFF2-40B4-BE49-F238E27FC236}">
                <a16:creationId xmlns:a16="http://schemas.microsoft.com/office/drawing/2014/main" id="{F180045A-2256-4FB4-AC33-05EEC485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88" y="4445453"/>
            <a:ext cx="3352800" cy="93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3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134755" y="264120"/>
            <a:ext cx="3695026" cy="193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3111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Luong  Attention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B76501-2DC2-40BB-8932-6EE92F287E28}"/>
              </a:ext>
            </a:extLst>
          </p:cNvPr>
          <p:cNvSpPr txBox="1"/>
          <p:nvPr/>
        </p:nvSpPr>
        <p:spPr>
          <a:xfrm>
            <a:off x="4802938" y="1007322"/>
            <a:ext cx="313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1) Hidden layer parameters</a:t>
            </a:r>
            <a:endParaRPr lang="zh-CN" altLang="en-US" b="1" dirty="0">
              <a:latin typeface="+mj-lt"/>
            </a:endParaRPr>
          </a:p>
        </p:txBody>
      </p:sp>
      <p:pic>
        <p:nvPicPr>
          <p:cNvPr id="12290" name="Picture 2" descr="https://img-blog.csdnimg.cn/20210505201719196.png?x-oss-process=image/watermark,type_ZmFuZ3poZW5naGVpdGk,shadow_10,text_aHR0cHM6Ly9ibG9nLmNzZG4ubmV0L3dlaWppZV9ob21l,size_16,color_FFFFFF,t_70">
            <a:extLst>
              <a:ext uri="{FF2B5EF4-FFF2-40B4-BE49-F238E27FC236}">
                <a16:creationId xmlns:a16="http://schemas.microsoft.com/office/drawing/2014/main" id="{F860A7DE-77C1-48FD-AA5A-4CA5406B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" y="1471612"/>
            <a:ext cx="4673762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g-blog.csdnimg.cn/20210505203353330.png">
            <a:extLst>
              <a:ext uri="{FF2B5EF4-FFF2-40B4-BE49-F238E27FC236}">
                <a16:creationId xmlns:a16="http://schemas.microsoft.com/office/drawing/2014/main" id="{1F2924C5-EF75-4C29-BD5D-3C2BD36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38" y="1552142"/>
            <a:ext cx="3853583" cy="4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img-blog.csdnimg.cn/20210505203505909.png?x-oss-process=image/watermark,type_ZmFuZ3poZW5naGVpdGk,shadow_10,text_aHR0cHM6Ly9ibG9nLmNzZG4ubmV0L3dlaWppZV9ob21l,size_16,color_FFFFFF,t_70">
            <a:extLst>
              <a:ext uri="{FF2B5EF4-FFF2-40B4-BE49-F238E27FC236}">
                <a16:creationId xmlns:a16="http://schemas.microsoft.com/office/drawing/2014/main" id="{9C7400C7-90DF-4E85-BA9F-9227058C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59" y="2655848"/>
            <a:ext cx="2409825" cy="15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img-blog.csdnimg.cn/20210505203823205.png">
            <a:extLst>
              <a:ext uri="{FF2B5EF4-FFF2-40B4-BE49-F238E27FC236}">
                <a16:creationId xmlns:a16="http://schemas.microsoft.com/office/drawing/2014/main" id="{DAC3DE5C-A48A-4C33-A930-E714B00D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38" y="5334192"/>
            <a:ext cx="2864687" cy="8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554976-B47E-46D2-B6F7-D74D71FD4C1B}"/>
              </a:ext>
            </a:extLst>
          </p:cNvPr>
          <p:cNvSpPr txBox="1"/>
          <p:nvPr/>
        </p:nvSpPr>
        <p:spPr>
          <a:xfrm>
            <a:off x="4802938" y="234144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2) Context vector</a:t>
            </a:r>
            <a:endParaRPr lang="zh-CN" altLang="en-US" b="1" dirty="0">
              <a:latin typeface="+mj-lt"/>
            </a:endParaRPr>
          </a:p>
        </p:txBody>
      </p:sp>
      <p:pic>
        <p:nvPicPr>
          <p:cNvPr id="12298" name="Picture 10" descr="https://img-blog.csdnimg.cn/20210505203524587.png">
            <a:extLst>
              <a:ext uri="{FF2B5EF4-FFF2-40B4-BE49-F238E27FC236}">
                <a16:creationId xmlns:a16="http://schemas.microsoft.com/office/drawing/2014/main" id="{DA772B1B-2A6C-4D17-8086-6850ED56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59" y="4297478"/>
            <a:ext cx="1895244" cy="4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75E429-30DB-4597-854E-A1770990137B}"/>
              </a:ext>
            </a:extLst>
          </p:cNvPr>
          <p:cNvSpPr txBox="1"/>
          <p:nvPr/>
        </p:nvSpPr>
        <p:spPr>
          <a:xfrm>
            <a:off x="4802938" y="4869756"/>
            <a:ext cx="313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3) Hidden layer parameters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52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75129" y="1250721"/>
            <a:ext cx="34893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30579B">
                        <a:shade val="30000"/>
                        <a:satMod val="115000"/>
                      </a:srgbClr>
                    </a:gs>
                    <a:gs pos="50000">
                      <a:srgbClr val="30579B">
                        <a:shade val="67500"/>
                        <a:satMod val="115000"/>
                      </a:srgbClr>
                    </a:gs>
                    <a:gs pos="100000">
                      <a:srgbClr val="30579B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Franklin Gothic Demi Cond" panose="020B0706030402020204" pitchFamily="34" charset="0"/>
              </a:rPr>
              <a:t>04</a:t>
            </a:r>
            <a:endParaRPr lang="zh-CN" altLang="en-US" sz="25000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30579B">
                      <a:shade val="30000"/>
                      <a:satMod val="115000"/>
                    </a:srgbClr>
                  </a:gs>
                  <a:gs pos="50000">
                    <a:srgbClr val="30579B">
                      <a:shade val="67500"/>
                      <a:satMod val="115000"/>
                    </a:srgbClr>
                  </a:gs>
                  <a:gs pos="100000">
                    <a:srgbClr val="30579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339" y="2994093"/>
            <a:ext cx="5231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0"/>
            <a:ext cx="296746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rgbClr val="1557A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zh-CN" altLang="en-US" sz="40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0" y="1467004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3FFC5CE-6446-470D-BD12-97D332A062A2}"/>
              </a:ext>
            </a:extLst>
          </p:cNvPr>
          <p:cNvGrpSpPr/>
          <p:nvPr/>
        </p:nvGrpSpPr>
        <p:grpSpPr>
          <a:xfrm>
            <a:off x="1464683" y="2393213"/>
            <a:ext cx="6214633" cy="499869"/>
            <a:chOff x="1279471" y="2917264"/>
            <a:chExt cx="6214633" cy="499869"/>
          </a:xfrm>
        </p:grpSpPr>
        <p:sp>
          <p:nvSpPr>
            <p:cNvPr id="9" name="单圆角矩形 5"/>
            <p:cNvSpPr>
              <a:spLocks noChangeArrowheads="1"/>
            </p:cNvSpPr>
            <p:nvPr/>
          </p:nvSpPr>
          <p:spPr bwMode="auto">
            <a:xfrm flipH="1">
              <a:off x="1279471" y="2917264"/>
              <a:ext cx="932854" cy="496768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287 h 495119"/>
                <a:gd name="T6" fmla="*/ 528638 w 528877"/>
                <a:gd name="T7" fmla="*/ 493713 h 495119"/>
                <a:gd name="T8" fmla="*/ 0 w 528877"/>
                <a:gd name="T9" fmla="*/ 493713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2217928" y="2920365"/>
              <a:ext cx="5276176" cy="49676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4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anose="020B0503020204020204" pitchFamily="34" charset="-122"/>
                </a:rPr>
                <a:t>Sequence-to-sequence Learning</a:t>
              </a:r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64682" y="3415204"/>
            <a:ext cx="6214633" cy="498365"/>
            <a:chOff x="2161996" y="2196133"/>
            <a:chExt cx="6936456" cy="572623"/>
          </a:xfrm>
        </p:grpSpPr>
        <p:sp>
          <p:nvSpPr>
            <p:cNvPr id="18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4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anose="020B0503020204020204" pitchFamily="34" charset="-122"/>
                </a:rPr>
                <a:t>Attention Mechanism</a:t>
              </a:r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827C79-2D0E-4255-9AFF-EF74CD6796BE}"/>
              </a:ext>
            </a:extLst>
          </p:cNvPr>
          <p:cNvGrpSpPr/>
          <p:nvPr/>
        </p:nvGrpSpPr>
        <p:grpSpPr>
          <a:xfrm>
            <a:off x="1464683" y="1370568"/>
            <a:ext cx="6214633" cy="500523"/>
            <a:chOff x="1290807" y="1882661"/>
            <a:chExt cx="6043559" cy="500523"/>
          </a:xfrm>
        </p:grpSpPr>
        <p:sp>
          <p:nvSpPr>
            <p:cNvPr id="6" name="单圆角矩形 3"/>
            <p:cNvSpPr>
              <a:spLocks noChangeArrowheads="1"/>
            </p:cNvSpPr>
            <p:nvPr/>
          </p:nvSpPr>
          <p:spPr bwMode="auto">
            <a:xfrm flipH="1">
              <a:off x="1290807" y="1882661"/>
              <a:ext cx="932854" cy="498365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2235891" y="1886416"/>
              <a:ext cx="5098475" cy="49676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4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anose="020B0503020204020204" pitchFamily="34" charset="-122"/>
                </a:rPr>
                <a:t>Recurrent Neural Network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7A4948-2044-4461-9A58-7F2D1251ED42}"/>
              </a:ext>
            </a:extLst>
          </p:cNvPr>
          <p:cNvGrpSpPr/>
          <p:nvPr/>
        </p:nvGrpSpPr>
        <p:grpSpPr>
          <a:xfrm>
            <a:off x="1464683" y="4435691"/>
            <a:ext cx="6214632" cy="498365"/>
            <a:chOff x="2161996" y="2196133"/>
            <a:chExt cx="6936456" cy="572623"/>
          </a:xfrm>
        </p:grpSpPr>
        <p:sp>
          <p:nvSpPr>
            <p:cNvPr id="13" name="单圆角矩形 3">
              <a:extLst>
                <a:ext uri="{FF2B5EF4-FFF2-40B4-BE49-F238E27FC236}">
                  <a16:creationId xmlns:a16="http://schemas.microsoft.com/office/drawing/2014/main" id="{E86F1206-5DAE-4F3A-A860-BB504E3B75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4">
              <a:extLst>
                <a:ext uri="{FF2B5EF4-FFF2-40B4-BE49-F238E27FC236}">
                  <a16:creationId xmlns:a16="http://schemas.microsoft.com/office/drawing/2014/main" id="{15D58DDC-862D-42D9-8569-82084162C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4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anose="020B0503020204020204" pitchFamily="34" charset="-122"/>
                </a:rPr>
                <a:t>Transformer</a:t>
              </a:r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E90AA9-261B-41BF-9349-474B850198FE}"/>
              </a:ext>
            </a:extLst>
          </p:cNvPr>
          <p:cNvGrpSpPr/>
          <p:nvPr/>
        </p:nvGrpSpPr>
        <p:grpSpPr>
          <a:xfrm>
            <a:off x="1464683" y="5456178"/>
            <a:ext cx="6214632" cy="498365"/>
            <a:chOff x="2161996" y="2196133"/>
            <a:chExt cx="6936456" cy="572623"/>
          </a:xfrm>
        </p:grpSpPr>
        <p:sp>
          <p:nvSpPr>
            <p:cNvPr id="20" name="单圆角矩形 3">
              <a:extLst>
                <a:ext uri="{FF2B5EF4-FFF2-40B4-BE49-F238E27FC236}">
                  <a16:creationId xmlns:a16="http://schemas.microsoft.com/office/drawing/2014/main" id="{510598CD-7C63-4EE0-913B-3A383B870C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AF01A371-4941-43EA-B339-9E19F29A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4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anose="020B0503020204020204" pitchFamily="34" charset="-122"/>
                </a:rPr>
                <a:t>References</a:t>
              </a:r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1856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676525" y="264120"/>
            <a:ext cx="5153256" cy="1835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008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Structure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DE2A4A-4DF3-4FC3-AD92-4216D3C5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" y="692792"/>
            <a:ext cx="8938792" cy="54724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B35399-4700-46D9-9706-71E168045D46}"/>
              </a:ext>
            </a:extLst>
          </p:cNvPr>
          <p:cNvSpPr txBox="1"/>
          <p:nvPr/>
        </p:nvSpPr>
        <p:spPr>
          <a:xfrm>
            <a:off x="2121766" y="1159722"/>
            <a:ext cx="313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b="1" dirty="0">
                <a:latin typeface="+mj-lt"/>
              </a:rPr>
              <a:t>Self-Attention</a:t>
            </a:r>
          </a:p>
          <a:p>
            <a:pPr marL="342900" indent="-342900">
              <a:buAutoNum type="arabicParenR"/>
            </a:pPr>
            <a:r>
              <a:rPr lang="en-US" altLang="zh-CN" b="1" dirty="0">
                <a:latin typeface="+mj-lt"/>
              </a:rPr>
              <a:t>Cross-Attention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03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421817" y="264120"/>
            <a:ext cx="3407964" cy="1992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3762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Multi-Head Attention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75E429-30DB-4597-854E-A1770990137B}"/>
              </a:ext>
            </a:extLst>
          </p:cNvPr>
          <p:cNvSpPr txBox="1"/>
          <p:nvPr/>
        </p:nvSpPr>
        <p:spPr>
          <a:xfrm>
            <a:off x="419247" y="5393720"/>
            <a:ext cx="795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Multi-head attention allows the model to jointly attend to information from different representation subspaces at different positions.</a:t>
            </a:r>
            <a:endParaRPr lang="zh-CN" altLang="en-US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867FB2-5661-4691-8BD2-53F0382B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70" y="1116043"/>
            <a:ext cx="4283569" cy="36249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7C570B-AD50-4D6F-9DE2-3C61EDF8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23" y="3758658"/>
            <a:ext cx="3617008" cy="731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9A7B4D-4201-4F8D-BBBC-264E88329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08" y="1116043"/>
            <a:ext cx="4433154" cy="21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75129" y="1250721"/>
            <a:ext cx="34612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30579B">
                        <a:shade val="30000"/>
                        <a:satMod val="115000"/>
                      </a:srgbClr>
                    </a:gs>
                    <a:gs pos="50000">
                      <a:srgbClr val="30579B">
                        <a:shade val="67500"/>
                        <a:satMod val="115000"/>
                      </a:srgbClr>
                    </a:gs>
                    <a:gs pos="100000">
                      <a:srgbClr val="30579B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Franklin Gothic Demi Cond" panose="020B0706030402020204" pitchFamily="34" charset="0"/>
              </a:rPr>
              <a:t>05</a:t>
            </a:r>
            <a:endParaRPr lang="zh-CN" altLang="en-US" sz="25000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30579B">
                      <a:shade val="30000"/>
                      <a:satMod val="115000"/>
                    </a:srgbClr>
                  </a:gs>
                  <a:gs pos="50000">
                    <a:srgbClr val="30579B">
                      <a:shade val="67500"/>
                      <a:satMod val="115000"/>
                    </a:srgbClr>
                  </a:gs>
                  <a:gs pos="100000">
                    <a:srgbClr val="30579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339" y="2994093"/>
            <a:ext cx="5231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74975" y="264121"/>
            <a:ext cx="4854807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0"/>
          <p:cNvSpPr txBox="1"/>
          <p:nvPr/>
        </p:nvSpPr>
        <p:spPr>
          <a:xfrm>
            <a:off x="581025" y="138783"/>
            <a:ext cx="2089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References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3B4C42-C654-44AB-B503-2AB6E5F1FBA5}"/>
              </a:ext>
            </a:extLst>
          </p:cNvPr>
          <p:cNvSpPr/>
          <p:nvPr/>
        </p:nvSpPr>
        <p:spPr>
          <a:xfrm>
            <a:off x="581025" y="854264"/>
            <a:ext cx="814628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</a:rPr>
              <a:t>Paper:</a:t>
            </a: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[1] Cho K, Van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Merriënboer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B,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Gulcehre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C, et al. Learning phrase representations using RNN encoder-decoder for statistical machine translation[J].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arXiv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preprint arXiv:1406.1078, 2014.</a:t>
            </a: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[2]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Sutskever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I,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Vinyals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O, Le Q V. Sequence to sequence learning with neural networks[C]//Advances in neural information processing systems. 2014: 3104-3112. </a:t>
            </a: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[3]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Bahdanau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D, Cho K,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Bengio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Y. Neural machine translation by jointly learning to align and translate[J].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arXiv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preprint arXiv:1409.0473, 2014. </a:t>
            </a: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[4] Luong M T, Pham H, Manning C D. Effective approaches to attention-based neural machine translation[J].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arXiv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preprint arXiv:1508.04025, 2015. </a:t>
            </a: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[5] Vaswani A, </a:t>
            </a:r>
            <a:r>
              <a:rPr lang="en-US" altLang="zh-CN" sz="1600" dirty="0" err="1">
                <a:latin typeface="+mj-lt"/>
                <a:ea typeface="楷体" panose="02010609060101010101" pitchFamily="49" charset="-122"/>
              </a:rPr>
              <a:t>Shazeer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N, Parmar N, et al. Attention is all you need[C]//Advances in neural information processing systems. 2017: 5998-6008.</a:t>
            </a:r>
          </a:p>
          <a:p>
            <a:pPr algn="just">
              <a:spcAft>
                <a:spcPts val="300"/>
              </a:spcAft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</a:rPr>
              <a:t>Blog:</a:t>
            </a:r>
          </a:p>
          <a:p>
            <a:pPr algn="just">
              <a:spcAft>
                <a:spcPts val="300"/>
              </a:spcAft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</a:rPr>
              <a:t>	</a:t>
            </a:r>
            <a:r>
              <a:rPr lang="en-US" altLang="zh-CN" sz="1600" dirty="0">
                <a:latin typeface="+mj-lt"/>
                <a:ea typeface="楷体" panose="02010609060101010101" pitchFamily="49" charset="-122"/>
                <a:hlinkClick r:id="rId3"/>
              </a:rPr>
              <a:t>https://zhuanlan.zhihu.com/p/30844905</a:t>
            </a:r>
            <a:endParaRPr lang="en-US" altLang="zh-CN" sz="1600" dirty="0">
              <a:latin typeface="+mj-lt"/>
              <a:ea typeface="楷体" panose="02010609060101010101" pitchFamily="49" charset="-122"/>
            </a:endParaRP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	</a:t>
            </a:r>
            <a:r>
              <a:rPr lang="en-US" altLang="zh-CN" sz="1600" dirty="0">
                <a:latin typeface="+mj-lt"/>
                <a:ea typeface="楷体" panose="02010609060101010101" pitchFamily="49" charset="-122"/>
                <a:hlinkClick r:id="rId4"/>
              </a:rPr>
              <a:t>https://easyai.tech/ai-definition/rnn/</a:t>
            </a:r>
            <a:endParaRPr lang="en-US" altLang="zh-CN" sz="1600" dirty="0">
              <a:latin typeface="+mj-lt"/>
              <a:ea typeface="楷体" panose="02010609060101010101" pitchFamily="49" charset="-122"/>
            </a:endParaRPr>
          </a:p>
          <a:p>
            <a:pPr algn="just">
              <a:spcAft>
                <a:spcPts val="300"/>
              </a:spcAft>
            </a:pP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	</a:t>
            </a:r>
            <a:r>
              <a:rPr lang="en-US" altLang="zh-CN" sz="1600" dirty="0">
                <a:latin typeface="+mj-lt"/>
                <a:ea typeface="楷体" panose="02010609060101010101" pitchFamily="49" charset="-122"/>
                <a:hlinkClick r:id="rId5"/>
              </a:rPr>
              <a:t>https://blog.csdn.net/weijie_home/article/details/116407137</a:t>
            </a:r>
            <a:endParaRPr lang="en-US" altLang="zh-CN" sz="1600" dirty="0">
              <a:latin typeface="+mj-lt"/>
              <a:ea typeface="楷体" panose="02010609060101010101" pitchFamily="49" charset="-122"/>
            </a:endParaRPr>
          </a:p>
          <a:p>
            <a:pPr algn="just">
              <a:spcAft>
                <a:spcPts val="300"/>
              </a:spcAft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</a:rPr>
              <a:t>Github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</a:rPr>
              <a:t>:</a:t>
            </a:r>
          </a:p>
          <a:p>
            <a:pPr algn="just">
              <a:spcAft>
                <a:spcPts val="300"/>
              </a:spcAft>
            </a:pPr>
            <a:r>
              <a:rPr lang="en-US" altLang="zh-CN" dirty="0">
                <a:latin typeface="+mj-lt"/>
                <a:ea typeface="楷体" panose="02010609060101010101" pitchFamily="49" charset="-122"/>
              </a:rPr>
              <a:t>	</a:t>
            </a:r>
            <a:r>
              <a:rPr lang="en-US" altLang="zh-CN" sz="1600" dirty="0"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+mj-lt"/>
                <a:ea typeface="楷体" panose="02010609060101010101" pitchFamily="49" charset="-122"/>
                <a:hlinkClick r:id="rId6"/>
              </a:rPr>
              <a:t>https://github.com/pprp/awesome-attention-mechanism-in-cv</a:t>
            </a:r>
            <a:endParaRPr lang="en-US" altLang="zh-CN" sz="1600" dirty="0">
              <a:latin typeface="+mj-lt"/>
              <a:ea typeface="楷体" panose="02010609060101010101" pitchFamily="49" charset="-122"/>
            </a:endParaRPr>
          </a:p>
          <a:p>
            <a:pPr algn="just">
              <a:spcAft>
                <a:spcPts val="300"/>
              </a:spcAft>
            </a:pPr>
            <a:r>
              <a:rPr lang="en-US" altLang="zh-CN" dirty="0">
                <a:latin typeface="+mj-lt"/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71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9170" y="2882340"/>
            <a:ext cx="7916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alatino Linotype" panose="02040502050505030304" pitchFamily="18" charset="0"/>
                <a:ea typeface="黑体"/>
                <a:cs typeface="Times New Roman" panose="02020603050405020304" pitchFamily="18" charset="0"/>
              </a:rPr>
              <a:t>Thank you for watching!</a:t>
            </a:r>
            <a:endParaRPr kumimoji="0" lang="zh-CN" altLang="en-US" sz="4400" b="1" i="0" u="none" strike="noStrike" kern="0" cap="none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alatino Linotype" panose="0204050205050503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27FA9E-1834-4BFA-849D-C77D1627F460}"/>
              </a:ext>
            </a:extLst>
          </p:cNvPr>
          <p:cNvSpPr txBox="1"/>
          <p:nvPr/>
        </p:nvSpPr>
        <p:spPr>
          <a:xfrm>
            <a:off x="2923447" y="3719132"/>
            <a:ext cx="368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weijie_xjtu@stu.xjtu.edu.cn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1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75129" y="1250721"/>
            <a:ext cx="336887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30579B">
                        <a:shade val="30000"/>
                        <a:satMod val="115000"/>
                      </a:srgbClr>
                    </a:gs>
                    <a:gs pos="50000">
                      <a:srgbClr val="30579B">
                        <a:shade val="67500"/>
                        <a:satMod val="115000"/>
                      </a:srgbClr>
                    </a:gs>
                    <a:gs pos="100000">
                      <a:srgbClr val="30579B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Franklin Gothic Demi Cond" panose="020B0706030402020204" pitchFamily="34" charset="0"/>
              </a:rPr>
              <a:t>01</a:t>
            </a:r>
            <a:endParaRPr lang="zh-CN" altLang="en-US" sz="25000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30579B">
                      <a:shade val="30000"/>
                      <a:satMod val="115000"/>
                    </a:srgbClr>
                  </a:gs>
                  <a:gs pos="50000">
                    <a:srgbClr val="30579B">
                      <a:shade val="67500"/>
                      <a:satMod val="115000"/>
                    </a:srgbClr>
                  </a:gs>
                  <a:gs pos="100000">
                    <a:srgbClr val="30579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339" y="2767280"/>
            <a:ext cx="5231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Recurrent Neural Network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5293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408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Background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D4DADF-34B7-4CC4-BF12-533A79D8909E}"/>
              </a:ext>
            </a:extLst>
          </p:cNvPr>
          <p:cNvSpPr/>
          <p:nvPr/>
        </p:nvSpPr>
        <p:spPr>
          <a:xfrm>
            <a:off x="797411" y="1608948"/>
            <a:ext cx="1945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zh-CN" sz="2000" dirty="0">
                <a:latin typeface="+mj-lt"/>
                <a:ea typeface="楷体" panose="02010609060101010101" pitchFamily="49" charset="-122"/>
              </a:rPr>
              <a:t>Text Sentence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71626E-B366-4538-BCCB-C97637C1D31F}"/>
              </a:ext>
            </a:extLst>
          </p:cNvPr>
          <p:cNvSpPr txBox="1"/>
          <p:nvPr/>
        </p:nvSpPr>
        <p:spPr>
          <a:xfrm>
            <a:off x="132080" y="862698"/>
            <a:ext cx="41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Examples of sequence data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7CFC82-4B6E-4163-B0FA-2D82CF184B30}"/>
              </a:ext>
            </a:extLst>
          </p:cNvPr>
          <p:cNvSpPr txBox="1"/>
          <p:nvPr/>
        </p:nvSpPr>
        <p:spPr>
          <a:xfrm>
            <a:off x="3578585" y="1608948"/>
            <a:ext cx="48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XJTU is a C9 League university located in Xi’an.</a:t>
            </a:r>
            <a:endParaRPr lang="zh-CN" altLang="en-US" dirty="0">
              <a:latin typeface="+mj-lt"/>
            </a:endParaRPr>
          </a:p>
        </p:txBody>
      </p:sp>
      <p:pic>
        <p:nvPicPr>
          <p:cNvPr id="9" name="Picture 2" descr="Premium Vector | Sound wave with imitation of sound. audio identification  technology.">
            <a:extLst>
              <a:ext uri="{FF2B5EF4-FFF2-40B4-BE49-F238E27FC236}">
                <a16:creationId xmlns:a16="http://schemas.microsoft.com/office/drawing/2014/main" id="{19B9AE17-4ED9-4877-AFCE-BF9AB2BC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85" y="2413737"/>
            <a:ext cx="2857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148B57-6002-4365-A24D-2234053C6C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21" r="22918"/>
          <a:stretch/>
        </p:blipFill>
        <p:spPr>
          <a:xfrm>
            <a:off x="3578585" y="3623523"/>
            <a:ext cx="5257798" cy="102449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581B77-39B0-4898-AE09-40502174E7EE}"/>
              </a:ext>
            </a:extLst>
          </p:cNvPr>
          <p:cNvSpPr/>
          <p:nvPr/>
        </p:nvSpPr>
        <p:spPr>
          <a:xfrm>
            <a:off x="797411" y="27338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</a:rPr>
              <a:t>Audio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B6144B-1E32-4203-BB7D-CD8DB0F8E414}"/>
              </a:ext>
            </a:extLst>
          </p:cNvPr>
          <p:cNvSpPr/>
          <p:nvPr/>
        </p:nvSpPr>
        <p:spPr>
          <a:xfrm>
            <a:off x="797411" y="395110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Video</a:t>
            </a:r>
            <a:endParaRPr lang="zh-CN" altLang="en-US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84A86D-387B-4623-A9F5-1E94D0B6962F}"/>
              </a:ext>
            </a:extLst>
          </p:cNvPr>
          <p:cNvSpPr txBox="1"/>
          <p:nvPr/>
        </p:nvSpPr>
        <p:spPr>
          <a:xfrm>
            <a:off x="132080" y="5039909"/>
            <a:ext cx="41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Why</a:t>
            </a:r>
            <a:r>
              <a:rPr lang="zh-CN" altLang="en-US" sz="2400" b="1" dirty="0">
                <a:latin typeface="+mj-lt"/>
              </a:rPr>
              <a:t> </a:t>
            </a:r>
            <a:r>
              <a:rPr lang="en-US" altLang="zh-CN" sz="2400" b="1" dirty="0">
                <a:latin typeface="+mj-lt"/>
              </a:rPr>
              <a:t>RNN?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27DFD-F645-45B2-8ED0-4ED0CE473A8A}"/>
              </a:ext>
            </a:extLst>
          </p:cNvPr>
          <p:cNvSpPr/>
          <p:nvPr/>
        </p:nvSpPr>
        <p:spPr>
          <a:xfrm>
            <a:off x="797411" y="5791449"/>
            <a:ext cx="7131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zh-CN" sz="2000" dirty="0">
                <a:latin typeface="+mj-lt"/>
                <a:ea typeface="楷体" panose="02010609060101010101" pitchFamily="49" charset="-122"/>
              </a:rPr>
              <a:t>Temporal relationship learning  </a:t>
            </a:r>
            <a:r>
              <a:rPr lang="en-US" altLang="zh-CN" sz="2000" dirty="0">
                <a:latin typeface="+mj-lt"/>
                <a:ea typeface="楷体" panose="02010609060101010101" pitchFamily="49" charset="-122"/>
                <a:sym typeface="Wingdings" panose="05000000000000000000" pitchFamily="2" charset="2"/>
              </a:rPr>
              <a:t>   Contextual information</a:t>
            </a:r>
            <a:endParaRPr lang="en-US" altLang="zh-CN" sz="2000" dirty="0"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0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5293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766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RNN Structure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595428-E6B1-4113-8AD5-3763E2FE8CFF}"/>
              </a:ext>
            </a:extLst>
          </p:cNvPr>
          <p:cNvSpPr/>
          <p:nvPr/>
        </p:nvSpPr>
        <p:spPr>
          <a:xfrm>
            <a:off x="581025" y="3779864"/>
            <a:ext cx="3095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zh-CN" sz="2000" b="1" dirty="0">
                <a:latin typeface="+mj-lt"/>
                <a:ea typeface="楷体" panose="02010609060101010101" pitchFamily="49" charset="-122"/>
              </a:rPr>
              <a:t>X: input</a:t>
            </a:r>
          </a:p>
          <a:p>
            <a:pPr algn="just">
              <a:spcAft>
                <a:spcPts val="1800"/>
              </a:spcAft>
            </a:pPr>
            <a:r>
              <a:rPr lang="en-US" altLang="zh-CN" sz="2000" b="1" dirty="0">
                <a:latin typeface="+mj-lt"/>
                <a:ea typeface="楷体" panose="02010609060101010101" pitchFamily="49" charset="-122"/>
              </a:rPr>
              <a:t>S: hidden-layer output</a:t>
            </a:r>
          </a:p>
          <a:p>
            <a:pPr algn="just">
              <a:spcAft>
                <a:spcPts val="1800"/>
              </a:spcAft>
            </a:pPr>
            <a:r>
              <a:rPr lang="en-US" altLang="zh-CN" sz="2000" b="1" dirty="0">
                <a:latin typeface="+mj-lt"/>
                <a:ea typeface="楷体" panose="02010609060101010101" pitchFamily="49" charset="-122"/>
              </a:rPr>
              <a:t>O: output-layer output</a:t>
            </a:r>
            <a:endParaRPr lang="en-US" altLang="zh-CN" sz="2000" dirty="0">
              <a:latin typeface="+mj-lt"/>
              <a:ea typeface="楷体" panose="02010609060101010101" pitchFamily="49" charset="-122"/>
            </a:endParaRPr>
          </a:p>
        </p:txBody>
      </p:sp>
      <p:pic>
        <p:nvPicPr>
          <p:cNvPr id="2050" name="Picture 2" descr="https://pic2.zhimg.com/80/v2-b0175ebd3419f9a11a3d0d8b00e28675_720w.jpg">
            <a:extLst>
              <a:ext uri="{FF2B5EF4-FFF2-40B4-BE49-F238E27FC236}">
                <a16:creationId xmlns:a16="http://schemas.microsoft.com/office/drawing/2014/main" id="{EBB9B319-1148-4E59-8E11-D7B2EBDD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49986"/>
            <a:ext cx="6858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2FA6768-C0AA-488E-AD89-796EADD2CC7C}"/>
              </a:ext>
            </a:extLst>
          </p:cNvPr>
          <p:cNvSpPr/>
          <p:nvPr/>
        </p:nvSpPr>
        <p:spPr>
          <a:xfrm>
            <a:off x="3928641" y="3779864"/>
            <a:ext cx="4673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zh-CN" sz="2000" b="1" dirty="0">
                <a:latin typeface="+mj-lt"/>
                <a:ea typeface="楷体" panose="02010609060101010101" pitchFamily="49" charset="-122"/>
              </a:rPr>
              <a:t>U: input </a:t>
            </a:r>
            <a:r>
              <a:rPr lang="en-US" altLang="zh-CN" sz="2000" b="1" dirty="0">
                <a:latin typeface="+mj-lt"/>
                <a:ea typeface="楷体" panose="02010609060101010101" pitchFamily="49" charset="-122"/>
                <a:sym typeface="Wingdings" panose="05000000000000000000" pitchFamily="2" charset="2"/>
              </a:rPr>
              <a:t> hidden weight matrix</a:t>
            </a:r>
            <a:endParaRPr lang="en-US" altLang="zh-CN" sz="2000" b="1" dirty="0">
              <a:latin typeface="+mj-lt"/>
              <a:ea typeface="楷体" panose="02010609060101010101" pitchFamily="49" charset="-122"/>
            </a:endParaRPr>
          </a:p>
          <a:p>
            <a:pPr algn="just">
              <a:spcAft>
                <a:spcPts val="1800"/>
              </a:spcAft>
            </a:pPr>
            <a:r>
              <a:rPr lang="en-US" altLang="zh-CN" sz="2000" b="1" dirty="0">
                <a:latin typeface="+mj-lt"/>
                <a:ea typeface="楷体" panose="02010609060101010101" pitchFamily="49" charset="-122"/>
              </a:rPr>
              <a:t>W: t-1 hidden </a:t>
            </a:r>
            <a:r>
              <a:rPr lang="en-US" altLang="zh-CN" sz="2000" b="1" dirty="0">
                <a:latin typeface="+mj-lt"/>
                <a:ea typeface="楷体" panose="02010609060101010101" pitchFamily="49" charset="-122"/>
                <a:sym typeface="Wingdings" panose="05000000000000000000" pitchFamily="2" charset="2"/>
              </a:rPr>
              <a:t> t hidden weight matrix</a:t>
            </a:r>
            <a:endParaRPr lang="en-US" altLang="zh-CN" sz="2000" b="1" dirty="0">
              <a:latin typeface="+mj-lt"/>
              <a:ea typeface="楷体" panose="02010609060101010101" pitchFamily="49" charset="-122"/>
            </a:endParaRPr>
          </a:p>
          <a:p>
            <a:pPr algn="just">
              <a:spcAft>
                <a:spcPts val="1800"/>
              </a:spcAft>
            </a:pPr>
            <a:r>
              <a:rPr lang="en-US" altLang="zh-CN" sz="2000" b="1" dirty="0">
                <a:latin typeface="+mj-lt"/>
                <a:ea typeface="楷体" panose="02010609060101010101" pitchFamily="49" charset="-122"/>
              </a:rPr>
              <a:t>V: hidden </a:t>
            </a:r>
            <a:r>
              <a:rPr lang="en-US" altLang="zh-CN" sz="2000" b="1" dirty="0">
                <a:latin typeface="+mj-lt"/>
                <a:ea typeface="楷体" panose="02010609060101010101" pitchFamily="49" charset="-122"/>
                <a:sym typeface="Wingdings" panose="05000000000000000000" pitchFamily="2" charset="2"/>
              </a:rPr>
              <a:t> output  weight matrix</a:t>
            </a:r>
            <a:endParaRPr lang="en-US" altLang="zh-CN" sz="2000" dirty="0"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7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5293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2766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RNN Structure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E002FF-E175-4C73-B457-122AF0C8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4003756"/>
            <a:ext cx="3562350" cy="117157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A11F027-3377-4803-87E6-FCCF9F4113D6}"/>
              </a:ext>
            </a:extLst>
          </p:cNvPr>
          <p:cNvGrpSpPr/>
          <p:nvPr/>
        </p:nvGrpSpPr>
        <p:grpSpPr>
          <a:xfrm>
            <a:off x="877755" y="1196369"/>
            <a:ext cx="7388490" cy="2411521"/>
            <a:chOff x="877755" y="1017479"/>
            <a:chExt cx="7388490" cy="2411521"/>
          </a:xfrm>
        </p:grpSpPr>
        <p:pic>
          <p:nvPicPr>
            <p:cNvPr id="4100" name="Picture 4" descr="https://pic1.zhimg.com/80/v2-206db7ba9d32a80ff56b6cc988a62440_720w.jpg">
              <a:extLst>
                <a:ext uri="{FF2B5EF4-FFF2-40B4-BE49-F238E27FC236}">
                  <a16:creationId xmlns:a16="http://schemas.microsoft.com/office/drawing/2014/main" id="{FB83779A-91B6-4D80-BFB3-36F9E6534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755" y="1017479"/>
              <a:ext cx="7388490" cy="241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680916-4EEE-4CC0-AF35-A1DF48B28A73}"/>
                </a:ext>
              </a:extLst>
            </p:cNvPr>
            <p:cNvSpPr/>
            <p:nvPr/>
          </p:nvSpPr>
          <p:spPr>
            <a:xfrm>
              <a:off x="1152525" y="2657475"/>
              <a:ext cx="1819275" cy="70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FABB11F-2A83-4D19-B38D-4E59555BF279}"/>
              </a:ext>
            </a:extLst>
          </p:cNvPr>
          <p:cNvSpPr txBox="1"/>
          <p:nvPr/>
        </p:nvSpPr>
        <p:spPr>
          <a:xfrm>
            <a:off x="909637" y="4003756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Formula: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115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5293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847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Variants</a:t>
            </a:r>
          </a:p>
        </p:txBody>
      </p:sp>
      <p:pic>
        <p:nvPicPr>
          <p:cNvPr id="12" name="2019-07-02-input-5">
            <a:hlinkClick r:id="" action="ppaction://media"/>
            <a:extLst>
              <a:ext uri="{FF2B5EF4-FFF2-40B4-BE49-F238E27FC236}">
                <a16:creationId xmlns:a16="http://schemas.microsoft.com/office/drawing/2014/main" id="{45CB7CAD-16E3-4BED-80FE-95CFC44056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94921" y="949021"/>
            <a:ext cx="4896908" cy="26443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38E49B-1877-481C-BB24-DD1E4C29F17C}"/>
              </a:ext>
            </a:extLst>
          </p:cNvPr>
          <p:cNvSpPr txBox="1"/>
          <p:nvPr/>
        </p:nvSpPr>
        <p:spPr>
          <a:xfrm>
            <a:off x="581025" y="5291223"/>
            <a:ext cx="689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LSTM &amp; GRU:</a:t>
            </a:r>
          </a:p>
          <a:p>
            <a:r>
              <a:rPr lang="en-US" altLang="zh-CN" sz="2400" b="1" dirty="0">
                <a:latin typeface="+mj-lt"/>
              </a:rPr>
              <a:t>	</a:t>
            </a:r>
            <a:r>
              <a:rPr lang="en-US" altLang="zh-CN" sz="2000" dirty="0">
                <a:latin typeface="+mj-lt"/>
              </a:rPr>
              <a:t>only preserves important and relevant  information</a:t>
            </a:r>
            <a:endParaRPr lang="zh-CN" altLang="en-US" sz="2400" dirty="0"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BBBFED-34B2-4356-8A31-BCC421A93D12}"/>
              </a:ext>
            </a:extLst>
          </p:cNvPr>
          <p:cNvSpPr/>
          <p:nvPr/>
        </p:nvSpPr>
        <p:spPr>
          <a:xfrm>
            <a:off x="581025" y="3593352"/>
            <a:ext cx="7000875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Disadvantages: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	Gradient vanishing problems. </a:t>
            </a:r>
            <a:endParaRPr lang="zh-CN" altLang="zh-CN" sz="2000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	It cannot process very lengthy sequences. </a:t>
            </a:r>
            <a:endParaRPr lang="zh-CN" altLang="zh-CN" sz="2000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75129" y="1250721"/>
            <a:ext cx="34612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30579B">
                        <a:shade val="30000"/>
                        <a:satMod val="115000"/>
                      </a:srgbClr>
                    </a:gs>
                    <a:gs pos="50000">
                      <a:srgbClr val="30579B">
                        <a:shade val="67500"/>
                        <a:satMod val="115000"/>
                      </a:srgbClr>
                    </a:gs>
                    <a:gs pos="100000">
                      <a:srgbClr val="30579B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Franklin Gothic Demi Cond" panose="020B0706030402020204" pitchFamily="34" charset="0"/>
              </a:rPr>
              <a:t>02</a:t>
            </a:r>
            <a:endParaRPr lang="zh-CN" altLang="en-US" sz="25000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30579B">
                      <a:shade val="30000"/>
                      <a:satMod val="115000"/>
                    </a:srgbClr>
                  </a:gs>
                  <a:gs pos="50000">
                    <a:srgbClr val="30579B">
                      <a:shade val="67500"/>
                      <a:satMod val="115000"/>
                    </a:srgbClr>
                  </a:gs>
                  <a:gs pos="100000">
                    <a:srgbClr val="30579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767280"/>
            <a:ext cx="612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Sequence-to-sequence Learning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6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7172" y="264121"/>
            <a:ext cx="4272610" cy="178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318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Task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EDA678-B2EE-46DC-A211-0A0537FB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0366"/>
            <a:ext cx="9144000" cy="27572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7011FC-4C2E-4BFD-8296-F02D3EC05D4B}"/>
              </a:ext>
            </a:extLst>
          </p:cNvPr>
          <p:cNvSpPr txBox="1"/>
          <p:nvPr/>
        </p:nvSpPr>
        <p:spPr>
          <a:xfrm>
            <a:off x="581025" y="829854"/>
            <a:ext cx="330517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j-lt"/>
              </a:rPr>
              <a:t>Analysis and Recognition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j-lt"/>
              </a:rPr>
              <a:t>Analysis and Generation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C952B6-2255-46D1-AFFE-42046E9EBA1A}"/>
              </a:ext>
            </a:extLst>
          </p:cNvPr>
          <p:cNvSpPr/>
          <p:nvPr/>
        </p:nvSpPr>
        <p:spPr>
          <a:xfrm>
            <a:off x="581025" y="5139035"/>
            <a:ext cx="846772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j-lt"/>
              </a:rPr>
              <a:t>RNN </a:t>
            </a:r>
            <a:r>
              <a:rPr lang="en-US" altLang="zh-CN" sz="2000" dirty="0">
                <a:latin typeface="+mj-lt"/>
              </a:rPr>
              <a:t>exist problem</a:t>
            </a:r>
            <a:r>
              <a:rPr lang="zh-CN" altLang="en-US" sz="2000" dirty="0">
                <a:latin typeface="+mj-lt"/>
              </a:rPr>
              <a:t>: 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lt"/>
              </a:rPr>
              <a:t>	</a:t>
            </a:r>
            <a:r>
              <a:rPr lang="zh-CN" altLang="en-US" sz="2000" dirty="0">
                <a:latin typeface="+mj-lt"/>
              </a:rPr>
              <a:t>the length of output remains the same as input sequence</a:t>
            </a:r>
          </a:p>
        </p:txBody>
      </p:sp>
    </p:spTree>
    <p:extLst>
      <p:ext uri="{BB962C8B-B14F-4D97-AF65-F5344CB8AC3E}">
        <p14:creationId xmlns:p14="http://schemas.microsoft.com/office/powerpoint/2010/main" val="14214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20319</TotalTime>
  <Words>488</Words>
  <Application>Microsoft Office PowerPoint</Application>
  <PresentationFormat>全屏显示(4:3)</PresentationFormat>
  <Paragraphs>127</Paragraphs>
  <Slides>24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新細明體</vt:lpstr>
      <vt:lpstr>阿里巴巴普惠体 2.0 105 Heavy</vt:lpstr>
      <vt:lpstr>等线</vt:lpstr>
      <vt:lpstr>黑体</vt:lpstr>
      <vt:lpstr>楷体</vt:lpstr>
      <vt:lpstr>宋体</vt:lpstr>
      <vt:lpstr>微软雅黑</vt:lpstr>
      <vt:lpstr>Arial</vt:lpstr>
      <vt:lpstr>Calibri</vt:lpstr>
      <vt:lpstr>Franklin Gothic Demi Cond</vt:lpstr>
      <vt:lpstr>Palatino Linotype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WEIJIE</cp:lastModifiedBy>
  <cp:revision>1046</cp:revision>
  <cp:lastPrinted>2015-09-08T03:57:43Z</cp:lastPrinted>
  <dcterms:created xsi:type="dcterms:W3CDTF">2015-09-04T08:06:26Z</dcterms:created>
  <dcterms:modified xsi:type="dcterms:W3CDTF">2021-11-11T12:43:39Z</dcterms:modified>
</cp:coreProperties>
</file>