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2"/>
    <p:sldId id="256" r:id="rId3"/>
    <p:sldId id="258" r:id="rId4"/>
    <p:sldId id="262" r:id="rId5"/>
    <p:sldId id="280" r:id="rId6"/>
    <p:sldId id="278" r:id="rId7"/>
    <p:sldId id="281" r:id="rId8"/>
    <p:sldId id="286" r:id="rId9"/>
    <p:sldId id="285" r:id="rId10"/>
    <p:sldId id="282" r:id="rId11"/>
    <p:sldId id="290" r:id="rId12"/>
    <p:sldId id="279" r:id="rId13"/>
    <p:sldId id="283" r:id="rId14"/>
    <p:sldId id="287" r:id="rId15"/>
    <p:sldId id="288" r:id="rId16"/>
    <p:sldId id="289" r:id="rId17"/>
    <p:sldId id="259" r:id="rId18"/>
    <p:sldId id="284"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80230" autoAdjust="0"/>
  </p:normalViewPr>
  <p:slideViewPr>
    <p:cSldViewPr snapToGrid="0" showGuides="1">
      <p:cViewPr>
        <p:scale>
          <a:sx n="125" d="100"/>
          <a:sy n="125" d="100"/>
        </p:scale>
        <p:origin x="1656" y="234"/>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2021/12/13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zhihu.com/search?q=%E9%95%BF%E7%9F%AD%E6%9C%9F%E8%AE%B0%E5%BF%86&amp;search_source=Entity&amp;hybrid_search_source=Entity&amp;hybrid_search_extra=%7B%22sourceType%22%3A%22article%22%2C%22sourceId%22%3A32085405%7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今天主要讲的是我近段时间以来看论文后的一些自己的看法总结和论文的网络结构</a:t>
            </a:r>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视频驱动动作的同时，利用视频和音频学习出一个视听的共同特征空间</a:t>
            </a:r>
          </a:p>
        </p:txBody>
      </p:sp>
      <p:sp>
        <p:nvSpPr>
          <p:cNvPr id="4" name="灯片编号占位符 3"/>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658314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视频驱动动作的同时，利用视频和音频学习出一个视听的共同特征空间</a:t>
            </a:r>
          </a:p>
        </p:txBody>
      </p:sp>
      <p:sp>
        <p:nvSpPr>
          <p:cNvPr id="4" name="灯片编号占位符 3"/>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3817802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227539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90274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365892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61654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16</a:t>
            </a:fld>
            <a:endParaRPr lang="zh-CN" altLang="en-US"/>
          </a:p>
        </p:txBody>
      </p:sp>
    </p:spTree>
    <p:extLst>
      <p:ext uri="{BB962C8B-B14F-4D97-AF65-F5344CB8AC3E}">
        <p14:creationId xmlns:p14="http://schemas.microsoft.com/office/powerpoint/2010/main" val="242538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2054219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491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368508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u="none" dirty="0">
                <a:solidFill>
                  <a:schemeClr val="tx1">
                    <a:lumMod val="50000"/>
                    <a:lumOff val="50000"/>
                  </a:schemeClr>
                </a:solidFill>
              </a:rPr>
              <a:t>这是一个典型的</a:t>
            </a:r>
            <a:r>
              <a:rPr lang="en-US" altLang="zh-CN" b="0" u="none" dirty="0">
                <a:solidFill>
                  <a:schemeClr val="tx1">
                    <a:lumMod val="50000"/>
                    <a:lumOff val="50000"/>
                  </a:schemeClr>
                </a:solidFill>
              </a:rPr>
              <a:t>landmark</a:t>
            </a:r>
            <a:r>
              <a:rPr lang="zh-CN" altLang="en-US" b="0" u="none" dirty="0">
                <a:solidFill>
                  <a:schemeClr val="tx1">
                    <a:lumMod val="50000"/>
                    <a:lumOff val="50000"/>
                  </a:schemeClr>
                </a:solidFill>
              </a:rPr>
              <a:t>驱动的</a:t>
            </a:r>
            <a:r>
              <a:rPr lang="en-US" altLang="zh-CN" b="0" u="none" dirty="0">
                <a:solidFill>
                  <a:schemeClr val="tx1">
                    <a:lumMod val="50000"/>
                    <a:lumOff val="50000"/>
                  </a:schemeClr>
                </a:solidFill>
              </a:rPr>
              <a:t>talking face</a:t>
            </a:r>
            <a:r>
              <a:rPr lang="zh-CN" altLang="en-US" b="0" u="none" dirty="0">
                <a:solidFill>
                  <a:schemeClr val="tx1">
                    <a:lumMod val="50000"/>
                    <a:lumOff val="50000"/>
                  </a:schemeClr>
                </a:solidFill>
              </a:rPr>
              <a:t>，之所以叫</a:t>
            </a:r>
            <a:r>
              <a:rPr lang="en-US" altLang="zh-CN" b="0" u="none" dirty="0">
                <a:solidFill>
                  <a:schemeClr val="tx1">
                    <a:lumMod val="50000"/>
                    <a:lumOff val="50000"/>
                  </a:schemeClr>
                </a:solidFill>
              </a:rPr>
              <a:t>talking face</a:t>
            </a:r>
            <a:r>
              <a:rPr lang="zh-CN" altLang="en-US" b="0" u="none" dirty="0">
                <a:solidFill>
                  <a:schemeClr val="tx1">
                    <a:lumMod val="50000"/>
                    <a:lumOff val="50000"/>
                  </a:schemeClr>
                </a:solidFill>
              </a:rPr>
              <a:t>是因为这个模型只实现了唇部与音频的同步。</a:t>
            </a:r>
            <a:endParaRPr lang="en-US" altLang="zh-CN" b="0" u="none" dirty="0">
              <a:solidFill>
                <a:schemeClr val="tx1">
                  <a:lumMod val="50000"/>
                  <a:lumOff val="50000"/>
                </a:schemeClr>
              </a:solidFill>
            </a:endParaRPr>
          </a:p>
          <a:p>
            <a:endParaRPr lang="en-US" altLang="zh-CN" b="0" u="none" dirty="0">
              <a:solidFill>
                <a:schemeClr val="tx1">
                  <a:lumMod val="50000"/>
                  <a:lumOff val="50000"/>
                </a:schemeClr>
              </a:solidFill>
            </a:endParaRPr>
          </a:p>
          <a:p>
            <a:pPr algn="l"/>
            <a:r>
              <a:rPr lang="zh-CN" altLang="en-US" b="0" i="0" dirty="0">
                <a:solidFill>
                  <a:srgbClr val="000000"/>
                </a:solidFill>
                <a:effectLst/>
                <a:latin typeface="Verdana" panose="020B0604030504040204" pitchFamily="34" charset="0"/>
              </a:rPr>
              <a:t>模型输入为</a:t>
            </a:r>
            <a:r>
              <a:rPr lang="en-US" altLang="zh-CN" b="0" i="0" dirty="0">
                <a:solidFill>
                  <a:srgbClr val="000000"/>
                </a:solidFill>
                <a:effectLst/>
                <a:latin typeface="Verdana" panose="020B0604030504040204" pitchFamily="34" charset="0"/>
              </a:rPr>
              <a:t>, </a:t>
            </a:r>
            <a:r>
              <a:rPr lang="zh-CN" altLang="en-US" b="0" i="0" dirty="0">
                <a:solidFill>
                  <a:srgbClr val="000000"/>
                </a:solidFill>
                <a:effectLst/>
                <a:latin typeface="Verdana" panose="020B0604030504040204" pitchFamily="34" charset="0"/>
              </a:rPr>
              <a:t>一个音源序列</a:t>
            </a:r>
            <a:r>
              <a:rPr lang="en-US" altLang="zh-CN" b="0" i="0" u="none" strike="noStrike" dirty="0">
                <a:solidFill>
                  <a:srgbClr val="000000"/>
                </a:solidFill>
                <a:effectLst/>
                <a:latin typeface="MathJax_Math-italic"/>
              </a:rPr>
              <a:t>a</a:t>
            </a:r>
            <a:r>
              <a:rPr lang="en-US" altLang="zh-CN" b="0" i="0" u="none" strike="noStrike" dirty="0">
                <a:solidFill>
                  <a:srgbClr val="000000"/>
                </a:solidFill>
                <a:effectLst/>
                <a:latin typeface="MathJax_Main"/>
              </a:rPr>
              <a:t>1:</a:t>
            </a:r>
            <a:r>
              <a:rPr lang="en-US" altLang="zh-CN" b="0" i="0" u="none" strike="noStrike" dirty="0">
                <a:solidFill>
                  <a:srgbClr val="000000"/>
                </a:solidFill>
                <a:effectLst/>
                <a:latin typeface="MathJax_Math-italic"/>
              </a:rPr>
              <a:t>T</a:t>
            </a:r>
            <a:r>
              <a:rPr lang="en-US" altLang="zh-CN" b="0" i="0" dirty="0">
                <a:solidFill>
                  <a:srgbClr val="000000"/>
                </a:solidFill>
                <a:effectLst/>
                <a:latin typeface="Verdana" panose="020B0604030504040204" pitchFamily="34" charset="0"/>
              </a:rPr>
              <a:t>, </a:t>
            </a:r>
            <a:r>
              <a:rPr lang="zh-CN" altLang="en-US" b="0" i="0" dirty="0">
                <a:solidFill>
                  <a:srgbClr val="000000"/>
                </a:solidFill>
                <a:effectLst/>
                <a:latin typeface="Verdana" panose="020B0604030504040204" pitchFamily="34" charset="0"/>
              </a:rPr>
              <a:t>一个样例帧</a:t>
            </a:r>
            <a:r>
              <a:rPr lang="en-US" altLang="zh-CN" b="0" i="0" u="none" strike="noStrike" dirty="0" err="1">
                <a:solidFill>
                  <a:srgbClr val="000000"/>
                </a:solidFill>
                <a:effectLst/>
                <a:latin typeface="MathJax_Math-italic"/>
              </a:rPr>
              <a:t>ip</a:t>
            </a:r>
            <a:r>
              <a:rPr lang="zh-CN" altLang="en-US" b="0" i="0" dirty="0">
                <a:solidFill>
                  <a:srgbClr val="000000"/>
                </a:solidFill>
                <a:effectLst/>
                <a:latin typeface="Verdana" panose="020B0604030504040204" pitchFamily="34" charset="0"/>
              </a:rPr>
              <a:t>和这个帧的</a:t>
            </a:r>
            <a:r>
              <a:rPr lang="en-US" altLang="zh-CN" b="0" i="0" dirty="0">
                <a:solidFill>
                  <a:srgbClr val="000000"/>
                </a:solidFill>
                <a:effectLst/>
                <a:latin typeface="Verdana" panose="020B0604030504040204" pitchFamily="34" charset="0"/>
              </a:rPr>
              <a:t>landmarks </a:t>
            </a:r>
            <a:r>
              <a:rPr lang="en-US" altLang="zh-CN" b="0" i="0" u="none" strike="noStrike" dirty="0">
                <a:solidFill>
                  <a:srgbClr val="000000"/>
                </a:solidFill>
                <a:effectLst/>
                <a:latin typeface="MathJax_Math-italic"/>
              </a:rPr>
              <a:t>pp</a:t>
            </a:r>
            <a:r>
              <a:rPr lang="en-US" altLang="zh-CN" b="0" i="0" dirty="0">
                <a:solidFill>
                  <a:srgbClr val="000000"/>
                </a:solidFill>
                <a:effectLst/>
                <a:latin typeface="Verdana" panose="020B0604030504040204" pitchFamily="34" charset="0"/>
              </a:rPr>
              <a:t>. </a:t>
            </a:r>
            <a:r>
              <a:rPr lang="zh-CN" altLang="en-US" b="0" i="0" dirty="0">
                <a:solidFill>
                  <a:srgbClr val="000000"/>
                </a:solidFill>
                <a:effectLst/>
                <a:latin typeface="Verdana" panose="020B0604030504040204" pitchFamily="34" charset="0"/>
              </a:rPr>
              <a:t>模型会针对音源序列</a:t>
            </a:r>
            <a:r>
              <a:rPr lang="en-US" altLang="zh-CN" b="0" i="0" u="none" strike="noStrike" dirty="0">
                <a:solidFill>
                  <a:srgbClr val="000000"/>
                </a:solidFill>
                <a:effectLst/>
                <a:latin typeface="MathJax_Math-italic"/>
              </a:rPr>
              <a:t>a</a:t>
            </a:r>
            <a:r>
              <a:rPr lang="en-US" altLang="zh-CN" b="0" i="0" u="none" strike="noStrike" dirty="0">
                <a:solidFill>
                  <a:srgbClr val="000000"/>
                </a:solidFill>
                <a:effectLst/>
                <a:latin typeface="MathJax_Main"/>
              </a:rPr>
              <a:t>1:</a:t>
            </a:r>
            <a:r>
              <a:rPr lang="en-US" altLang="zh-CN" b="0" i="0" u="none" strike="noStrike" dirty="0">
                <a:solidFill>
                  <a:srgbClr val="000000"/>
                </a:solidFill>
                <a:effectLst/>
                <a:latin typeface="MathJax_Math-italic"/>
              </a:rPr>
              <a:t>T </a:t>
            </a:r>
            <a:r>
              <a:rPr lang="zh-CN" altLang="en-US" b="0" i="0" dirty="0">
                <a:solidFill>
                  <a:srgbClr val="000000"/>
                </a:solidFill>
                <a:effectLst/>
                <a:latin typeface="Verdana" panose="020B0604030504040204" pitchFamily="34" charset="0"/>
              </a:rPr>
              <a:t>生成其</a:t>
            </a:r>
            <a:r>
              <a:rPr lang="en-US" altLang="zh-CN" b="0" i="0" dirty="0">
                <a:solidFill>
                  <a:srgbClr val="000000"/>
                </a:solidFill>
                <a:effectLst/>
                <a:latin typeface="Verdana" panose="020B0604030504040204" pitchFamily="34" charset="0"/>
              </a:rPr>
              <a:t>landmarks</a:t>
            </a:r>
            <a:r>
              <a:rPr lang="zh-CN" altLang="en-US" b="0" i="0" dirty="0">
                <a:solidFill>
                  <a:srgbClr val="000000"/>
                </a:solidFill>
                <a:effectLst/>
                <a:latin typeface="Verdana" panose="020B0604030504040204" pitchFamily="34" charset="0"/>
              </a:rPr>
              <a:t>序列 </a:t>
            </a:r>
            <a:r>
              <a:rPr lang="en-US" altLang="zh-CN" b="0" i="0" u="none" strike="noStrike" dirty="0">
                <a:solidFill>
                  <a:srgbClr val="000000"/>
                </a:solidFill>
                <a:effectLst/>
                <a:latin typeface="MathJax_Math-italic"/>
              </a:rPr>
              <a:t>p</a:t>
            </a:r>
            <a:r>
              <a:rPr lang="en-US" altLang="zh-CN" b="0" i="0" u="none" strike="noStrike" dirty="0">
                <a:solidFill>
                  <a:srgbClr val="000000"/>
                </a:solidFill>
                <a:effectLst/>
                <a:latin typeface="MathJax_Main"/>
              </a:rPr>
              <a:t>^1:</a:t>
            </a:r>
            <a:r>
              <a:rPr lang="en-US" altLang="zh-CN" b="0" i="0" u="none" strike="noStrike" dirty="0">
                <a:solidFill>
                  <a:srgbClr val="000000"/>
                </a:solidFill>
                <a:effectLst/>
                <a:latin typeface="MathJax_Math-italic"/>
              </a:rPr>
              <a:t>T </a:t>
            </a:r>
            <a:r>
              <a:rPr lang="zh-CN" altLang="en-US" b="0" i="0" dirty="0">
                <a:solidFill>
                  <a:srgbClr val="000000"/>
                </a:solidFill>
                <a:effectLst/>
                <a:latin typeface="Verdana" panose="020B0604030504040204" pitchFamily="34" charset="0"/>
              </a:rPr>
              <a:t>并生成连续的帧 </a:t>
            </a:r>
            <a:r>
              <a:rPr lang="en-US" altLang="zh-CN" b="0" i="0" u="none" strike="noStrike" dirty="0">
                <a:solidFill>
                  <a:srgbClr val="000000"/>
                </a:solidFill>
                <a:effectLst/>
                <a:latin typeface="MathJax_Math-italic"/>
              </a:rPr>
              <a:t>v</a:t>
            </a:r>
            <a:r>
              <a:rPr lang="en-US" altLang="zh-CN" b="0" i="0" u="none" strike="noStrike" dirty="0">
                <a:solidFill>
                  <a:srgbClr val="000000"/>
                </a:solidFill>
                <a:effectLst/>
                <a:latin typeface="MathJax_Main"/>
              </a:rPr>
              <a:t>^1:</a:t>
            </a:r>
            <a:r>
              <a:rPr lang="en-US" altLang="zh-CN" b="0" i="0" u="none" strike="noStrike" dirty="0">
                <a:solidFill>
                  <a:srgbClr val="000000"/>
                </a:solidFill>
                <a:effectLst/>
                <a:latin typeface="MathJax_Math-italic"/>
              </a:rPr>
              <a:t>T</a:t>
            </a:r>
          </a:p>
          <a:p>
            <a:pPr algn="l"/>
            <a:r>
              <a:rPr lang="en-US" altLang="zh-CN" b="0" i="0" dirty="0">
                <a:solidFill>
                  <a:srgbClr val="000000"/>
                </a:solidFill>
                <a:effectLst/>
                <a:latin typeface="Verdana" panose="020B0604030504040204" pitchFamily="34" charset="0"/>
              </a:rPr>
              <a:t>AT-net</a:t>
            </a:r>
            <a:r>
              <a:rPr lang="zh-CN" altLang="en-US" b="0" i="0" dirty="0">
                <a:solidFill>
                  <a:srgbClr val="000000"/>
                </a:solidFill>
                <a:effectLst/>
                <a:latin typeface="Verdana" panose="020B0604030504040204" pitchFamily="34" charset="0"/>
              </a:rPr>
              <a:t>是一个</a:t>
            </a:r>
            <a:r>
              <a:rPr lang="en-US" altLang="zh-CN" b="0" i="0" dirty="0">
                <a:solidFill>
                  <a:srgbClr val="000000"/>
                </a:solidFill>
                <a:effectLst/>
                <a:latin typeface="Verdana" panose="020B0604030504040204" pitchFamily="34" charset="0"/>
              </a:rPr>
              <a:t>encoder-decoder</a:t>
            </a:r>
            <a:r>
              <a:rPr lang="zh-CN" altLang="en-US" b="0" i="0" dirty="0">
                <a:solidFill>
                  <a:srgbClr val="000000"/>
                </a:solidFill>
                <a:effectLst/>
                <a:latin typeface="Verdana" panose="020B0604030504040204" pitchFamily="34" charset="0"/>
              </a:rPr>
              <a:t>模型</a:t>
            </a:r>
            <a:r>
              <a:rPr lang="en-US" altLang="zh-CN" b="0" i="0" dirty="0">
                <a:solidFill>
                  <a:srgbClr val="000000"/>
                </a:solidFill>
                <a:effectLst/>
                <a:latin typeface="Verdana" panose="020B0604030504040204" pitchFamily="34" charset="0"/>
              </a:rPr>
              <a:t>, VG-net</a:t>
            </a:r>
            <a:r>
              <a:rPr lang="zh-CN" altLang="en-US" b="0" i="0" dirty="0">
                <a:solidFill>
                  <a:srgbClr val="000000"/>
                </a:solidFill>
                <a:effectLst/>
                <a:latin typeface="Verdana" panose="020B0604030504040204" pitchFamily="34" charset="0"/>
              </a:rPr>
              <a:t>则是一个多媒体</a:t>
            </a:r>
            <a:r>
              <a:rPr lang="en-US" altLang="zh-CN" b="0" i="0" dirty="0">
                <a:solidFill>
                  <a:srgbClr val="000000"/>
                </a:solidFill>
                <a:effectLst/>
                <a:latin typeface="Verdana" panose="020B0604030504040204" pitchFamily="34" charset="0"/>
              </a:rPr>
              <a:t>CNN-RNN</a:t>
            </a:r>
            <a:r>
              <a:rPr lang="zh-CN" altLang="en-US" b="0" i="0" dirty="0">
                <a:solidFill>
                  <a:srgbClr val="000000"/>
                </a:solidFill>
                <a:effectLst/>
                <a:latin typeface="Verdana" panose="020B0604030504040204" pitchFamily="34" charset="0"/>
              </a:rPr>
              <a:t>网络</a:t>
            </a:r>
            <a:r>
              <a:rPr lang="en-US" altLang="zh-CN" b="0" i="0" dirty="0">
                <a:solidFill>
                  <a:srgbClr val="000000"/>
                </a:solidFill>
                <a:effectLst/>
                <a:latin typeface="Verdana" panose="020B0604030504040204" pitchFamily="34" charset="0"/>
              </a:rPr>
              <a:t>(VG-net</a:t>
            </a:r>
            <a:r>
              <a:rPr lang="zh-CN" altLang="en-US" b="0" i="0" dirty="0">
                <a:solidFill>
                  <a:srgbClr val="000000"/>
                </a:solidFill>
                <a:effectLst/>
                <a:latin typeface="Verdana" panose="020B0604030504040204" pitchFamily="34" charset="0"/>
              </a:rPr>
              <a:t>是一个应用注意力机制的</a:t>
            </a:r>
            <a:r>
              <a:rPr lang="en-US" altLang="zh-CN" b="0" i="0" dirty="0">
                <a:solidFill>
                  <a:srgbClr val="000000"/>
                </a:solidFill>
                <a:effectLst/>
                <a:latin typeface="Verdana" panose="020B0604030504040204" pitchFamily="34" charset="0"/>
              </a:rPr>
              <a:t>CRNN).</a:t>
            </a:r>
            <a:endParaRPr lang="en-US" altLang="zh-CN" b="0" u="none" dirty="0">
              <a:solidFill>
                <a:schemeClr val="tx1">
                  <a:lumMod val="50000"/>
                  <a:lumOff val="50000"/>
                </a:schemeClr>
              </a:solidFill>
            </a:endParaRPr>
          </a:p>
          <a:p>
            <a:endParaRPr lang="en-US" altLang="zh-CN" b="0" u="none" dirty="0">
              <a:solidFill>
                <a:schemeClr val="tx1">
                  <a:lumMod val="50000"/>
                  <a:lumOff val="50000"/>
                </a:schemeClr>
              </a:solidFill>
            </a:endParaRPr>
          </a:p>
          <a:p>
            <a:r>
              <a:rPr lang="zh-CN" altLang="en-US" b="0" u="none" dirty="0">
                <a:solidFill>
                  <a:schemeClr val="tx1">
                    <a:lumMod val="50000"/>
                    <a:lumOff val="50000"/>
                  </a:schemeClr>
                </a:solidFill>
              </a:rPr>
              <a:t>输入图像通过 </a:t>
            </a:r>
            <a:r>
              <a:rPr lang="en-US" altLang="zh-CN" b="0" u="none" dirty="0" err="1">
                <a:solidFill>
                  <a:schemeClr val="tx1">
                    <a:lumMod val="50000"/>
                    <a:lumOff val="50000"/>
                  </a:schemeClr>
                </a:solidFill>
              </a:rPr>
              <a:t>Dlib</a:t>
            </a:r>
            <a:r>
              <a:rPr lang="en-US" altLang="zh-CN" b="0" u="none" dirty="0">
                <a:solidFill>
                  <a:schemeClr val="tx1">
                    <a:lumMod val="50000"/>
                    <a:lumOff val="50000"/>
                  </a:schemeClr>
                </a:solidFill>
              </a:rPr>
              <a:t> </a:t>
            </a:r>
            <a:r>
              <a:rPr lang="zh-CN" altLang="en-US" b="0" u="none" dirty="0">
                <a:solidFill>
                  <a:schemeClr val="tx1">
                    <a:lumMod val="50000"/>
                    <a:lumOff val="50000"/>
                  </a:schemeClr>
                </a:solidFill>
              </a:rPr>
              <a:t>提取出面部</a:t>
            </a:r>
            <a:r>
              <a:rPr lang="en-US" altLang="zh-CN" b="0" u="none" dirty="0">
                <a:solidFill>
                  <a:schemeClr val="tx1">
                    <a:lumMod val="50000"/>
                    <a:lumOff val="50000"/>
                  </a:schemeClr>
                </a:solidFill>
              </a:rPr>
              <a:t>landmark</a:t>
            </a:r>
            <a:r>
              <a:rPr lang="zh-CN" altLang="en-US" b="0" u="none" dirty="0">
                <a:solidFill>
                  <a:schemeClr val="tx1">
                    <a:lumMod val="50000"/>
                    <a:lumOff val="50000"/>
                  </a:schemeClr>
                </a:solidFill>
              </a:rPr>
              <a:t>，然后用</a:t>
            </a:r>
            <a:r>
              <a:rPr lang="en-US" altLang="zh-CN" b="0" u="none" dirty="0">
                <a:solidFill>
                  <a:schemeClr val="tx1">
                    <a:lumMod val="50000"/>
                    <a:lumOff val="50000"/>
                  </a:schemeClr>
                </a:solidFill>
              </a:rPr>
              <a:t>PCA</a:t>
            </a:r>
            <a:r>
              <a:rPr lang="zh-CN" altLang="en-US" b="0" u="none" dirty="0">
                <a:solidFill>
                  <a:schemeClr val="tx1">
                    <a:lumMod val="50000"/>
                    <a:lumOff val="50000"/>
                  </a:schemeClr>
                </a:solidFill>
              </a:rPr>
              <a:t>进行降维</a:t>
            </a:r>
            <a:r>
              <a:rPr lang="en-US" altLang="zh-CN" b="0" u="none" dirty="0">
                <a:solidFill>
                  <a:schemeClr val="tx1">
                    <a:lumMod val="50000"/>
                    <a:lumOff val="50000"/>
                  </a:schemeClr>
                </a:solidFill>
              </a:rPr>
              <a:t>【</a:t>
            </a:r>
            <a:r>
              <a:rPr lang="zh-CN" altLang="en-US" b="0" i="0" u="none" dirty="0">
                <a:solidFill>
                  <a:schemeClr val="tx1">
                    <a:lumMod val="50000"/>
                    <a:lumOff val="50000"/>
                  </a:schemeClr>
                </a:solidFill>
                <a:effectLst/>
                <a:latin typeface="-apple-system"/>
              </a:rPr>
              <a:t>降噪：当数据受到噪声影响时，最小特征值对应的特征向量往往与噪声有关，将它们舍弃能在一定程度上起到降噪的效果；</a:t>
            </a:r>
            <a:r>
              <a:rPr lang="en-US" altLang="zh-CN" b="0" u="none" dirty="0">
                <a:solidFill>
                  <a:schemeClr val="tx1">
                    <a:lumMod val="50000"/>
                    <a:lumOff val="50000"/>
                  </a:schemeClr>
                </a:solidFill>
              </a:rPr>
              <a:t>】</a:t>
            </a:r>
          </a:p>
          <a:p>
            <a:r>
              <a:rPr lang="en-US" altLang="zh-CN" b="0" u="none" dirty="0">
                <a:solidFill>
                  <a:schemeClr val="tx1">
                    <a:lumMod val="50000"/>
                    <a:lumOff val="50000"/>
                  </a:schemeClr>
                </a:solidFill>
              </a:rPr>
              <a:t>LSTM</a:t>
            </a:r>
            <a:r>
              <a:rPr lang="zh-CN" altLang="en-US" b="0" u="none" dirty="0">
                <a:solidFill>
                  <a:schemeClr val="tx1">
                    <a:lumMod val="50000"/>
                    <a:lumOff val="50000"/>
                  </a:schemeClr>
                </a:solidFill>
              </a:rPr>
              <a:t>：</a:t>
            </a:r>
            <a:r>
              <a:rPr lang="zh-CN" altLang="en-US" b="0" i="0" u="none" strike="noStrike" dirty="0">
                <a:solidFill>
                  <a:schemeClr val="tx1">
                    <a:lumMod val="50000"/>
                    <a:lumOff val="50000"/>
                  </a:schemeClr>
                </a:solidFill>
                <a:effectLst/>
                <a:latin typeface="-apple-system"/>
                <a:hlinkClick r:id="rId3">
                  <a:extLst>
                    <a:ext uri="{A12FA001-AC4F-418D-AE19-62706E023703}">
                      <ahyp:hlinkClr xmlns:ahyp="http://schemas.microsoft.com/office/drawing/2018/hyperlinkcolor" val="tx"/>
                    </a:ext>
                  </a:extLst>
                </a:hlinkClick>
              </a:rPr>
              <a:t>长短期记忆</a:t>
            </a:r>
            <a:r>
              <a:rPr lang="zh-CN" altLang="en-US" b="0" i="0" u="none" dirty="0">
                <a:solidFill>
                  <a:schemeClr val="tx1">
                    <a:lumMod val="50000"/>
                    <a:lumOff val="50000"/>
                  </a:schemeClr>
                </a:solidFill>
                <a:effectLst/>
                <a:latin typeface="-apple-system"/>
              </a:rPr>
              <a:t>（</a:t>
            </a:r>
            <a:r>
              <a:rPr lang="en-US" altLang="zh-CN" b="0" i="0" u="none" dirty="0">
                <a:solidFill>
                  <a:schemeClr val="tx1">
                    <a:lumMod val="50000"/>
                    <a:lumOff val="50000"/>
                  </a:schemeClr>
                </a:solidFill>
                <a:effectLst/>
                <a:latin typeface="-apple-system"/>
              </a:rPr>
              <a:t>Long short-term memory, LSTM</a:t>
            </a:r>
            <a:r>
              <a:rPr lang="zh-CN" altLang="en-US" b="0" i="0" u="none" dirty="0">
                <a:solidFill>
                  <a:schemeClr val="tx1">
                    <a:lumMod val="50000"/>
                    <a:lumOff val="50000"/>
                  </a:schemeClr>
                </a:solidFill>
                <a:effectLst/>
                <a:latin typeface="-apple-system"/>
              </a:rPr>
              <a:t>）是一种特殊的</a:t>
            </a:r>
            <a:r>
              <a:rPr lang="en-US" altLang="zh-CN" b="0" i="0" u="none" dirty="0">
                <a:solidFill>
                  <a:schemeClr val="tx1">
                    <a:lumMod val="50000"/>
                    <a:lumOff val="50000"/>
                  </a:schemeClr>
                </a:solidFill>
                <a:effectLst/>
                <a:latin typeface="-apple-system"/>
              </a:rPr>
              <a:t>RNN</a:t>
            </a:r>
            <a:r>
              <a:rPr lang="zh-CN" altLang="en-US" b="0" i="0" u="none" dirty="0">
                <a:solidFill>
                  <a:schemeClr val="tx1">
                    <a:lumMod val="50000"/>
                    <a:lumOff val="50000"/>
                  </a:schemeClr>
                </a:solidFill>
                <a:effectLst/>
                <a:latin typeface="-apple-system"/>
              </a:rPr>
              <a:t>，主要是为了解决长序列训练过程中的梯度消失和梯度爆炸问题。简单来说，就是相比普通的</a:t>
            </a:r>
            <a:r>
              <a:rPr lang="en-US" altLang="zh-CN" b="0" i="0" u="none" dirty="0">
                <a:solidFill>
                  <a:schemeClr val="tx1">
                    <a:lumMod val="50000"/>
                    <a:lumOff val="50000"/>
                  </a:schemeClr>
                </a:solidFill>
                <a:effectLst/>
                <a:latin typeface="-apple-system"/>
              </a:rPr>
              <a:t>RNN</a:t>
            </a:r>
            <a:r>
              <a:rPr lang="zh-CN" altLang="en-US" b="0" i="0" u="none" dirty="0">
                <a:solidFill>
                  <a:schemeClr val="tx1">
                    <a:lumMod val="50000"/>
                    <a:lumOff val="50000"/>
                  </a:schemeClr>
                </a:solidFill>
                <a:effectLst/>
                <a:latin typeface="-apple-system"/>
              </a:rPr>
              <a:t>，</a:t>
            </a:r>
            <a:r>
              <a:rPr lang="en-US" altLang="zh-CN" b="0" i="0" u="none" dirty="0">
                <a:solidFill>
                  <a:schemeClr val="tx1">
                    <a:lumMod val="50000"/>
                    <a:lumOff val="50000"/>
                  </a:schemeClr>
                </a:solidFill>
                <a:effectLst/>
                <a:latin typeface="-apple-system"/>
              </a:rPr>
              <a:t>LSTM</a:t>
            </a:r>
            <a:r>
              <a:rPr lang="zh-CN" altLang="en-US" b="0" i="0" u="none" dirty="0">
                <a:solidFill>
                  <a:schemeClr val="tx1">
                    <a:lumMod val="50000"/>
                    <a:lumOff val="50000"/>
                  </a:schemeClr>
                </a:solidFill>
                <a:effectLst/>
                <a:latin typeface="-apple-system"/>
              </a:rPr>
              <a:t>能够在更长的序列中有更好的表现。</a:t>
            </a:r>
            <a:endParaRPr lang="en-US" altLang="zh-CN" b="0" i="0" u="none" dirty="0">
              <a:solidFill>
                <a:schemeClr val="tx1">
                  <a:lumMod val="50000"/>
                  <a:lumOff val="50000"/>
                </a:schemeClr>
              </a:solidFill>
              <a:effectLst/>
              <a:latin typeface="-apple-system"/>
            </a:endParaRPr>
          </a:p>
          <a:p>
            <a:endParaRPr lang="en-US" altLang="zh-CN" b="0" i="0" u="none" dirty="0">
              <a:solidFill>
                <a:schemeClr val="tx1">
                  <a:lumMod val="50000"/>
                  <a:lumOff val="50000"/>
                </a:schemeClr>
              </a:solidFill>
              <a:effectLst/>
              <a:latin typeface="-apple-system"/>
            </a:endParaRPr>
          </a:p>
          <a:p>
            <a:r>
              <a:rPr lang="en-US" altLang="zh-CN" b="0" i="0" u="none" dirty="0">
                <a:solidFill>
                  <a:schemeClr val="tx1">
                    <a:lumMod val="50000"/>
                    <a:lumOff val="50000"/>
                  </a:schemeClr>
                </a:solidFill>
                <a:effectLst/>
                <a:latin typeface="-apple-system"/>
              </a:rPr>
              <a:t>MFCC</a:t>
            </a:r>
            <a:r>
              <a:rPr lang="zh-CN" altLang="en-US" b="0" i="0" u="none" dirty="0">
                <a:solidFill>
                  <a:schemeClr val="tx1">
                    <a:lumMod val="50000"/>
                    <a:lumOff val="50000"/>
                  </a:schemeClr>
                </a:solidFill>
                <a:effectLst/>
                <a:latin typeface="-apple-system"/>
              </a:rPr>
              <a:t>：在语音识别领域，将语音物理信息（频谱包络和细节）进行编码运算得到的一组特征向量。</a:t>
            </a:r>
            <a:endParaRPr lang="en-US" altLang="zh-CN" b="0" i="0" u="none" dirty="0">
              <a:solidFill>
                <a:schemeClr val="tx1">
                  <a:lumMod val="50000"/>
                  <a:lumOff val="50000"/>
                </a:schemeClr>
              </a:solidFill>
              <a:effectLst/>
              <a:latin typeface="-apple-system"/>
            </a:endParaRPr>
          </a:p>
          <a:p>
            <a:r>
              <a:rPr lang="en-US" altLang="zh-CN" b="0" i="0" u="none" dirty="0">
                <a:solidFill>
                  <a:schemeClr val="tx1">
                    <a:lumMod val="50000"/>
                    <a:lumOff val="50000"/>
                  </a:schemeClr>
                </a:solidFill>
                <a:effectLst/>
                <a:latin typeface="-apple-system"/>
              </a:rPr>
              <a:t>f encoder  </a:t>
            </a:r>
            <a:r>
              <a:rPr lang="el-GR" altLang="zh-CN" b="0" i="0" u="none" dirty="0">
                <a:solidFill>
                  <a:schemeClr val="tx1">
                    <a:lumMod val="50000"/>
                    <a:lumOff val="50000"/>
                  </a:schemeClr>
                </a:solidFill>
                <a:effectLst/>
                <a:latin typeface="-apple-system"/>
              </a:rPr>
              <a:t>ϕ</a:t>
            </a:r>
            <a:r>
              <a:rPr lang="en-US" altLang="zh-CN" b="0" i="0" u="none" dirty="0">
                <a:solidFill>
                  <a:schemeClr val="tx1">
                    <a:lumMod val="50000"/>
                    <a:lumOff val="50000"/>
                  </a:schemeClr>
                </a:solidFill>
                <a:effectLst/>
                <a:latin typeface="-apple-system"/>
              </a:rPr>
              <a:t> decoder  </a:t>
            </a:r>
          </a:p>
          <a:p>
            <a:r>
              <a:rPr lang="en-US" altLang="zh-CN" b="0" i="0" u="none" dirty="0" err="1">
                <a:solidFill>
                  <a:schemeClr val="tx1">
                    <a:lumMod val="50000"/>
                    <a:lumOff val="50000"/>
                  </a:schemeClr>
                </a:solidFill>
                <a:effectLst/>
                <a:latin typeface="-apple-system"/>
              </a:rPr>
              <a:t>ip</a:t>
            </a:r>
            <a:r>
              <a:rPr lang="zh-CN" altLang="en-US" b="0" i="0" u="none" dirty="0">
                <a:solidFill>
                  <a:schemeClr val="tx1">
                    <a:lumMod val="50000"/>
                    <a:lumOff val="50000"/>
                  </a:schemeClr>
                </a:solidFill>
                <a:effectLst/>
                <a:latin typeface="-apple-system"/>
              </a:rPr>
              <a:t>‘ </a:t>
            </a:r>
            <a:r>
              <a:rPr lang="en-US" altLang="zh-CN" b="0" i="0" u="none" dirty="0">
                <a:solidFill>
                  <a:schemeClr val="tx1">
                    <a:lumMod val="50000"/>
                    <a:lumOff val="50000"/>
                  </a:schemeClr>
                </a:solidFill>
                <a:effectLst/>
                <a:latin typeface="-apple-system"/>
              </a:rPr>
              <a:t> </a:t>
            </a:r>
            <a:r>
              <a:rPr lang="zh-CN" altLang="en-US" b="0" i="0" u="none" dirty="0">
                <a:solidFill>
                  <a:schemeClr val="tx1">
                    <a:lumMod val="50000"/>
                    <a:lumOff val="50000"/>
                  </a:schemeClr>
                </a:solidFill>
                <a:effectLst/>
                <a:latin typeface="-apple-system"/>
              </a:rPr>
              <a:t>示例图像特征  </a:t>
            </a:r>
            <a:r>
              <a:rPr lang="en-US" altLang="zh-CN" b="0" i="0" u="none" dirty="0" err="1">
                <a:solidFill>
                  <a:schemeClr val="tx1">
                    <a:lumMod val="50000"/>
                    <a:lumOff val="50000"/>
                  </a:schemeClr>
                </a:solidFill>
                <a:effectLst/>
                <a:latin typeface="-apple-system"/>
              </a:rPr>
              <a:t>v’’t</a:t>
            </a:r>
            <a:r>
              <a:rPr lang="en-US" altLang="zh-CN" b="0" i="0" u="none" dirty="0">
                <a:solidFill>
                  <a:schemeClr val="tx1">
                    <a:lumMod val="50000"/>
                    <a:lumOff val="50000"/>
                  </a:schemeClr>
                </a:solidFill>
                <a:effectLst/>
                <a:latin typeface="-apple-system"/>
              </a:rPr>
              <a:t> </a:t>
            </a:r>
            <a:r>
              <a:rPr lang="zh-CN" altLang="en-US" b="0" i="0" u="none" dirty="0">
                <a:solidFill>
                  <a:schemeClr val="tx1">
                    <a:lumMod val="50000"/>
                    <a:lumOff val="50000"/>
                  </a:schemeClr>
                </a:solidFill>
                <a:effectLst/>
                <a:latin typeface="-apple-system"/>
              </a:rPr>
              <a:t>当前帧的特征</a:t>
            </a:r>
            <a:r>
              <a:rPr lang="en-US" altLang="zh-CN" b="0" i="0" u="none" dirty="0">
                <a:solidFill>
                  <a:schemeClr val="tx1">
                    <a:lumMod val="50000"/>
                    <a:lumOff val="50000"/>
                  </a:schemeClr>
                </a:solidFill>
                <a:effectLst/>
                <a:latin typeface="-apple-system"/>
              </a:rPr>
              <a:t> </a:t>
            </a:r>
            <a:r>
              <a:rPr lang="en-US" altLang="zh-CN" b="0" i="0" u="none" dirty="0" err="1">
                <a:solidFill>
                  <a:schemeClr val="tx1">
                    <a:lumMod val="50000"/>
                    <a:lumOff val="50000"/>
                  </a:schemeClr>
                </a:solidFill>
                <a:effectLst/>
                <a:latin typeface="-apple-system"/>
              </a:rPr>
              <a:t>v’t</a:t>
            </a:r>
            <a:r>
              <a:rPr lang="en-US" altLang="zh-CN" b="0" i="0" u="none" dirty="0">
                <a:solidFill>
                  <a:schemeClr val="tx1">
                    <a:lumMod val="50000"/>
                    <a:lumOff val="50000"/>
                  </a:schemeClr>
                </a:solidFill>
                <a:effectLst/>
                <a:latin typeface="-apple-system"/>
              </a:rPr>
              <a:t> </a:t>
            </a:r>
            <a:r>
              <a:rPr lang="zh-CN" altLang="en-US" b="0" i="0" u="none" dirty="0">
                <a:solidFill>
                  <a:schemeClr val="tx1">
                    <a:lumMod val="50000"/>
                    <a:lumOff val="50000"/>
                  </a:schemeClr>
                </a:solidFill>
                <a:effectLst/>
                <a:latin typeface="-apple-system"/>
              </a:rPr>
              <a:t>当前图像特征</a:t>
            </a:r>
            <a:endParaRPr lang="en-US" altLang="zh-CN" b="0" u="none" dirty="0">
              <a:solidFill>
                <a:schemeClr val="tx1">
                  <a:lumMod val="50000"/>
                  <a:lumOff val="50000"/>
                </a:schemeClr>
              </a:solidFill>
            </a:endParaRPr>
          </a:p>
        </p:txBody>
      </p:sp>
      <p:sp>
        <p:nvSpPr>
          <p:cNvPr id="4" name="灯片编号占位符 3"/>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19454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Lip + emotion</a:t>
            </a:r>
          </a:p>
          <a:p>
            <a:r>
              <a:rPr lang="en-US" altLang="zh-CN" dirty="0">
                <a:effectLst/>
                <a:latin typeface="Arial" panose="020B0604020202020204" pitchFamily="34" charset="0"/>
              </a:rPr>
              <a:t>1)</a:t>
            </a:r>
            <a:r>
              <a:rPr lang="zh-CN" altLang="en-US" dirty="0">
                <a:effectLst/>
                <a:latin typeface="Arial" panose="020B0604020202020204" pitchFamily="34" charset="0"/>
              </a:rPr>
              <a:t>头部姿势的错位。预测的路标的头部运动可能与目标视频有严重的不同，并且几乎没有任何姿势信息在音频中提供。</a:t>
            </a:r>
            <a:r>
              <a:rPr lang="en-US" altLang="zh-CN" dirty="0">
                <a:effectLst/>
                <a:latin typeface="Arial" panose="020B0604020202020204" pitchFamily="34" charset="0"/>
              </a:rPr>
              <a:t>2)</a:t>
            </a:r>
            <a:r>
              <a:rPr lang="zh-CN" altLang="en-US" dirty="0">
                <a:effectLst/>
                <a:latin typeface="Arial" panose="020B0604020202020204" pitchFamily="34" charset="0"/>
              </a:rPr>
              <a:t>合成高保真效果时，编辑人脸与目标视频的融合比较困难。为了应对这些挑战，我们提出了</a:t>
            </a:r>
            <a:r>
              <a:rPr lang="en-US" altLang="zh-CN" dirty="0">
                <a:effectLst/>
                <a:latin typeface="Arial" panose="020B0604020202020204" pitchFamily="34" charset="0"/>
              </a:rPr>
              <a:t>3D- aware</a:t>
            </a:r>
            <a:r>
              <a:rPr lang="zh-CN" altLang="en-US" dirty="0">
                <a:effectLst/>
                <a:latin typeface="Arial" panose="020B0604020202020204" pitchFamily="34" charset="0"/>
              </a:rPr>
              <a:t>关键点对齐算法</a:t>
            </a:r>
            <a:endParaRPr lang="en-US" altLang="zh-CN" dirty="0"/>
          </a:p>
          <a:p>
            <a:r>
              <a:rPr lang="zh-CN" altLang="en-US" dirty="0">
                <a:effectLst/>
                <a:latin typeface="Arial" panose="020B0604020202020204" pitchFamily="34" charset="0"/>
              </a:rPr>
              <a:t>我们设计了一种三维感知关键点对齐算法来旋转三维空间中的地标，从而使地标能够适应目标视频中的各种姿态和动作。</a:t>
            </a:r>
            <a:endParaRPr lang="en-US" altLang="zh-CN"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210872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11111"/>
                </a:solidFill>
                <a:effectLst/>
                <a:latin typeface="Roboto" panose="02000000000000000000" pitchFamily="2" charset="0"/>
              </a:rPr>
              <a:t>多层感知器</a:t>
            </a:r>
            <a:r>
              <a:rPr lang="en-US" altLang="zh-CN" b="0" i="0" dirty="0">
                <a:solidFill>
                  <a:srgbClr val="111111"/>
                </a:solidFill>
                <a:effectLst/>
                <a:latin typeface="Roboto" panose="02000000000000000000" pitchFamily="2" charset="0"/>
              </a:rPr>
              <a:t>-MLP</a:t>
            </a:r>
            <a:r>
              <a:rPr lang="zh-CN" altLang="en-US" b="0" i="0" dirty="0">
                <a:solidFill>
                  <a:srgbClr val="111111"/>
                </a:solidFill>
                <a:effectLst/>
                <a:latin typeface="Roboto" panose="02000000000000000000" pitchFamily="2" charset="0"/>
              </a:rPr>
              <a:t>，预测位移</a:t>
            </a:r>
            <a:endParaRPr lang="en-US" altLang="zh-CN" b="0" i="0" dirty="0">
              <a:solidFill>
                <a:srgbClr val="111111"/>
              </a:solidFill>
              <a:effectLst/>
              <a:latin typeface="Roboto" panose="02000000000000000000" pitchFamily="2" charset="0"/>
            </a:endParaRPr>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1432430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2021/12/13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liuziwei7.github.io/projects/TalkingFac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github.com/Hangz-nju-cuhk/Talking-Face_PC-AVS"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nvlabs.github.io/face-vid2vi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hogwyhupo.feishu.cn/docs/doccnblGXkVzO6H0ctYuj3pHQA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lelechen63/ATVGn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jixinya.github.io/projects/ev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jixinya.github.io/projects/ev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5D5308B-8CEE-4C7A-99D1-6260F71918D6}"/>
              </a:ext>
            </a:extLst>
          </p:cNvPr>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80975" y="307663"/>
            <a:ext cx="2790825" cy="747390"/>
          </a:xfrm>
          <a:prstGeom prst="rect">
            <a:avLst/>
          </a:prstGeom>
          <a:ln>
            <a:noFill/>
          </a:ln>
          <a:effectLst>
            <a:outerShdw blurRad="50800" dist="50800" dir="6300000" algn="tl" rotWithShape="0">
              <a:schemeClr val="bg1">
                <a:lumMod val="65000"/>
                <a:alpha val="76000"/>
              </a:schemeClr>
            </a:outerShdw>
          </a:effectLst>
        </p:spPr>
      </p:pic>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4"/>
          <a:stretch>
            <a:fillRect/>
          </a:stretch>
        </p:blipFill>
        <p:spPr>
          <a:xfrm>
            <a:off x="-22084" y="1512570"/>
            <a:ext cx="12226781" cy="3808730"/>
          </a:xfrm>
          <a:prstGeom prst="rect">
            <a:avLst/>
          </a:prstGeom>
        </p:spPr>
      </p:pic>
      <p:sp>
        <p:nvSpPr>
          <p:cNvPr id="14" name="文本框 13"/>
          <p:cNvSpPr txBox="1"/>
          <p:nvPr/>
        </p:nvSpPr>
        <p:spPr>
          <a:xfrm>
            <a:off x="-30482" y="3777440"/>
            <a:ext cx="12192001" cy="463588"/>
          </a:xfrm>
          <a:prstGeom prst="rect">
            <a:avLst/>
          </a:prstGeom>
          <a:noFill/>
        </p:spPr>
        <p:txBody>
          <a:bodyPr wrap="square" rtlCol="0">
            <a:spAutoFit/>
          </a:bodyPr>
          <a:lstStyle/>
          <a:p>
            <a:pPr algn="ctr">
              <a:lnSpc>
                <a:spcPct val="150000"/>
              </a:lnSpc>
            </a:pPr>
            <a:r>
              <a:rPr lang="en-US" altLang="zh-CN" i="1" dirty="0">
                <a:solidFill>
                  <a:schemeClr val="tx1">
                    <a:lumMod val="65000"/>
                    <a:lumOff val="35000"/>
                  </a:schemeClr>
                </a:solidFill>
                <a:effectLst>
                  <a:outerShdw blurRad="38100" dist="38100" dir="2700000" algn="tl">
                    <a:srgbClr val="000000">
                      <a:alpha val="43137"/>
                    </a:srgbClr>
                  </a:outerShdw>
                </a:effectLst>
                <a:cs typeface="Times New Roman" panose="02020603050405020304" pitchFamily="18" charset="0"/>
              </a:rPr>
              <a:t>Sharing and Discussion of Paper Reading</a:t>
            </a:r>
            <a:endParaRPr lang="zh-CN" altLang="en-US"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endParaRPr>
          </a:p>
        </p:txBody>
      </p:sp>
      <p:sp>
        <p:nvSpPr>
          <p:cNvPr id="7" name="文本框 6"/>
          <p:cNvSpPr txBox="1"/>
          <p:nvPr/>
        </p:nvSpPr>
        <p:spPr>
          <a:xfrm>
            <a:off x="-52564" y="2772678"/>
            <a:ext cx="12244564" cy="830997"/>
          </a:xfrm>
          <a:prstGeom prst="rect">
            <a:avLst/>
          </a:prstGeom>
          <a:noFill/>
        </p:spPr>
        <p:txBody>
          <a:bodyPr wrap="square" rtlCol="0">
            <a:spAutoFit/>
          </a:bodyPr>
          <a:lstStyle/>
          <a:p>
            <a:pPr algn="ctr"/>
            <a:r>
              <a:rPr lang="en-US" altLang="zh-CN" sz="4800" b="1" dirty="0">
                <a:solidFill>
                  <a:schemeClr val="tx1">
                    <a:lumMod val="75000"/>
                    <a:lumOff val="25000"/>
                  </a:schemeClr>
                </a:solidFill>
                <a:effectLst>
                  <a:outerShdw blurRad="38100" dist="38100" dir="2700000" algn="tl">
                    <a:srgbClr val="000000">
                      <a:alpha val="43137"/>
                    </a:srgbClr>
                  </a:outerShdw>
                </a:effectLst>
                <a:ea typeface="微软雅黑" panose="020B0503020204020204" pitchFamily="34" charset="-122"/>
              </a:rPr>
              <a:t>Talking Head Generation</a:t>
            </a:r>
            <a:endParaRPr lang="zh-CN" altLang="en-US" sz="4800" b="1" dirty="0">
              <a:solidFill>
                <a:schemeClr val="tx1">
                  <a:lumMod val="75000"/>
                  <a:lumOff val="25000"/>
                </a:schemeClr>
              </a:solidFill>
              <a:effectLst>
                <a:outerShdw blurRad="38100" dist="38100" dir="2700000" algn="tl">
                  <a:srgbClr val="000000">
                    <a:alpha val="43137"/>
                  </a:srgbClr>
                </a:outerShdw>
              </a:effectLst>
              <a:ea typeface="微软雅黑" panose="020B0503020204020204" pitchFamily="34" charset="-122"/>
            </a:endParaRPr>
          </a:p>
        </p:txBody>
      </p:sp>
      <p:cxnSp>
        <p:nvCxnSpPr>
          <p:cNvPr id="20" name="直接连接符 19"/>
          <p:cNvCxnSpPr/>
          <p:nvPr/>
        </p:nvCxnSpPr>
        <p:spPr>
          <a:xfrm>
            <a:off x="2868044" y="3758080"/>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ABBF554-821D-4D60-B8C7-5F408F51B3F7}"/>
              </a:ext>
            </a:extLst>
          </p:cNvPr>
          <p:cNvSpPr txBox="1"/>
          <p:nvPr/>
        </p:nvSpPr>
        <p:spPr>
          <a:xfrm>
            <a:off x="9539354" y="5595337"/>
            <a:ext cx="1607716" cy="584775"/>
          </a:xfrm>
          <a:prstGeom prst="rect">
            <a:avLst/>
          </a:prstGeom>
          <a:noFill/>
        </p:spPr>
        <p:txBody>
          <a:bodyPr wrap="square" rtlCol="0">
            <a:spAutoFit/>
          </a:bodyPr>
          <a:lstStyle/>
          <a:p>
            <a:pPr algn="r"/>
            <a:r>
              <a:rPr lang="en-US" altLang="zh-CN" sz="1600" i="1" dirty="0" err="1">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Yixin</a:t>
            </a:r>
            <a:r>
              <a:rPr lang="en-US" altLang="zh-CN" sz="1600" i="1" dirty="0">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 Song</a:t>
            </a:r>
          </a:p>
          <a:p>
            <a:pPr algn="r"/>
            <a:r>
              <a:rPr lang="en-US" altLang="zh-CN" sz="1600" i="1" dirty="0">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12/13/2021</a:t>
            </a:r>
          </a:p>
        </p:txBody>
      </p:sp>
    </p:spTree>
  </p:cSld>
  <p:clrMapOvr>
    <a:masterClrMapping/>
  </p:clrMapOvr>
  <p:transition advTm="3000">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NO LANDMARK</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0C3D6357-EBD2-497E-8987-C5B47CFD5370}"/>
              </a:ext>
            </a:extLst>
          </p:cNvPr>
          <p:cNvSpPr txBox="1"/>
          <p:nvPr/>
        </p:nvSpPr>
        <p:spPr>
          <a:xfrm>
            <a:off x="7473316" y="5605278"/>
            <a:ext cx="5048250" cy="584775"/>
          </a:xfrm>
          <a:prstGeom prst="rect">
            <a:avLst/>
          </a:prstGeom>
          <a:noFill/>
        </p:spPr>
        <p:txBody>
          <a:bodyPr wrap="square" rtlCol="0">
            <a:spAutoFit/>
          </a:bodyPr>
          <a:lstStyle/>
          <a:p>
            <a:r>
              <a:rPr lang="en-US" altLang="zh-CN" sz="1600" i="1" dirty="0">
                <a:solidFill>
                  <a:schemeClr val="bg2">
                    <a:lumMod val="50000"/>
                  </a:schemeClr>
                </a:solidFill>
                <a:hlinkClick r:id="rId3"/>
              </a:rPr>
              <a:t>2019 AAAI  Talking Face Generation by </a:t>
            </a:r>
            <a:r>
              <a:rPr lang="en-US" altLang="zh-CN" sz="1600" i="1" dirty="0" err="1">
                <a:solidFill>
                  <a:schemeClr val="bg2">
                    <a:lumMod val="50000"/>
                  </a:schemeClr>
                </a:solidFill>
                <a:hlinkClick r:id="rId3"/>
              </a:rPr>
              <a:t>Adversarially</a:t>
            </a:r>
            <a:r>
              <a:rPr lang="en-US" altLang="zh-CN" sz="1600" i="1" dirty="0">
                <a:solidFill>
                  <a:schemeClr val="bg2">
                    <a:lumMod val="50000"/>
                  </a:schemeClr>
                </a:solidFill>
                <a:hlinkClick r:id="rId3"/>
              </a:rPr>
              <a:t> Disentangled Audio-Visual Representation</a:t>
            </a:r>
            <a:endParaRPr lang="zh-CN" altLang="en-US" sz="1600" i="1" dirty="0">
              <a:solidFill>
                <a:schemeClr val="bg2">
                  <a:lumMod val="50000"/>
                </a:schemeClr>
              </a:solidFill>
            </a:endParaRPr>
          </a:p>
        </p:txBody>
      </p:sp>
      <p:pic>
        <p:nvPicPr>
          <p:cNvPr id="4" name="图片 3">
            <a:extLst>
              <a:ext uri="{FF2B5EF4-FFF2-40B4-BE49-F238E27FC236}">
                <a16:creationId xmlns:a16="http://schemas.microsoft.com/office/drawing/2014/main" id="{778CDA46-3876-4FD3-B118-A7117D6D66C2}"/>
              </a:ext>
            </a:extLst>
          </p:cNvPr>
          <p:cNvPicPr>
            <a:picLocks noChangeAspect="1"/>
          </p:cNvPicPr>
          <p:nvPr/>
        </p:nvPicPr>
        <p:blipFill>
          <a:blip r:embed="rId4"/>
          <a:stretch>
            <a:fillRect/>
          </a:stretch>
        </p:blipFill>
        <p:spPr>
          <a:xfrm>
            <a:off x="0" y="1487534"/>
            <a:ext cx="12192000" cy="3934864"/>
          </a:xfrm>
          <a:prstGeom prst="rect">
            <a:avLst/>
          </a:prstGeom>
        </p:spPr>
      </p:pic>
    </p:spTree>
    <p:extLst>
      <p:ext uri="{BB962C8B-B14F-4D97-AF65-F5344CB8AC3E}">
        <p14:creationId xmlns:p14="http://schemas.microsoft.com/office/powerpoint/2010/main" val="3960092949"/>
      </p:ext>
    </p:extLst>
  </p:cSld>
  <p:clrMapOvr>
    <a:masterClrMapping/>
  </p:clrMapOvr>
  <p:transition advTm="3000">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dd490d4226540cc8deaaccd1d6d84e37">
            <a:extLst>
              <a:ext uri="{FF2B5EF4-FFF2-40B4-BE49-F238E27FC236}">
                <a16:creationId xmlns:a16="http://schemas.microsoft.com/office/drawing/2014/main" id="{749C1000-4316-47D3-944F-261DA13A4913}"/>
              </a:ext>
            </a:extLst>
          </p:cNvPr>
          <p:cNvPicPr>
            <a:picLocks noChangeAspect="1"/>
          </p:cNvPicPr>
          <p:nvPr/>
        </p:nvPicPr>
        <p:blipFill>
          <a:blip r:embed="rId3"/>
          <a:stretch>
            <a:fillRect/>
          </a:stretch>
        </p:blipFill>
        <p:spPr>
          <a:xfrm>
            <a:off x="-88265" y="1556385"/>
            <a:ext cx="12363450" cy="5301615"/>
          </a:xfrm>
          <a:prstGeom prst="rect">
            <a:avLst/>
          </a:prstGeom>
        </p:spPr>
      </p:pic>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NO LANDMARK</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909BF9BB-84AE-44CB-9D56-25E19ECC4F11}"/>
              </a:ext>
            </a:extLst>
          </p:cNvPr>
          <p:cNvPicPr>
            <a:picLocks noChangeAspect="1"/>
          </p:cNvPicPr>
          <p:nvPr/>
        </p:nvPicPr>
        <p:blipFill rotWithShape="1">
          <a:blip r:embed="rId4"/>
          <a:srcRect t="3130" r="1250" b="2078"/>
          <a:stretch/>
        </p:blipFill>
        <p:spPr>
          <a:xfrm>
            <a:off x="0" y="1443563"/>
            <a:ext cx="12186920" cy="4524376"/>
          </a:xfrm>
          <a:prstGeom prst="rect">
            <a:avLst/>
          </a:prstGeom>
        </p:spPr>
      </p:pic>
      <p:sp>
        <p:nvSpPr>
          <p:cNvPr id="9" name="文本框 8">
            <a:extLst>
              <a:ext uri="{FF2B5EF4-FFF2-40B4-BE49-F238E27FC236}">
                <a16:creationId xmlns:a16="http://schemas.microsoft.com/office/drawing/2014/main" id="{0C3D6357-EBD2-497E-8987-C5B47CFD5370}"/>
              </a:ext>
            </a:extLst>
          </p:cNvPr>
          <p:cNvSpPr txBox="1"/>
          <p:nvPr/>
        </p:nvSpPr>
        <p:spPr>
          <a:xfrm>
            <a:off x="7000876" y="6239749"/>
            <a:ext cx="5048250" cy="338554"/>
          </a:xfrm>
          <a:prstGeom prst="rect">
            <a:avLst/>
          </a:prstGeom>
          <a:noFill/>
        </p:spPr>
        <p:txBody>
          <a:bodyPr wrap="square" rtlCol="0">
            <a:spAutoFit/>
          </a:bodyPr>
          <a:lstStyle/>
          <a:p>
            <a:r>
              <a:rPr lang="en-US" altLang="zh-CN" sz="1600" i="1" dirty="0">
                <a:solidFill>
                  <a:schemeClr val="bg2">
                    <a:lumMod val="50000"/>
                  </a:schemeClr>
                </a:solidFill>
                <a:hlinkClick r:id="rId5"/>
              </a:rPr>
              <a:t>2021 CVPR  Pose-Controllable Audio-Visual System (PC-AVS)</a:t>
            </a:r>
            <a:endParaRPr lang="zh-CN" altLang="en-US" sz="1600" i="1" dirty="0">
              <a:solidFill>
                <a:schemeClr val="bg2">
                  <a:lumMod val="50000"/>
                </a:schemeClr>
              </a:solidFill>
            </a:endParaRPr>
          </a:p>
        </p:txBody>
      </p:sp>
    </p:spTree>
    <p:extLst>
      <p:ext uri="{BB962C8B-B14F-4D97-AF65-F5344CB8AC3E}">
        <p14:creationId xmlns:p14="http://schemas.microsoft.com/office/powerpoint/2010/main" val="2543886011"/>
      </p:ext>
    </p:extLst>
  </p:cSld>
  <p:clrMapOvr>
    <a:masterClrMapping/>
  </p:clrMapOvr>
  <p:transition advTm="3000">
    <p:pull dir="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 name="Rectangle 47"/>
          <p:cNvSpPr/>
          <p:nvPr/>
        </p:nvSpPr>
        <p:spPr>
          <a:xfrm>
            <a:off x="5440045" y="1935480"/>
            <a:ext cx="1311910" cy="1107996"/>
          </a:xfrm>
          <a:prstGeom prst="rect">
            <a:avLst/>
          </a:prstGeom>
          <a:ln>
            <a:noFill/>
          </a:ln>
        </p:spPr>
        <p:txBody>
          <a:bodyPr wrap="square" lIns="0" tIns="0" rIns="0" bIns="0">
            <a:spAutoFit/>
          </a:bodyPr>
          <a:lstStyle/>
          <a:p>
            <a:pPr algn="ctr"/>
            <a:r>
              <a:rPr lang="en-US" altLang="zh-CN" sz="72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03</a:t>
            </a:r>
          </a:p>
        </p:txBody>
      </p:sp>
      <p:sp>
        <p:nvSpPr>
          <p:cNvPr id="5" name="Rectangle 47"/>
          <p:cNvSpPr/>
          <p:nvPr/>
        </p:nvSpPr>
        <p:spPr>
          <a:xfrm>
            <a:off x="3909727" y="3506748"/>
            <a:ext cx="4372545" cy="615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a:spAutoFit/>
          </a:bodyPr>
          <a:lstStyle/>
          <a:p>
            <a:pPr algn="ctr"/>
            <a:r>
              <a:rPr lang="en-US" altLang="zh-CN"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Different methods </a:t>
            </a:r>
            <a:endParaRPr lang="zh-CN" altLang="en-US"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12651685"/>
      </p:ext>
    </p:extLst>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HOLE NETWORK</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0C3D6357-EBD2-497E-8987-C5B47CFD5370}"/>
              </a:ext>
            </a:extLst>
          </p:cNvPr>
          <p:cNvSpPr txBox="1"/>
          <p:nvPr/>
        </p:nvSpPr>
        <p:spPr>
          <a:xfrm>
            <a:off x="8991600" y="6239749"/>
            <a:ext cx="3057526" cy="338554"/>
          </a:xfrm>
          <a:prstGeom prst="rect">
            <a:avLst/>
          </a:prstGeom>
          <a:noFill/>
        </p:spPr>
        <p:txBody>
          <a:bodyPr wrap="square" rtlCol="0">
            <a:spAutoFit/>
          </a:bodyPr>
          <a:lstStyle/>
          <a:p>
            <a:r>
              <a:rPr lang="en-US" altLang="zh-CN" sz="1600" i="1" dirty="0">
                <a:solidFill>
                  <a:schemeClr val="bg2">
                    <a:lumMod val="50000"/>
                  </a:schemeClr>
                </a:solidFill>
                <a:hlinkClick r:id="rId3"/>
              </a:rPr>
              <a:t>2021 CVPR </a:t>
            </a:r>
            <a:r>
              <a:rPr lang="en-US" altLang="zh-CN" sz="1600" i="1" dirty="0">
                <a:solidFill>
                  <a:schemeClr val="tx1">
                    <a:lumMod val="65000"/>
                    <a:lumOff val="35000"/>
                  </a:schemeClr>
                </a:solidFill>
                <a:ea typeface="微软雅黑" panose="020B0503020204020204" pitchFamily="34" charset="-122"/>
                <a:hlinkClick r:id="rId3"/>
              </a:rPr>
              <a:t>face-vid2vid (NVIDIA)</a:t>
            </a:r>
            <a:endParaRPr lang="zh-CN" altLang="en-US" sz="1600" i="1" dirty="0">
              <a:solidFill>
                <a:schemeClr val="bg2">
                  <a:lumMod val="50000"/>
                </a:schemeClr>
              </a:solidFill>
            </a:endParaRPr>
          </a:p>
        </p:txBody>
      </p:sp>
      <p:pic>
        <p:nvPicPr>
          <p:cNvPr id="4" name="图片 3">
            <a:extLst>
              <a:ext uri="{FF2B5EF4-FFF2-40B4-BE49-F238E27FC236}">
                <a16:creationId xmlns:a16="http://schemas.microsoft.com/office/drawing/2014/main" id="{2975049E-F320-4046-9A8A-AD31FE395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78" y="936552"/>
            <a:ext cx="10555644" cy="5153215"/>
          </a:xfrm>
          <a:prstGeom prst="rect">
            <a:avLst/>
          </a:prstGeom>
        </p:spPr>
      </p:pic>
    </p:spTree>
    <p:extLst>
      <p:ext uri="{BB962C8B-B14F-4D97-AF65-F5344CB8AC3E}">
        <p14:creationId xmlns:p14="http://schemas.microsoft.com/office/powerpoint/2010/main" val="3423376928"/>
      </p:ext>
    </p:extLst>
  </p:cSld>
  <p:clrMapOvr>
    <a:masterClrMapping/>
  </p:clrMapOvr>
  <p:transition advTm="3000">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DETAILS</a:t>
            </a:r>
            <a:endParaRPr lang="zh-CN" altLang="en-US"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DD5B2186-780C-409C-B0A3-D81B614A2DC3}"/>
              </a:ext>
            </a:extLst>
          </p:cNvPr>
          <p:cNvPicPr>
            <a:picLocks noChangeAspect="1"/>
          </p:cNvPicPr>
          <p:nvPr/>
        </p:nvPicPr>
        <p:blipFill>
          <a:blip r:embed="rId3"/>
          <a:stretch>
            <a:fillRect/>
          </a:stretch>
        </p:blipFill>
        <p:spPr>
          <a:xfrm>
            <a:off x="2965450" y="358384"/>
            <a:ext cx="6261100" cy="6228925"/>
          </a:xfrm>
          <a:prstGeom prst="rect">
            <a:avLst/>
          </a:prstGeom>
        </p:spPr>
      </p:pic>
    </p:spTree>
    <p:extLst>
      <p:ext uri="{BB962C8B-B14F-4D97-AF65-F5344CB8AC3E}">
        <p14:creationId xmlns:p14="http://schemas.microsoft.com/office/powerpoint/2010/main" val="824777877"/>
      </p:ext>
    </p:extLst>
  </p:cSld>
  <p:clrMapOvr>
    <a:masterClrMapping/>
  </p:clrMapOvr>
  <p:transition advTm="3000">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DETAILS</a:t>
            </a:r>
            <a:endParaRPr lang="zh-CN" altLang="en-US"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C86AF9E9-5B03-4697-A9D2-F6B464F1C8A0}"/>
              </a:ext>
            </a:extLst>
          </p:cNvPr>
          <p:cNvPicPr>
            <a:picLocks noChangeAspect="1"/>
          </p:cNvPicPr>
          <p:nvPr/>
        </p:nvPicPr>
        <p:blipFill>
          <a:blip r:embed="rId3"/>
          <a:stretch>
            <a:fillRect/>
          </a:stretch>
        </p:blipFill>
        <p:spPr>
          <a:xfrm>
            <a:off x="0" y="1588876"/>
            <a:ext cx="12192000" cy="3680248"/>
          </a:xfrm>
          <a:prstGeom prst="rect">
            <a:avLst/>
          </a:prstGeom>
        </p:spPr>
      </p:pic>
    </p:spTree>
    <p:extLst>
      <p:ext uri="{BB962C8B-B14F-4D97-AF65-F5344CB8AC3E}">
        <p14:creationId xmlns:p14="http://schemas.microsoft.com/office/powerpoint/2010/main" val="2970057455"/>
      </p:ext>
    </p:extLst>
  </p:cSld>
  <p:clrMapOvr>
    <a:masterClrMapping/>
  </p:clrMapOvr>
  <p:transition advTm="3000">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4116744"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DETAILS</a:t>
            </a:r>
            <a:endParaRPr lang="zh-CN" altLang="en-US"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FDE3F3B0-0D5F-4A94-AC7A-139DCCDCC55A}"/>
              </a:ext>
            </a:extLst>
          </p:cNvPr>
          <p:cNvPicPr>
            <a:picLocks noChangeAspect="1"/>
          </p:cNvPicPr>
          <p:nvPr/>
        </p:nvPicPr>
        <p:blipFill>
          <a:blip r:embed="rId3"/>
          <a:stretch>
            <a:fillRect/>
          </a:stretch>
        </p:blipFill>
        <p:spPr>
          <a:xfrm>
            <a:off x="0" y="1360955"/>
            <a:ext cx="12192000" cy="4136089"/>
          </a:xfrm>
          <a:prstGeom prst="rect">
            <a:avLst/>
          </a:prstGeom>
        </p:spPr>
      </p:pic>
    </p:spTree>
    <p:extLst>
      <p:ext uri="{BB962C8B-B14F-4D97-AF65-F5344CB8AC3E}">
        <p14:creationId xmlns:p14="http://schemas.microsoft.com/office/powerpoint/2010/main" val="1915908634"/>
      </p:ext>
    </p:extLst>
  </p:cSld>
  <p:clrMapOvr>
    <a:masterClrMapping/>
  </p:clrMapOvr>
  <p:transition advTm="3000">
    <p:pull dir="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7">
            <a:extLst>
              <a:ext uri="{FF2B5EF4-FFF2-40B4-BE49-F238E27FC236}">
                <a16:creationId xmlns:a16="http://schemas.microsoft.com/office/drawing/2014/main" id="{EFDE0131-1413-4694-AF8C-F93900EBF6B2}"/>
              </a:ext>
            </a:extLst>
          </p:cNvPr>
          <p:cNvSpPr/>
          <p:nvPr/>
        </p:nvSpPr>
        <p:spPr>
          <a:xfrm>
            <a:off x="4666764" y="339334"/>
            <a:ext cx="2858472" cy="492443"/>
          </a:xfrm>
          <a:prstGeom prst="rect">
            <a:avLst/>
          </a:prstGeom>
        </p:spPr>
        <p:txBody>
          <a:bodyPr wrap="square" lIns="0" tIns="0" rIns="0" bIns="0">
            <a:spAutoFit/>
          </a:bodyPr>
          <a:lstStyle/>
          <a:p>
            <a:r>
              <a:rPr lang="en-US" altLang="zh-CN" sz="3200" spc="300" dirty="0">
                <a:solidFill>
                  <a:schemeClr val="tx1">
                    <a:lumMod val="65000"/>
                    <a:lumOff val="35000"/>
                  </a:schemeClr>
                </a:solidFill>
                <a:effectLst>
                  <a:outerShdw blurRad="38100" dist="38100" dir="2700000" algn="tl">
                    <a:srgbClr val="000000">
                      <a:alpha val="43137"/>
                    </a:srgbClr>
                  </a:outerShdw>
                </a:effectLst>
                <a:latin typeface="Eras Bold ITC" panose="020B0907030504020204" pitchFamily="34" charset="0"/>
                <a:ea typeface="微软雅黑" panose="020B0503020204020204" pitchFamily="34" charset="-122"/>
                <a:cs typeface="Arial" panose="020B0604020202020204" pitchFamily="34" charset="0"/>
              </a:rPr>
              <a:t>REFERENCE</a:t>
            </a:r>
            <a:endParaRPr lang="zh-CN" altLang="en-US" sz="3200" spc="-150" dirty="0">
              <a:solidFill>
                <a:schemeClr val="tx1">
                  <a:lumMod val="65000"/>
                  <a:lumOff val="35000"/>
                </a:schemeClr>
              </a:solidFill>
              <a:effectLst>
                <a:outerShdw blurRad="38100" dist="38100" dir="2700000" algn="tl">
                  <a:srgbClr val="000000">
                    <a:alpha val="43137"/>
                  </a:srgbClr>
                </a:outerShdw>
              </a:effectLst>
              <a:latin typeface="Eras Bold ITC" panose="020B0907030504020204" pitchFamily="34" charset="0"/>
              <a:ea typeface="微软雅黑" panose="020B0503020204020204" pitchFamily="34" charset="-122"/>
              <a:cs typeface="Arial" panose="020B0604020202020204" pitchFamily="34" charset="0"/>
            </a:endParaRPr>
          </a:p>
        </p:txBody>
      </p:sp>
      <p:pic>
        <p:nvPicPr>
          <p:cNvPr id="7" name="图片 6" descr="dd490d4226540cc8deaaccd1d6d84e37">
            <a:extLst>
              <a:ext uri="{FF2B5EF4-FFF2-40B4-BE49-F238E27FC236}">
                <a16:creationId xmlns:a16="http://schemas.microsoft.com/office/drawing/2014/main" id="{3536C1AD-B179-4482-963C-4484955A4406}"/>
              </a:ext>
            </a:extLst>
          </p:cNvPr>
          <p:cNvPicPr>
            <a:picLocks noChangeAspect="1"/>
          </p:cNvPicPr>
          <p:nvPr/>
        </p:nvPicPr>
        <p:blipFill>
          <a:blip r:embed="rId3"/>
          <a:stretch>
            <a:fillRect/>
          </a:stretch>
        </p:blipFill>
        <p:spPr>
          <a:xfrm>
            <a:off x="0" y="976630"/>
            <a:ext cx="12186920" cy="5062220"/>
          </a:xfrm>
          <a:prstGeom prst="rect">
            <a:avLst/>
          </a:prstGeom>
        </p:spPr>
      </p:pic>
      <p:sp>
        <p:nvSpPr>
          <p:cNvPr id="8" name="文本框 7">
            <a:extLst>
              <a:ext uri="{FF2B5EF4-FFF2-40B4-BE49-F238E27FC236}">
                <a16:creationId xmlns:a16="http://schemas.microsoft.com/office/drawing/2014/main" id="{9934B57C-F864-42FB-BCAA-F01C88F9519D}"/>
              </a:ext>
            </a:extLst>
          </p:cNvPr>
          <p:cNvSpPr txBox="1"/>
          <p:nvPr/>
        </p:nvSpPr>
        <p:spPr>
          <a:xfrm>
            <a:off x="440082" y="1597196"/>
            <a:ext cx="11306755" cy="3693319"/>
          </a:xfrm>
          <a:prstGeom prst="rect">
            <a:avLst/>
          </a:prstGeom>
          <a:noFill/>
        </p:spPr>
        <p:txBody>
          <a:bodyPr wrap="square">
            <a:spAutoFit/>
          </a:bodyPr>
          <a:lstStyle/>
          <a:p>
            <a:r>
              <a:rPr lang="en-US" altLang="zh-CN" b="0" i="0" dirty="0">
                <a:solidFill>
                  <a:srgbClr val="222222"/>
                </a:solidFill>
                <a:effectLst/>
              </a:rPr>
              <a:t>[1] Chen L, Maddox R K, Duan Z, et al. Hierarchical cross-modal talking face generation with dynamic pixel-wise loss[C]//Proceedings of the IEEE/CVF Conference on Computer Vision and Pattern Recognition. 2019: 7832-7841.</a:t>
            </a:r>
          </a:p>
          <a:p>
            <a:endParaRPr lang="en-US" altLang="zh-CN" b="0" i="0" dirty="0">
              <a:solidFill>
                <a:srgbClr val="222222"/>
              </a:solidFill>
              <a:effectLst/>
            </a:endParaRPr>
          </a:p>
          <a:p>
            <a:r>
              <a:rPr lang="en-US" altLang="zh-CN" b="0" i="0" dirty="0">
                <a:solidFill>
                  <a:srgbClr val="222222"/>
                </a:solidFill>
                <a:effectLst/>
              </a:rPr>
              <a:t>[2] Ji X, Zhou H, Wang K, et al. Audio-driven emotional video portraits[C]//Proceedings of the IEEE/CVF Conference on Computer Vision and Pattern Recognition. 2021: 14080-14089.</a:t>
            </a:r>
          </a:p>
          <a:p>
            <a:endParaRPr lang="en-US" altLang="zh-CN" b="0" i="0" dirty="0">
              <a:solidFill>
                <a:srgbClr val="222222"/>
              </a:solidFill>
              <a:effectLst/>
            </a:endParaRPr>
          </a:p>
          <a:p>
            <a:r>
              <a:rPr lang="en-US" altLang="zh-CN" dirty="0">
                <a:solidFill>
                  <a:srgbClr val="222222"/>
                </a:solidFill>
              </a:rPr>
              <a:t>[3] </a:t>
            </a:r>
            <a:r>
              <a:rPr lang="en-US" altLang="zh-CN" b="0" i="0" dirty="0">
                <a:solidFill>
                  <a:srgbClr val="222222"/>
                </a:solidFill>
                <a:effectLst/>
              </a:rPr>
              <a:t>Zhou H, Sun Y, Wu W, et al. Pose-controllable talking face generation by implicitly modularized audio-visual representation[C]//Proceedings of the IEEE/CVF Conference on Computer Vision and Pattern Recognition. 2021: 4176-4186.</a:t>
            </a:r>
          </a:p>
          <a:p>
            <a:endParaRPr lang="en-US" altLang="zh-CN" dirty="0">
              <a:solidFill>
                <a:srgbClr val="222222"/>
              </a:solidFill>
            </a:endParaRPr>
          </a:p>
          <a:p>
            <a:r>
              <a:rPr lang="en-US" altLang="zh-CN" dirty="0">
                <a:solidFill>
                  <a:srgbClr val="222222"/>
                </a:solidFill>
              </a:rPr>
              <a:t>[4] </a:t>
            </a:r>
            <a:r>
              <a:rPr lang="en-US" altLang="zh-CN" b="0" i="0" dirty="0">
                <a:solidFill>
                  <a:srgbClr val="222222"/>
                </a:solidFill>
                <a:effectLst/>
              </a:rPr>
              <a:t>Wang T C, Mallya A, Liu M Y. One-shot free-view neural talking-head synthesis for video conferencing[C]//Proceedings of the IEEE/CVF Conference on Computer Vision and Pattern Recognition. 2021: 10039-10049.</a:t>
            </a:r>
            <a:endParaRPr lang="zh-CN" altLang="en-US" dirty="0"/>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5D5308B-8CEE-4C7A-99D1-6260F71918D6}"/>
              </a:ext>
            </a:extLst>
          </p:cNvPr>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90525" y="348369"/>
            <a:ext cx="3200400" cy="857075"/>
          </a:xfrm>
          <a:prstGeom prst="rect">
            <a:avLst/>
          </a:prstGeom>
          <a:ln>
            <a:noFill/>
          </a:ln>
          <a:effectLst>
            <a:outerShdw blurRad="50800" dist="50800" dir="6300000" algn="tl" rotWithShape="0">
              <a:schemeClr val="bg1">
                <a:lumMod val="65000"/>
                <a:alpha val="76000"/>
              </a:schemeClr>
            </a:outerShdw>
          </a:effectLst>
        </p:spPr>
      </p:pic>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4"/>
          <a:stretch>
            <a:fillRect/>
          </a:stretch>
        </p:blipFill>
        <p:spPr>
          <a:xfrm>
            <a:off x="-2151" y="1760220"/>
            <a:ext cx="12226781" cy="3808730"/>
          </a:xfrm>
          <a:prstGeom prst="rect">
            <a:avLst/>
          </a:prstGeom>
        </p:spPr>
      </p:pic>
      <p:sp>
        <p:nvSpPr>
          <p:cNvPr id="7" name="文本框 6"/>
          <p:cNvSpPr txBox="1"/>
          <p:nvPr/>
        </p:nvSpPr>
        <p:spPr>
          <a:xfrm>
            <a:off x="0" y="2965212"/>
            <a:ext cx="12244564" cy="1015663"/>
          </a:xfrm>
          <a:prstGeom prst="rect">
            <a:avLst/>
          </a:prstGeom>
          <a:noFill/>
        </p:spPr>
        <p:txBody>
          <a:bodyPr wrap="square" rtlCol="0">
            <a:spAutoFit/>
          </a:bodyPr>
          <a:lstStyle/>
          <a:p>
            <a:pPr algn="ctr"/>
            <a:r>
              <a:rPr lang="en-US" altLang="zh-CN" sz="6000" b="1"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Thanks for Listening</a:t>
            </a:r>
            <a:r>
              <a:rPr lang="zh-CN" altLang="en-US" sz="6000" b="1"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a:t>
            </a:r>
          </a:p>
        </p:txBody>
      </p:sp>
      <p:sp>
        <p:nvSpPr>
          <p:cNvPr id="3" name="文本框 2">
            <a:extLst>
              <a:ext uri="{FF2B5EF4-FFF2-40B4-BE49-F238E27FC236}">
                <a16:creationId xmlns:a16="http://schemas.microsoft.com/office/drawing/2014/main" id="{2ABBF554-821D-4D60-B8C7-5F408F51B3F7}"/>
              </a:ext>
            </a:extLst>
          </p:cNvPr>
          <p:cNvSpPr txBox="1"/>
          <p:nvPr/>
        </p:nvSpPr>
        <p:spPr>
          <a:xfrm>
            <a:off x="8867775" y="4601092"/>
            <a:ext cx="2698395" cy="584775"/>
          </a:xfrm>
          <a:prstGeom prst="rect">
            <a:avLst/>
          </a:prstGeom>
          <a:noFill/>
        </p:spPr>
        <p:txBody>
          <a:bodyPr wrap="square" rtlCol="0">
            <a:spAutoFit/>
          </a:bodyPr>
          <a:lstStyle/>
          <a:p>
            <a:pPr algn="r"/>
            <a:r>
              <a:rPr lang="en-US" altLang="zh-CN" sz="1600" i="1" dirty="0" err="1">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Yixin</a:t>
            </a:r>
            <a:r>
              <a:rPr lang="en-US" altLang="zh-CN" sz="1600" i="1" dirty="0">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 Song</a:t>
            </a:r>
          </a:p>
          <a:p>
            <a:pPr algn="r"/>
            <a:r>
              <a:rPr lang="en-US" altLang="zh-CN" sz="1600" i="1" dirty="0">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rPr>
              <a:t>12/13/2021</a:t>
            </a:r>
            <a:endParaRPr lang="zh-CN" altLang="en-US" sz="1600" i="1" dirty="0">
              <a:solidFill>
                <a:schemeClr val="bg1">
                  <a:lumMod val="65000"/>
                </a:schemeClr>
              </a:solidFill>
              <a:effectLst>
                <a:outerShdw blurRad="38100" dist="38100" dir="2700000" algn="tl">
                  <a:srgbClr val="000000">
                    <a:alpha val="43137"/>
                  </a:srgbClr>
                </a:outerShdw>
              </a:effectLst>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61197594"/>
      </p:ext>
    </p:extLst>
  </p:cSld>
  <p:clrMapOvr>
    <a:masterClrMapping/>
  </p:clrMapOvr>
  <p:transition advTm="3000">
    <p:pull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0" y="1598777"/>
            <a:ext cx="12186920" cy="5301615"/>
          </a:xfrm>
          <a:prstGeom prst="rect">
            <a:avLst/>
          </a:prstGeom>
        </p:spPr>
      </p:pic>
      <p:sp>
        <p:nvSpPr>
          <p:cNvPr id="31" name="文本框 30"/>
          <p:cNvSpPr txBox="1"/>
          <p:nvPr/>
        </p:nvSpPr>
        <p:spPr>
          <a:xfrm>
            <a:off x="456991" y="465255"/>
            <a:ext cx="2317309" cy="769441"/>
          </a:xfrm>
          <a:prstGeom prst="rect">
            <a:avLst/>
          </a:prstGeom>
          <a:noFill/>
        </p:spPr>
        <p:txBody>
          <a:bodyPr wrap="square" rtlCol="0">
            <a:spAutoFit/>
          </a:bodyPr>
          <a:lstStyle/>
          <a:p>
            <a:pPr algn="l"/>
            <a:r>
              <a:rPr lang="en-US" altLang="zh-CN" sz="4400" b="1"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Contents</a:t>
            </a:r>
            <a:endParaRPr lang="zh-CN" altLang="en-US" sz="4400" b="1"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endParaRPr>
          </a:p>
        </p:txBody>
      </p:sp>
      <p:sp>
        <p:nvSpPr>
          <p:cNvPr id="23" name="文本框 22">
            <a:extLst>
              <a:ext uri="{FF2B5EF4-FFF2-40B4-BE49-F238E27FC236}">
                <a16:creationId xmlns:a16="http://schemas.microsoft.com/office/drawing/2014/main" id="{203F16C9-3B8C-4D5C-92B0-9333C0E531D3}"/>
              </a:ext>
            </a:extLst>
          </p:cNvPr>
          <p:cNvSpPr txBox="1"/>
          <p:nvPr/>
        </p:nvSpPr>
        <p:spPr>
          <a:xfrm>
            <a:off x="2774300" y="2758509"/>
            <a:ext cx="8134040" cy="22213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3200"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Re-Intro Talking Head Generation</a:t>
            </a:r>
          </a:p>
          <a:p>
            <a:pPr marL="457200" indent="-457200">
              <a:lnSpc>
                <a:spcPct val="150000"/>
              </a:lnSpc>
              <a:buFont typeface="Arial" panose="020B0604020202020204" pitchFamily="34" charset="0"/>
              <a:buChar char="•"/>
            </a:pPr>
            <a:r>
              <a:rPr lang="en-US" altLang="zh-CN" sz="3200"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Mainstream methods </a:t>
            </a:r>
            <a:r>
              <a:rPr lang="en-US" altLang="zh-CN" sz="2000"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 (no) landmarks )</a:t>
            </a:r>
          </a:p>
          <a:p>
            <a:pPr marL="457200" indent="-457200">
              <a:lnSpc>
                <a:spcPct val="150000"/>
              </a:lnSpc>
              <a:buFont typeface="Arial" panose="020B0604020202020204" pitchFamily="34" charset="0"/>
              <a:buChar char="•"/>
            </a:pPr>
            <a:r>
              <a:rPr lang="en-US" altLang="zh-CN" sz="3200"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Different methods </a:t>
            </a:r>
            <a:r>
              <a:rPr lang="en-US" altLang="zh-CN" sz="2000"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rPr>
              <a:t>( face vid2vid – NVIDIA )</a:t>
            </a:r>
            <a:endParaRPr lang="zh-CN" altLang="en-US" sz="2000" i="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endParaRPr>
          </a:p>
        </p:txBody>
      </p:sp>
    </p:spTree>
  </p:cSld>
  <p:clrMapOvr>
    <a:masterClrMapping/>
  </p:clrMapOvr>
  <p:transition advTm="3000">
    <p:pull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 name="Rectangle 47"/>
          <p:cNvSpPr/>
          <p:nvPr/>
        </p:nvSpPr>
        <p:spPr>
          <a:xfrm>
            <a:off x="5440045" y="1954530"/>
            <a:ext cx="1311910" cy="1107996"/>
          </a:xfrm>
          <a:prstGeom prst="rect">
            <a:avLst/>
          </a:prstGeom>
          <a:ln>
            <a:noFill/>
          </a:ln>
        </p:spPr>
        <p:txBody>
          <a:bodyPr wrap="square" lIns="0" tIns="0" rIns="0" bIns="0">
            <a:spAutoFit/>
          </a:bodyPr>
          <a:lstStyle/>
          <a:p>
            <a:pPr algn="ctr"/>
            <a:r>
              <a:rPr lang="en-US" altLang="zh-CN" sz="72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a:t>
            </a:r>
          </a:p>
        </p:txBody>
      </p:sp>
      <p:sp>
        <p:nvSpPr>
          <p:cNvPr id="5" name="Rectangle 47"/>
          <p:cNvSpPr/>
          <p:nvPr/>
        </p:nvSpPr>
        <p:spPr>
          <a:xfrm>
            <a:off x="3924967" y="3487817"/>
            <a:ext cx="4372545" cy="61531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a:spAutoFit/>
          </a:bodyPr>
          <a:lstStyle/>
          <a:p>
            <a:pPr algn="ctr"/>
            <a:r>
              <a:rPr lang="en-US" altLang="zh-CN"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Brief Introduction</a:t>
            </a:r>
            <a:endParaRPr lang="zh-CN" altLang="en-US"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Tree>
  </p:cSld>
  <p:clrMapOvr>
    <a:masterClrMapping/>
  </p:clrMapOvr>
  <p:transition advTm="3000">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398106" y="358384"/>
            <a:ext cx="2833079"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INTRO</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563CB488-3466-432E-A74D-F8AB9A3B66F4}"/>
              </a:ext>
            </a:extLst>
          </p:cNvPr>
          <p:cNvSpPr txBox="1"/>
          <p:nvPr/>
        </p:nvSpPr>
        <p:spPr>
          <a:xfrm>
            <a:off x="689945" y="2767280"/>
            <a:ext cx="3145455" cy="132343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Talking Head Generation</a:t>
            </a:r>
            <a:endParaRPr lang="zh-CN" altLang="en-US"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grpSp>
        <p:nvGrpSpPr>
          <p:cNvPr id="28" name="组合 27">
            <a:extLst>
              <a:ext uri="{FF2B5EF4-FFF2-40B4-BE49-F238E27FC236}">
                <a16:creationId xmlns:a16="http://schemas.microsoft.com/office/drawing/2014/main" id="{A9ED0858-0517-46B7-9358-2119ADB66CFC}"/>
              </a:ext>
            </a:extLst>
          </p:cNvPr>
          <p:cNvGrpSpPr/>
          <p:nvPr/>
        </p:nvGrpSpPr>
        <p:grpSpPr>
          <a:xfrm>
            <a:off x="8356601" y="1689437"/>
            <a:ext cx="3682999" cy="3357265"/>
            <a:chOff x="8356602" y="1689437"/>
            <a:chExt cx="2643674" cy="3357265"/>
          </a:xfrm>
        </p:grpSpPr>
        <p:sp>
          <p:nvSpPr>
            <p:cNvPr id="17" name="文本框 16">
              <a:extLst>
                <a:ext uri="{FF2B5EF4-FFF2-40B4-BE49-F238E27FC236}">
                  <a16:creationId xmlns:a16="http://schemas.microsoft.com/office/drawing/2014/main" id="{7D4AC88B-9393-42D8-B94B-319DB1AE81C5}"/>
                </a:ext>
              </a:extLst>
            </p:cNvPr>
            <p:cNvSpPr txBox="1"/>
            <p:nvPr/>
          </p:nvSpPr>
          <p:spPr>
            <a:xfrm>
              <a:off x="8356603" y="2413337"/>
              <a:ext cx="2643673" cy="461665"/>
            </a:xfrm>
            <a:prstGeom prst="rect">
              <a:avLst/>
            </a:prstGeom>
            <a:noFill/>
          </p:spPr>
          <p:txBody>
            <a:bodyPr wrap="square" rtlCol="0">
              <a:spAutoFit/>
            </a:bodyPr>
            <a:lstStyle/>
            <a:p>
              <a:r>
                <a:rPr lang="en-US" altLang="zh-CN" sz="2400" b="1" dirty="0">
                  <a:solidFill>
                    <a:schemeClr val="bg2">
                      <a:lumMod val="50000"/>
                    </a:schemeClr>
                  </a:solidFill>
                </a:rPr>
                <a:t>Image</a:t>
              </a:r>
              <a:endParaRPr lang="zh-CN" altLang="en-US" sz="2400" b="1" dirty="0">
                <a:solidFill>
                  <a:schemeClr val="bg2">
                    <a:lumMod val="50000"/>
                  </a:schemeClr>
                </a:solidFill>
              </a:endParaRPr>
            </a:p>
          </p:txBody>
        </p:sp>
        <p:sp>
          <p:nvSpPr>
            <p:cNvPr id="18" name="文本框 17">
              <a:extLst>
                <a:ext uri="{FF2B5EF4-FFF2-40B4-BE49-F238E27FC236}">
                  <a16:creationId xmlns:a16="http://schemas.microsoft.com/office/drawing/2014/main" id="{C0BB67D3-A67C-4674-9116-7460CE10617C}"/>
                </a:ext>
              </a:extLst>
            </p:cNvPr>
            <p:cNvSpPr txBox="1"/>
            <p:nvPr/>
          </p:nvSpPr>
          <p:spPr>
            <a:xfrm>
              <a:off x="8356603" y="3137237"/>
              <a:ext cx="2643673" cy="461665"/>
            </a:xfrm>
            <a:prstGeom prst="rect">
              <a:avLst/>
            </a:prstGeom>
            <a:noFill/>
          </p:spPr>
          <p:txBody>
            <a:bodyPr wrap="square" rtlCol="0">
              <a:spAutoFit/>
            </a:bodyPr>
            <a:lstStyle/>
            <a:p>
              <a:r>
                <a:rPr lang="en-US" altLang="zh-CN" sz="2400" b="1" dirty="0">
                  <a:solidFill>
                    <a:schemeClr val="bg2">
                      <a:lumMod val="50000"/>
                    </a:schemeClr>
                  </a:solidFill>
                </a:rPr>
                <a:t>Audio/ Video/ Text</a:t>
              </a:r>
              <a:endParaRPr lang="zh-CN" altLang="en-US" sz="2400" b="1" dirty="0">
                <a:solidFill>
                  <a:schemeClr val="bg2">
                    <a:lumMod val="50000"/>
                  </a:schemeClr>
                </a:solidFill>
              </a:endParaRPr>
            </a:p>
          </p:txBody>
        </p:sp>
        <p:sp>
          <p:nvSpPr>
            <p:cNvPr id="19" name="文本框 18">
              <a:extLst>
                <a:ext uri="{FF2B5EF4-FFF2-40B4-BE49-F238E27FC236}">
                  <a16:creationId xmlns:a16="http://schemas.microsoft.com/office/drawing/2014/main" id="{84F78754-7E8D-4A81-9D87-1A5735EF74A9}"/>
                </a:ext>
              </a:extLst>
            </p:cNvPr>
            <p:cNvSpPr txBox="1"/>
            <p:nvPr/>
          </p:nvSpPr>
          <p:spPr>
            <a:xfrm>
              <a:off x="8356602" y="3861137"/>
              <a:ext cx="2643673" cy="461665"/>
            </a:xfrm>
            <a:prstGeom prst="rect">
              <a:avLst/>
            </a:prstGeom>
            <a:noFill/>
          </p:spPr>
          <p:txBody>
            <a:bodyPr wrap="square" rtlCol="0">
              <a:spAutoFit/>
            </a:bodyPr>
            <a:lstStyle/>
            <a:p>
              <a:r>
                <a:rPr lang="en-US" altLang="zh-CN" sz="2400" b="1" dirty="0">
                  <a:solidFill>
                    <a:schemeClr val="bg2">
                      <a:lumMod val="50000"/>
                    </a:schemeClr>
                  </a:solidFill>
                </a:rPr>
                <a:t>Audio/ Video/ Text/ Param</a:t>
              </a:r>
              <a:endParaRPr lang="zh-CN" altLang="en-US" sz="2400" b="1" dirty="0">
                <a:solidFill>
                  <a:schemeClr val="bg2">
                    <a:lumMod val="50000"/>
                  </a:schemeClr>
                </a:solidFill>
              </a:endParaRPr>
            </a:p>
          </p:txBody>
        </p:sp>
        <p:sp>
          <p:nvSpPr>
            <p:cNvPr id="20" name="文本框 19">
              <a:extLst>
                <a:ext uri="{FF2B5EF4-FFF2-40B4-BE49-F238E27FC236}">
                  <a16:creationId xmlns:a16="http://schemas.microsoft.com/office/drawing/2014/main" id="{22A64FA3-BE30-4524-8F6C-7EBB37BEEAA5}"/>
                </a:ext>
              </a:extLst>
            </p:cNvPr>
            <p:cNvSpPr txBox="1"/>
            <p:nvPr/>
          </p:nvSpPr>
          <p:spPr>
            <a:xfrm>
              <a:off x="8356602" y="4585037"/>
              <a:ext cx="2643673" cy="461665"/>
            </a:xfrm>
            <a:prstGeom prst="rect">
              <a:avLst/>
            </a:prstGeom>
            <a:noFill/>
          </p:spPr>
          <p:txBody>
            <a:bodyPr wrap="square" rtlCol="0">
              <a:spAutoFit/>
            </a:bodyPr>
            <a:lstStyle/>
            <a:p>
              <a:r>
                <a:rPr lang="en-US" altLang="zh-CN" sz="2400" b="1" dirty="0">
                  <a:solidFill>
                    <a:schemeClr val="bg2">
                      <a:lumMod val="50000"/>
                    </a:schemeClr>
                  </a:solidFill>
                </a:rPr>
                <a:t>Audio/ Text/ Param</a:t>
              </a:r>
              <a:endParaRPr lang="zh-CN" altLang="en-US" sz="2400" b="1" dirty="0">
                <a:solidFill>
                  <a:schemeClr val="bg2">
                    <a:lumMod val="50000"/>
                  </a:schemeClr>
                </a:solidFill>
              </a:endParaRPr>
            </a:p>
          </p:txBody>
        </p:sp>
        <p:sp>
          <p:nvSpPr>
            <p:cNvPr id="21" name="文本框 20">
              <a:extLst>
                <a:ext uri="{FF2B5EF4-FFF2-40B4-BE49-F238E27FC236}">
                  <a16:creationId xmlns:a16="http://schemas.microsoft.com/office/drawing/2014/main" id="{CA40A517-CAB6-4299-A5F8-EBA0C8A1F020}"/>
                </a:ext>
              </a:extLst>
            </p:cNvPr>
            <p:cNvSpPr txBox="1"/>
            <p:nvPr/>
          </p:nvSpPr>
          <p:spPr>
            <a:xfrm>
              <a:off x="8356602" y="1689437"/>
              <a:ext cx="2643673" cy="461665"/>
            </a:xfrm>
            <a:prstGeom prst="rect">
              <a:avLst/>
            </a:prstGeom>
            <a:noFill/>
          </p:spPr>
          <p:txBody>
            <a:bodyPr wrap="square" rtlCol="0">
              <a:spAutoFit/>
            </a:bodyPr>
            <a:lstStyle/>
            <a:p>
              <a:r>
                <a:rPr lang="en-US" altLang="zh-CN" sz="2400" b="1" i="1" dirty="0">
                  <a:solidFill>
                    <a:schemeClr val="tx1">
                      <a:lumMod val="65000"/>
                      <a:lumOff val="35000"/>
                    </a:schemeClr>
                  </a:solidFill>
                  <a:effectLst>
                    <a:outerShdw blurRad="38100" dist="38100" dir="2700000" algn="tl">
                      <a:srgbClr val="000000">
                        <a:alpha val="43137"/>
                      </a:srgbClr>
                    </a:outerShdw>
                  </a:effectLst>
                </a:rPr>
                <a:t>DRIVEN SOURCE</a:t>
              </a:r>
              <a:endParaRPr lang="zh-CN" altLang="en-US" sz="2400" b="1" i="1" dirty="0">
                <a:solidFill>
                  <a:schemeClr val="tx1">
                    <a:lumMod val="65000"/>
                    <a:lumOff val="35000"/>
                  </a:schemeClr>
                </a:solidFill>
                <a:effectLst>
                  <a:outerShdw blurRad="38100" dist="38100" dir="2700000" algn="tl">
                    <a:srgbClr val="000000">
                      <a:alpha val="43137"/>
                    </a:srgbClr>
                  </a:outerShdw>
                </a:effectLst>
              </a:endParaRPr>
            </a:p>
          </p:txBody>
        </p:sp>
      </p:grpSp>
      <p:grpSp>
        <p:nvGrpSpPr>
          <p:cNvPr id="2" name="组合 1">
            <a:extLst>
              <a:ext uri="{FF2B5EF4-FFF2-40B4-BE49-F238E27FC236}">
                <a16:creationId xmlns:a16="http://schemas.microsoft.com/office/drawing/2014/main" id="{05830706-C379-414C-87FF-2F41472D7C10}"/>
              </a:ext>
            </a:extLst>
          </p:cNvPr>
          <p:cNvGrpSpPr/>
          <p:nvPr/>
        </p:nvGrpSpPr>
        <p:grpSpPr>
          <a:xfrm>
            <a:off x="5097104" y="1689437"/>
            <a:ext cx="2643674" cy="4081165"/>
            <a:chOff x="5097104" y="1689437"/>
            <a:chExt cx="2643674" cy="4081165"/>
          </a:xfrm>
        </p:grpSpPr>
        <p:grpSp>
          <p:nvGrpSpPr>
            <p:cNvPr id="9" name="组合 8">
              <a:extLst>
                <a:ext uri="{FF2B5EF4-FFF2-40B4-BE49-F238E27FC236}">
                  <a16:creationId xmlns:a16="http://schemas.microsoft.com/office/drawing/2014/main" id="{C15B79FF-137F-4D8F-908F-A987A4515A86}"/>
                </a:ext>
              </a:extLst>
            </p:cNvPr>
            <p:cNvGrpSpPr/>
            <p:nvPr/>
          </p:nvGrpSpPr>
          <p:grpSpPr>
            <a:xfrm>
              <a:off x="5097104" y="1689437"/>
              <a:ext cx="2643674" cy="3357265"/>
              <a:chOff x="5344883" y="1689437"/>
              <a:chExt cx="2643674" cy="3357265"/>
            </a:xfrm>
          </p:grpSpPr>
          <p:sp>
            <p:nvSpPr>
              <p:cNvPr id="5" name="文本框 4">
                <a:extLst>
                  <a:ext uri="{FF2B5EF4-FFF2-40B4-BE49-F238E27FC236}">
                    <a16:creationId xmlns:a16="http://schemas.microsoft.com/office/drawing/2014/main" id="{BDC30381-C721-41DE-B1E8-5BB29B171357}"/>
                  </a:ext>
                </a:extLst>
              </p:cNvPr>
              <p:cNvSpPr txBox="1"/>
              <p:nvPr/>
            </p:nvSpPr>
            <p:spPr>
              <a:xfrm>
                <a:off x="5344884" y="2413337"/>
                <a:ext cx="2643673" cy="461665"/>
              </a:xfrm>
              <a:prstGeom prst="rect">
                <a:avLst/>
              </a:prstGeom>
              <a:noFill/>
            </p:spPr>
            <p:txBody>
              <a:bodyPr wrap="square" rtlCol="0">
                <a:spAutoFit/>
              </a:bodyPr>
              <a:lstStyle/>
              <a:p>
                <a:r>
                  <a:rPr lang="en-US" altLang="zh-CN" sz="2400" b="1" dirty="0">
                    <a:solidFill>
                      <a:schemeClr val="bg2">
                        <a:lumMod val="50000"/>
                      </a:schemeClr>
                    </a:solidFill>
                  </a:rPr>
                  <a:t>Identity</a:t>
                </a:r>
                <a:endParaRPr lang="zh-CN" altLang="en-US" sz="2400" b="1" dirty="0">
                  <a:solidFill>
                    <a:schemeClr val="bg2">
                      <a:lumMod val="50000"/>
                    </a:schemeClr>
                  </a:solidFill>
                </a:endParaRPr>
              </a:p>
            </p:txBody>
          </p:sp>
          <p:sp>
            <p:nvSpPr>
              <p:cNvPr id="11" name="文本框 10">
                <a:extLst>
                  <a:ext uri="{FF2B5EF4-FFF2-40B4-BE49-F238E27FC236}">
                    <a16:creationId xmlns:a16="http://schemas.microsoft.com/office/drawing/2014/main" id="{AEA28531-BBE9-4EA3-81D2-3A74EE575784}"/>
                  </a:ext>
                </a:extLst>
              </p:cNvPr>
              <p:cNvSpPr txBox="1"/>
              <p:nvPr/>
            </p:nvSpPr>
            <p:spPr>
              <a:xfrm>
                <a:off x="5344884" y="3137237"/>
                <a:ext cx="2643673" cy="461665"/>
              </a:xfrm>
              <a:prstGeom prst="rect">
                <a:avLst/>
              </a:prstGeom>
              <a:noFill/>
            </p:spPr>
            <p:txBody>
              <a:bodyPr wrap="square" rtlCol="0">
                <a:spAutoFit/>
              </a:bodyPr>
              <a:lstStyle/>
              <a:p>
                <a:r>
                  <a:rPr lang="en-US" altLang="zh-CN" sz="2400" b="1" dirty="0">
                    <a:solidFill>
                      <a:schemeClr val="bg2">
                        <a:lumMod val="50000"/>
                      </a:schemeClr>
                    </a:solidFill>
                  </a:rPr>
                  <a:t>Lip Synchronization</a:t>
                </a:r>
                <a:endParaRPr lang="zh-CN" altLang="en-US" sz="2400" b="1" dirty="0">
                  <a:solidFill>
                    <a:schemeClr val="bg2">
                      <a:lumMod val="50000"/>
                    </a:schemeClr>
                  </a:solidFill>
                </a:endParaRPr>
              </a:p>
            </p:txBody>
          </p:sp>
          <p:sp>
            <p:nvSpPr>
              <p:cNvPr id="14" name="文本框 13">
                <a:extLst>
                  <a:ext uri="{FF2B5EF4-FFF2-40B4-BE49-F238E27FC236}">
                    <a16:creationId xmlns:a16="http://schemas.microsoft.com/office/drawing/2014/main" id="{72BB58F0-9D91-42B1-963A-3D7B0D030277}"/>
                  </a:ext>
                </a:extLst>
              </p:cNvPr>
              <p:cNvSpPr txBox="1"/>
              <p:nvPr/>
            </p:nvSpPr>
            <p:spPr>
              <a:xfrm>
                <a:off x="5344883" y="3861137"/>
                <a:ext cx="2643673" cy="461665"/>
              </a:xfrm>
              <a:prstGeom prst="rect">
                <a:avLst/>
              </a:prstGeom>
              <a:noFill/>
            </p:spPr>
            <p:txBody>
              <a:bodyPr wrap="square" rtlCol="0">
                <a:spAutoFit/>
              </a:bodyPr>
              <a:lstStyle/>
              <a:p>
                <a:r>
                  <a:rPr lang="en-US" altLang="zh-CN" sz="2400" b="1" dirty="0">
                    <a:solidFill>
                      <a:schemeClr val="bg2">
                        <a:lumMod val="50000"/>
                      </a:schemeClr>
                    </a:solidFill>
                  </a:rPr>
                  <a:t>Head Pose </a:t>
                </a:r>
                <a:r>
                  <a:rPr lang="en-US" altLang="zh-CN" sz="2400" b="1" i="1" dirty="0">
                    <a:solidFill>
                      <a:schemeClr val="bg2">
                        <a:lumMod val="50000"/>
                      </a:schemeClr>
                    </a:solidFill>
                  </a:rPr>
                  <a:t>(blink …)</a:t>
                </a:r>
                <a:endParaRPr lang="zh-CN" altLang="en-US" sz="2400" b="1" i="1" dirty="0">
                  <a:solidFill>
                    <a:schemeClr val="bg2">
                      <a:lumMod val="50000"/>
                    </a:schemeClr>
                  </a:solidFill>
                </a:endParaRPr>
              </a:p>
            </p:txBody>
          </p:sp>
          <p:sp>
            <p:nvSpPr>
              <p:cNvPr id="15" name="文本框 14">
                <a:extLst>
                  <a:ext uri="{FF2B5EF4-FFF2-40B4-BE49-F238E27FC236}">
                    <a16:creationId xmlns:a16="http://schemas.microsoft.com/office/drawing/2014/main" id="{DAD0CBB1-4587-4D57-91AA-40FC01EBF3AA}"/>
                  </a:ext>
                </a:extLst>
              </p:cNvPr>
              <p:cNvSpPr txBox="1"/>
              <p:nvPr/>
            </p:nvSpPr>
            <p:spPr>
              <a:xfrm>
                <a:off x="5344883" y="4585037"/>
                <a:ext cx="2643673" cy="461665"/>
              </a:xfrm>
              <a:prstGeom prst="rect">
                <a:avLst/>
              </a:prstGeom>
              <a:noFill/>
            </p:spPr>
            <p:txBody>
              <a:bodyPr wrap="square" rtlCol="0">
                <a:spAutoFit/>
              </a:bodyPr>
              <a:lstStyle/>
              <a:p>
                <a:r>
                  <a:rPr lang="en-US" altLang="zh-CN" sz="2400" b="1" dirty="0">
                    <a:solidFill>
                      <a:schemeClr val="bg2">
                        <a:lumMod val="50000"/>
                      </a:schemeClr>
                    </a:solidFill>
                  </a:rPr>
                  <a:t>Emotion</a:t>
                </a:r>
                <a:endParaRPr lang="zh-CN" altLang="en-US" sz="2400" b="1" dirty="0">
                  <a:solidFill>
                    <a:schemeClr val="bg2">
                      <a:lumMod val="50000"/>
                    </a:schemeClr>
                  </a:solidFill>
                </a:endParaRPr>
              </a:p>
            </p:txBody>
          </p:sp>
          <p:sp>
            <p:nvSpPr>
              <p:cNvPr id="16" name="文本框 15">
                <a:extLst>
                  <a:ext uri="{FF2B5EF4-FFF2-40B4-BE49-F238E27FC236}">
                    <a16:creationId xmlns:a16="http://schemas.microsoft.com/office/drawing/2014/main" id="{03FDA32A-591C-427C-833B-4E1938014444}"/>
                  </a:ext>
                </a:extLst>
              </p:cNvPr>
              <p:cNvSpPr txBox="1"/>
              <p:nvPr/>
            </p:nvSpPr>
            <p:spPr>
              <a:xfrm>
                <a:off x="5344883" y="1689437"/>
                <a:ext cx="2643673" cy="461665"/>
              </a:xfrm>
              <a:prstGeom prst="rect">
                <a:avLst/>
              </a:prstGeom>
              <a:noFill/>
            </p:spPr>
            <p:txBody>
              <a:bodyPr wrap="square" rtlCol="0">
                <a:spAutoFit/>
              </a:bodyPr>
              <a:lstStyle/>
              <a:p>
                <a:r>
                  <a:rPr lang="en-US" altLang="zh-CN" sz="2400" b="1" i="1" dirty="0">
                    <a:solidFill>
                      <a:schemeClr val="tx1">
                        <a:lumMod val="65000"/>
                        <a:lumOff val="35000"/>
                      </a:schemeClr>
                    </a:solidFill>
                    <a:effectLst>
                      <a:outerShdw blurRad="38100" dist="38100" dir="2700000" algn="tl">
                        <a:srgbClr val="000000">
                          <a:alpha val="43137"/>
                        </a:srgbClr>
                      </a:outerShdw>
                    </a:effectLst>
                  </a:rPr>
                  <a:t>TARGET</a:t>
                </a:r>
                <a:endParaRPr lang="zh-CN" altLang="en-US" sz="2400" b="1" i="1" dirty="0">
                  <a:solidFill>
                    <a:schemeClr val="tx1">
                      <a:lumMod val="65000"/>
                      <a:lumOff val="35000"/>
                    </a:schemeClr>
                  </a:solidFill>
                  <a:effectLst>
                    <a:outerShdw blurRad="38100" dist="38100" dir="2700000" algn="tl">
                      <a:srgbClr val="000000">
                        <a:alpha val="43137"/>
                      </a:srgbClr>
                    </a:outerShdw>
                  </a:effectLst>
                </a:endParaRPr>
              </a:p>
            </p:txBody>
          </p:sp>
        </p:grpSp>
        <p:sp>
          <p:nvSpPr>
            <p:cNvPr id="22" name="文本框 21">
              <a:extLst>
                <a:ext uri="{FF2B5EF4-FFF2-40B4-BE49-F238E27FC236}">
                  <a16:creationId xmlns:a16="http://schemas.microsoft.com/office/drawing/2014/main" id="{E67F004D-1969-4F99-82DF-D7014C8D7F61}"/>
                </a:ext>
              </a:extLst>
            </p:cNvPr>
            <p:cNvSpPr txBox="1"/>
            <p:nvPr/>
          </p:nvSpPr>
          <p:spPr>
            <a:xfrm>
              <a:off x="5097104" y="5308937"/>
              <a:ext cx="2643673" cy="461665"/>
            </a:xfrm>
            <a:prstGeom prst="rect">
              <a:avLst/>
            </a:prstGeom>
            <a:noFill/>
          </p:spPr>
          <p:txBody>
            <a:bodyPr wrap="square" rtlCol="0">
              <a:spAutoFit/>
            </a:bodyPr>
            <a:lstStyle/>
            <a:p>
              <a:r>
                <a:rPr lang="en-US" altLang="zh-CN" sz="2400" b="1" dirty="0">
                  <a:solidFill>
                    <a:schemeClr val="bg2">
                      <a:lumMod val="50000"/>
                    </a:schemeClr>
                  </a:solidFill>
                </a:rPr>
                <a:t>Visual Quality</a:t>
              </a:r>
              <a:endParaRPr lang="zh-CN" altLang="en-US" sz="2400" b="1" dirty="0">
                <a:solidFill>
                  <a:schemeClr val="bg2">
                    <a:lumMod val="50000"/>
                  </a:schemeClr>
                </a:solidFill>
              </a:endParaRPr>
            </a:p>
          </p:txBody>
        </p:sp>
      </p:gr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箭头连接符 22">
            <a:extLst>
              <a:ext uri="{FF2B5EF4-FFF2-40B4-BE49-F238E27FC236}">
                <a16:creationId xmlns:a16="http://schemas.microsoft.com/office/drawing/2014/main" id="{4C020163-5F00-488C-9FA3-12944121BFAD}"/>
              </a:ext>
            </a:extLst>
          </p:cNvPr>
          <p:cNvCxnSpPr>
            <a:cxnSpLocks/>
            <a:stCxn id="19" idx="3"/>
            <a:endCxn id="14" idx="1"/>
          </p:cNvCxnSpPr>
          <p:nvPr/>
        </p:nvCxnSpPr>
        <p:spPr>
          <a:xfrm flipV="1">
            <a:off x="2630065" y="4085954"/>
            <a:ext cx="5393098" cy="60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811FDB60-EA7E-4DF8-BE01-3000E6E73D72}"/>
              </a:ext>
            </a:extLst>
          </p:cNvPr>
          <p:cNvCxnSpPr>
            <a:cxnSpLocks/>
            <a:stCxn id="29" idx="3"/>
            <a:endCxn id="15" idx="1"/>
          </p:cNvCxnSpPr>
          <p:nvPr/>
        </p:nvCxnSpPr>
        <p:spPr>
          <a:xfrm>
            <a:off x="2630064" y="4809854"/>
            <a:ext cx="539309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3" name="直接箭头连接符 32">
            <a:extLst>
              <a:ext uri="{FF2B5EF4-FFF2-40B4-BE49-F238E27FC236}">
                <a16:creationId xmlns:a16="http://schemas.microsoft.com/office/drawing/2014/main" id="{D298A699-9A89-4126-B30F-85A41AF5027B}"/>
              </a:ext>
            </a:extLst>
          </p:cNvPr>
          <p:cNvCxnSpPr>
            <a:cxnSpLocks/>
            <a:stCxn id="29" idx="3"/>
            <a:endCxn id="14" idx="1"/>
          </p:cNvCxnSpPr>
          <p:nvPr/>
        </p:nvCxnSpPr>
        <p:spPr>
          <a:xfrm flipV="1">
            <a:off x="2630064" y="4085954"/>
            <a:ext cx="5393099" cy="7239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 name="Rectangle 47"/>
          <p:cNvSpPr/>
          <p:nvPr/>
        </p:nvSpPr>
        <p:spPr>
          <a:xfrm>
            <a:off x="398105" y="358384"/>
            <a:ext cx="6021745"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SOURCE TO TARGET</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grpSp>
        <p:nvGrpSpPr>
          <p:cNvPr id="9" name="组合 8">
            <a:extLst>
              <a:ext uri="{FF2B5EF4-FFF2-40B4-BE49-F238E27FC236}">
                <a16:creationId xmlns:a16="http://schemas.microsoft.com/office/drawing/2014/main" id="{C15B79FF-137F-4D8F-908F-A987A4515A86}"/>
              </a:ext>
            </a:extLst>
          </p:cNvPr>
          <p:cNvGrpSpPr/>
          <p:nvPr/>
        </p:nvGrpSpPr>
        <p:grpSpPr>
          <a:xfrm>
            <a:off x="8023163" y="1683421"/>
            <a:ext cx="2643674" cy="3357265"/>
            <a:chOff x="5344883" y="1689437"/>
            <a:chExt cx="2643674" cy="3357265"/>
          </a:xfrm>
        </p:grpSpPr>
        <p:sp>
          <p:nvSpPr>
            <p:cNvPr id="5" name="文本框 4">
              <a:extLst>
                <a:ext uri="{FF2B5EF4-FFF2-40B4-BE49-F238E27FC236}">
                  <a16:creationId xmlns:a16="http://schemas.microsoft.com/office/drawing/2014/main" id="{BDC30381-C721-41DE-B1E8-5BB29B171357}"/>
                </a:ext>
              </a:extLst>
            </p:cNvPr>
            <p:cNvSpPr txBox="1"/>
            <p:nvPr/>
          </p:nvSpPr>
          <p:spPr>
            <a:xfrm>
              <a:off x="5344884" y="2413337"/>
              <a:ext cx="2643673" cy="461665"/>
            </a:xfrm>
            <a:prstGeom prst="rect">
              <a:avLst/>
            </a:prstGeom>
            <a:noFill/>
          </p:spPr>
          <p:txBody>
            <a:bodyPr wrap="square" rtlCol="0">
              <a:spAutoFit/>
            </a:bodyPr>
            <a:lstStyle/>
            <a:p>
              <a:r>
                <a:rPr lang="en-US" altLang="zh-CN" sz="2400" b="1" dirty="0">
                  <a:solidFill>
                    <a:schemeClr val="bg2">
                      <a:lumMod val="50000"/>
                    </a:schemeClr>
                  </a:solidFill>
                </a:rPr>
                <a:t>Identity</a:t>
              </a:r>
              <a:endParaRPr lang="zh-CN" altLang="en-US" sz="2400" b="1" dirty="0">
                <a:solidFill>
                  <a:schemeClr val="bg2">
                    <a:lumMod val="50000"/>
                  </a:schemeClr>
                </a:solidFill>
              </a:endParaRPr>
            </a:p>
          </p:txBody>
        </p:sp>
        <p:sp>
          <p:nvSpPr>
            <p:cNvPr id="11" name="文本框 10">
              <a:extLst>
                <a:ext uri="{FF2B5EF4-FFF2-40B4-BE49-F238E27FC236}">
                  <a16:creationId xmlns:a16="http://schemas.microsoft.com/office/drawing/2014/main" id="{AEA28531-BBE9-4EA3-81D2-3A74EE575784}"/>
                </a:ext>
              </a:extLst>
            </p:cNvPr>
            <p:cNvSpPr txBox="1"/>
            <p:nvPr/>
          </p:nvSpPr>
          <p:spPr>
            <a:xfrm>
              <a:off x="5344884" y="3137237"/>
              <a:ext cx="2643673" cy="461665"/>
            </a:xfrm>
            <a:prstGeom prst="rect">
              <a:avLst/>
            </a:prstGeom>
            <a:noFill/>
          </p:spPr>
          <p:txBody>
            <a:bodyPr wrap="square" rtlCol="0">
              <a:spAutoFit/>
            </a:bodyPr>
            <a:lstStyle/>
            <a:p>
              <a:r>
                <a:rPr lang="en-US" altLang="zh-CN" sz="2400" b="1" dirty="0">
                  <a:solidFill>
                    <a:schemeClr val="bg2">
                      <a:lumMod val="50000"/>
                    </a:schemeClr>
                  </a:solidFill>
                </a:rPr>
                <a:t>Lip Synchronization</a:t>
              </a:r>
              <a:endParaRPr lang="zh-CN" altLang="en-US" sz="2400" b="1" dirty="0">
                <a:solidFill>
                  <a:schemeClr val="bg2">
                    <a:lumMod val="50000"/>
                  </a:schemeClr>
                </a:solidFill>
              </a:endParaRPr>
            </a:p>
          </p:txBody>
        </p:sp>
        <p:sp>
          <p:nvSpPr>
            <p:cNvPr id="14" name="文本框 13">
              <a:extLst>
                <a:ext uri="{FF2B5EF4-FFF2-40B4-BE49-F238E27FC236}">
                  <a16:creationId xmlns:a16="http://schemas.microsoft.com/office/drawing/2014/main" id="{72BB58F0-9D91-42B1-963A-3D7B0D030277}"/>
                </a:ext>
              </a:extLst>
            </p:cNvPr>
            <p:cNvSpPr txBox="1"/>
            <p:nvPr/>
          </p:nvSpPr>
          <p:spPr>
            <a:xfrm>
              <a:off x="5344883" y="3861137"/>
              <a:ext cx="2643673" cy="461665"/>
            </a:xfrm>
            <a:prstGeom prst="rect">
              <a:avLst/>
            </a:prstGeom>
            <a:noFill/>
          </p:spPr>
          <p:txBody>
            <a:bodyPr wrap="square" rtlCol="0">
              <a:spAutoFit/>
            </a:bodyPr>
            <a:lstStyle/>
            <a:p>
              <a:r>
                <a:rPr lang="en-US" altLang="zh-CN" sz="2400" b="1" dirty="0">
                  <a:solidFill>
                    <a:schemeClr val="bg2">
                      <a:lumMod val="50000"/>
                    </a:schemeClr>
                  </a:solidFill>
                </a:rPr>
                <a:t>Head Pose (blink …)</a:t>
              </a:r>
              <a:endParaRPr lang="zh-CN" altLang="en-US" sz="2400" b="1" dirty="0">
                <a:solidFill>
                  <a:schemeClr val="bg2">
                    <a:lumMod val="50000"/>
                  </a:schemeClr>
                </a:solidFill>
              </a:endParaRPr>
            </a:p>
          </p:txBody>
        </p:sp>
        <p:sp>
          <p:nvSpPr>
            <p:cNvPr id="15" name="文本框 14">
              <a:extLst>
                <a:ext uri="{FF2B5EF4-FFF2-40B4-BE49-F238E27FC236}">
                  <a16:creationId xmlns:a16="http://schemas.microsoft.com/office/drawing/2014/main" id="{DAD0CBB1-4587-4D57-91AA-40FC01EBF3AA}"/>
                </a:ext>
              </a:extLst>
            </p:cNvPr>
            <p:cNvSpPr txBox="1"/>
            <p:nvPr/>
          </p:nvSpPr>
          <p:spPr>
            <a:xfrm>
              <a:off x="5344883" y="4585037"/>
              <a:ext cx="2643673" cy="461665"/>
            </a:xfrm>
            <a:prstGeom prst="rect">
              <a:avLst/>
            </a:prstGeom>
            <a:noFill/>
          </p:spPr>
          <p:txBody>
            <a:bodyPr wrap="square" rtlCol="0">
              <a:spAutoFit/>
            </a:bodyPr>
            <a:lstStyle/>
            <a:p>
              <a:r>
                <a:rPr lang="en-US" altLang="zh-CN" sz="2400" b="1" dirty="0">
                  <a:solidFill>
                    <a:schemeClr val="bg2">
                      <a:lumMod val="50000"/>
                    </a:schemeClr>
                  </a:solidFill>
                </a:rPr>
                <a:t>Emotion</a:t>
              </a:r>
              <a:endParaRPr lang="zh-CN" altLang="en-US" sz="2400" b="1" dirty="0">
                <a:solidFill>
                  <a:schemeClr val="bg2">
                    <a:lumMod val="50000"/>
                  </a:schemeClr>
                </a:solidFill>
              </a:endParaRPr>
            </a:p>
          </p:txBody>
        </p:sp>
        <p:sp>
          <p:nvSpPr>
            <p:cNvPr id="16" name="文本框 15">
              <a:extLst>
                <a:ext uri="{FF2B5EF4-FFF2-40B4-BE49-F238E27FC236}">
                  <a16:creationId xmlns:a16="http://schemas.microsoft.com/office/drawing/2014/main" id="{03FDA32A-591C-427C-833B-4E1938014444}"/>
                </a:ext>
              </a:extLst>
            </p:cNvPr>
            <p:cNvSpPr txBox="1"/>
            <p:nvPr/>
          </p:nvSpPr>
          <p:spPr>
            <a:xfrm>
              <a:off x="5344883" y="1689437"/>
              <a:ext cx="2643673" cy="461665"/>
            </a:xfrm>
            <a:prstGeom prst="rect">
              <a:avLst/>
            </a:prstGeom>
            <a:noFill/>
          </p:spPr>
          <p:txBody>
            <a:bodyPr wrap="square" rtlCol="0">
              <a:spAutoFit/>
            </a:bodyPr>
            <a:lstStyle/>
            <a:p>
              <a:r>
                <a:rPr lang="en-US" altLang="zh-CN" sz="2400" b="1" i="1" dirty="0">
                  <a:solidFill>
                    <a:schemeClr val="tx1">
                      <a:lumMod val="65000"/>
                      <a:lumOff val="35000"/>
                    </a:schemeClr>
                  </a:solidFill>
                  <a:effectLst>
                    <a:outerShdw blurRad="38100" dist="38100" dir="2700000" algn="tl">
                      <a:srgbClr val="000000">
                        <a:alpha val="43137"/>
                      </a:srgbClr>
                    </a:outerShdw>
                  </a:effectLst>
                </a:rPr>
                <a:t>TARGET</a:t>
              </a:r>
              <a:endParaRPr lang="zh-CN" altLang="en-US" sz="2400" b="1" i="1" dirty="0">
                <a:solidFill>
                  <a:schemeClr val="tx1">
                    <a:lumMod val="65000"/>
                    <a:lumOff val="35000"/>
                  </a:schemeClr>
                </a:solidFill>
                <a:effectLst>
                  <a:outerShdw blurRad="38100" dist="38100" dir="2700000" algn="tl">
                    <a:srgbClr val="000000">
                      <a:alpha val="43137"/>
                    </a:srgbClr>
                  </a:outerShdw>
                </a:effectLst>
              </a:endParaRPr>
            </a:p>
          </p:txBody>
        </p:sp>
      </p:grpSp>
      <p:cxnSp>
        <p:nvCxnSpPr>
          <p:cNvPr id="7" name="直接箭头连接符 6">
            <a:extLst>
              <a:ext uri="{FF2B5EF4-FFF2-40B4-BE49-F238E27FC236}">
                <a16:creationId xmlns:a16="http://schemas.microsoft.com/office/drawing/2014/main" id="{F9C472CB-7100-4673-B2CB-E98D553A598F}"/>
              </a:ext>
            </a:extLst>
          </p:cNvPr>
          <p:cNvCxnSpPr>
            <a:stCxn id="17" idx="3"/>
            <a:endCxn id="5" idx="1"/>
          </p:cNvCxnSpPr>
          <p:nvPr/>
        </p:nvCxnSpPr>
        <p:spPr>
          <a:xfrm flipV="1">
            <a:off x="2630064" y="2638154"/>
            <a:ext cx="5393100" cy="60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直接箭头连接符 21">
            <a:extLst>
              <a:ext uri="{FF2B5EF4-FFF2-40B4-BE49-F238E27FC236}">
                <a16:creationId xmlns:a16="http://schemas.microsoft.com/office/drawing/2014/main" id="{4B7E02A1-B231-4192-8CC0-493D0B87C026}"/>
              </a:ext>
            </a:extLst>
          </p:cNvPr>
          <p:cNvCxnSpPr>
            <a:cxnSpLocks/>
            <a:stCxn id="18" idx="3"/>
            <a:endCxn id="11" idx="1"/>
          </p:cNvCxnSpPr>
          <p:nvPr/>
        </p:nvCxnSpPr>
        <p:spPr>
          <a:xfrm flipV="1">
            <a:off x="2630064" y="3362054"/>
            <a:ext cx="5393100" cy="6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799BD0D7-2BED-488F-A39D-A2087F12A266}"/>
              </a:ext>
            </a:extLst>
          </p:cNvPr>
          <p:cNvCxnSpPr>
            <a:cxnSpLocks/>
            <a:stCxn id="18" idx="3"/>
            <a:endCxn id="15" idx="1"/>
          </p:cNvCxnSpPr>
          <p:nvPr/>
        </p:nvCxnSpPr>
        <p:spPr>
          <a:xfrm>
            <a:off x="2630064" y="3368069"/>
            <a:ext cx="5393099" cy="14417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3B28A73C-0C41-475A-9994-486549B82927}"/>
              </a:ext>
            </a:extLst>
          </p:cNvPr>
          <p:cNvCxnSpPr>
            <a:cxnSpLocks/>
            <a:stCxn id="18" idx="3"/>
            <a:endCxn id="14" idx="1"/>
          </p:cNvCxnSpPr>
          <p:nvPr/>
        </p:nvCxnSpPr>
        <p:spPr>
          <a:xfrm>
            <a:off x="2630064" y="3368069"/>
            <a:ext cx="5393099" cy="7178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7" name="组合 26">
            <a:extLst>
              <a:ext uri="{FF2B5EF4-FFF2-40B4-BE49-F238E27FC236}">
                <a16:creationId xmlns:a16="http://schemas.microsoft.com/office/drawing/2014/main" id="{54CF32CC-DAE6-434D-B0E7-AF7238166E08}"/>
              </a:ext>
            </a:extLst>
          </p:cNvPr>
          <p:cNvGrpSpPr/>
          <p:nvPr/>
        </p:nvGrpSpPr>
        <p:grpSpPr>
          <a:xfrm>
            <a:off x="1525166" y="1689436"/>
            <a:ext cx="2643673" cy="3351250"/>
            <a:chOff x="889002" y="2051385"/>
            <a:chExt cx="2643673" cy="3351250"/>
          </a:xfrm>
        </p:grpSpPr>
        <p:grpSp>
          <p:nvGrpSpPr>
            <p:cNvPr id="28" name="组合 27">
              <a:extLst>
                <a:ext uri="{FF2B5EF4-FFF2-40B4-BE49-F238E27FC236}">
                  <a16:creationId xmlns:a16="http://schemas.microsoft.com/office/drawing/2014/main" id="{A9ED0858-0517-46B7-9358-2119ADB66CFC}"/>
                </a:ext>
              </a:extLst>
            </p:cNvPr>
            <p:cNvGrpSpPr/>
            <p:nvPr/>
          </p:nvGrpSpPr>
          <p:grpSpPr>
            <a:xfrm>
              <a:off x="889002" y="2051385"/>
              <a:ext cx="2643673" cy="2633365"/>
              <a:chOff x="8356602" y="1689437"/>
              <a:chExt cx="2643673" cy="2633365"/>
            </a:xfrm>
          </p:grpSpPr>
          <p:sp>
            <p:nvSpPr>
              <p:cNvPr id="17" name="文本框 16">
                <a:extLst>
                  <a:ext uri="{FF2B5EF4-FFF2-40B4-BE49-F238E27FC236}">
                    <a16:creationId xmlns:a16="http://schemas.microsoft.com/office/drawing/2014/main" id="{7D4AC88B-9393-42D8-B94B-319DB1AE81C5}"/>
                  </a:ext>
                </a:extLst>
              </p:cNvPr>
              <p:cNvSpPr txBox="1"/>
              <p:nvPr/>
            </p:nvSpPr>
            <p:spPr>
              <a:xfrm>
                <a:off x="8356603" y="2413337"/>
                <a:ext cx="1104897" cy="461665"/>
              </a:xfrm>
              <a:prstGeom prst="rect">
                <a:avLst/>
              </a:prstGeom>
              <a:noFill/>
            </p:spPr>
            <p:txBody>
              <a:bodyPr wrap="square" rtlCol="0">
                <a:spAutoFit/>
              </a:bodyPr>
              <a:lstStyle/>
              <a:p>
                <a:r>
                  <a:rPr lang="en-US" altLang="zh-CN" sz="2400" b="1" dirty="0">
                    <a:solidFill>
                      <a:schemeClr val="bg2">
                        <a:lumMod val="50000"/>
                      </a:schemeClr>
                    </a:solidFill>
                  </a:rPr>
                  <a:t>Image</a:t>
                </a:r>
                <a:endParaRPr lang="zh-CN" altLang="en-US" sz="2400" b="1" dirty="0">
                  <a:solidFill>
                    <a:schemeClr val="bg2">
                      <a:lumMod val="50000"/>
                    </a:schemeClr>
                  </a:solidFill>
                </a:endParaRPr>
              </a:p>
            </p:txBody>
          </p:sp>
          <p:sp>
            <p:nvSpPr>
              <p:cNvPr id="18" name="文本框 17">
                <a:extLst>
                  <a:ext uri="{FF2B5EF4-FFF2-40B4-BE49-F238E27FC236}">
                    <a16:creationId xmlns:a16="http://schemas.microsoft.com/office/drawing/2014/main" id="{C0BB67D3-A67C-4674-9116-7460CE10617C}"/>
                  </a:ext>
                </a:extLst>
              </p:cNvPr>
              <p:cNvSpPr txBox="1"/>
              <p:nvPr/>
            </p:nvSpPr>
            <p:spPr>
              <a:xfrm>
                <a:off x="8356603" y="3137237"/>
                <a:ext cx="1104897" cy="461665"/>
              </a:xfrm>
              <a:prstGeom prst="rect">
                <a:avLst/>
              </a:prstGeom>
              <a:noFill/>
            </p:spPr>
            <p:txBody>
              <a:bodyPr wrap="square" rtlCol="0">
                <a:spAutoFit/>
              </a:bodyPr>
              <a:lstStyle/>
              <a:p>
                <a:r>
                  <a:rPr lang="en-US" altLang="zh-CN" sz="2400" b="1" dirty="0">
                    <a:solidFill>
                      <a:schemeClr val="bg2">
                        <a:lumMod val="50000"/>
                      </a:schemeClr>
                    </a:solidFill>
                  </a:rPr>
                  <a:t>Audio</a:t>
                </a:r>
                <a:endParaRPr lang="zh-CN" altLang="en-US" sz="2400" b="1" dirty="0">
                  <a:solidFill>
                    <a:schemeClr val="bg2">
                      <a:lumMod val="50000"/>
                    </a:schemeClr>
                  </a:solidFill>
                </a:endParaRPr>
              </a:p>
            </p:txBody>
          </p:sp>
          <p:sp>
            <p:nvSpPr>
              <p:cNvPr id="19" name="文本框 18">
                <a:extLst>
                  <a:ext uri="{FF2B5EF4-FFF2-40B4-BE49-F238E27FC236}">
                    <a16:creationId xmlns:a16="http://schemas.microsoft.com/office/drawing/2014/main" id="{84F78754-7E8D-4A81-9D87-1A5735EF74A9}"/>
                  </a:ext>
                </a:extLst>
              </p:cNvPr>
              <p:cNvSpPr txBox="1"/>
              <p:nvPr/>
            </p:nvSpPr>
            <p:spPr>
              <a:xfrm>
                <a:off x="8356603" y="3861137"/>
                <a:ext cx="1104898" cy="461665"/>
              </a:xfrm>
              <a:prstGeom prst="rect">
                <a:avLst/>
              </a:prstGeom>
              <a:noFill/>
            </p:spPr>
            <p:txBody>
              <a:bodyPr wrap="square" rtlCol="0">
                <a:spAutoFit/>
              </a:bodyPr>
              <a:lstStyle/>
              <a:p>
                <a:r>
                  <a:rPr lang="en-US" altLang="zh-CN" sz="2400" b="1" dirty="0">
                    <a:solidFill>
                      <a:schemeClr val="bg2">
                        <a:lumMod val="50000"/>
                      </a:schemeClr>
                    </a:solidFill>
                  </a:rPr>
                  <a:t>Video</a:t>
                </a:r>
                <a:endParaRPr lang="zh-CN" altLang="en-US" sz="2400" b="1" dirty="0">
                  <a:solidFill>
                    <a:schemeClr val="bg2">
                      <a:lumMod val="50000"/>
                    </a:schemeClr>
                  </a:solidFill>
                </a:endParaRPr>
              </a:p>
            </p:txBody>
          </p:sp>
          <p:sp>
            <p:nvSpPr>
              <p:cNvPr id="21" name="文本框 20">
                <a:extLst>
                  <a:ext uri="{FF2B5EF4-FFF2-40B4-BE49-F238E27FC236}">
                    <a16:creationId xmlns:a16="http://schemas.microsoft.com/office/drawing/2014/main" id="{CA40A517-CAB6-4299-A5F8-EBA0C8A1F020}"/>
                  </a:ext>
                </a:extLst>
              </p:cNvPr>
              <p:cNvSpPr txBox="1"/>
              <p:nvPr/>
            </p:nvSpPr>
            <p:spPr>
              <a:xfrm>
                <a:off x="8356602" y="1689437"/>
                <a:ext cx="2643673" cy="461665"/>
              </a:xfrm>
              <a:prstGeom prst="rect">
                <a:avLst/>
              </a:prstGeom>
              <a:noFill/>
            </p:spPr>
            <p:txBody>
              <a:bodyPr wrap="square" rtlCol="0">
                <a:spAutoFit/>
              </a:bodyPr>
              <a:lstStyle/>
              <a:p>
                <a:r>
                  <a:rPr lang="en-US" altLang="zh-CN" sz="2400" b="1" i="1" dirty="0">
                    <a:solidFill>
                      <a:schemeClr val="tx1">
                        <a:lumMod val="65000"/>
                        <a:lumOff val="35000"/>
                      </a:schemeClr>
                    </a:solidFill>
                    <a:effectLst>
                      <a:outerShdw blurRad="38100" dist="38100" dir="2700000" algn="tl">
                        <a:srgbClr val="000000">
                          <a:alpha val="43137"/>
                        </a:srgbClr>
                      </a:outerShdw>
                    </a:effectLst>
                  </a:rPr>
                  <a:t>DRIVEN SOURCE</a:t>
                </a:r>
                <a:endParaRPr lang="zh-CN" altLang="en-US" sz="2400" b="1" i="1" dirty="0">
                  <a:solidFill>
                    <a:schemeClr val="tx1">
                      <a:lumMod val="65000"/>
                      <a:lumOff val="35000"/>
                    </a:schemeClr>
                  </a:solidFill>
                  <a:effectLst>
                    <a:outerShdw blurRad="38100" dist="38100" dir="2700000" algn="tl">
                      <a:srgbClr val="000000">
                        <a:alpha val="43137"/>
                      </a:srgbClr>
                    </a:outerShdw>
                  </a:effectLst>
                </a:endParaRPr>
              </a:p>
            </p:txBody>
          </p:sp>
        </p:grpSp>
        <p:sp>
          <p:nvSpPr>
            <p:cNvPr id="29" name="文本框 28">
              <a:extLst>
                <a:ext uri="{FF2B5EF4-FFF2-40B4-BE49-F238E27FC236}">
                  <a16:creationId xmlns:a16="http://schemas.microsoft.com/office/drawing/2014/main" id="{B7CCDF07-FA81-4798-BBB9-0E3746DDC882}"/>
                </a:ext>
              </a:extLst>
            </p:cNvPr>
            <p:cNvSpPr txBox="1"/>
            <p:nvPr/>
          </p:nvSpPr>
          <p:spPr>
            <a:xfrm>
              <a:off x="889002" y="4940970"/>
              <a:ext cx="1104898" cy="461665"/>
            </a:xfrm>
            <a:prstGeom prst="rect">
              <a:avLst/>
            </a:prstGeom>
            <a:noFill/>
          </p:spPr>
          <p:txBody>
            <a:bodyPr wrap="square" rtlCol="0">
              <a:spAutoFit/>
            </a:bodyPr>
            <a:lstStyle/>
            <a:p>
              <a:r>
                <a:rPr lang="en-US" altLang="zh-CN" sz="2400" b="1" dirty="0">
                  <a:solidFill>
                    <a:schemeClr val="bg2">
                      <a:lumMod val="50000"/>
                    </a:schemeClr>
                  </a:solidFill>
                </a:rPr>
                <a:t>Param</a:t>
              </a:r>
              <a:endParaRPr lang="zh-CN" altLang="en-US" sz="2400" b="1" dirty="0">
                <a:solidFill>
                  <a:schemeClr val="bg2">
                    <a:lumMod val="50000"/>
                  </a:schemeClr>
                </a:solidFill>
              </a:endParaRPr>
            </a:p>
          </p:txBody>
        </p:sp>
      </p:grpSp>
      <p:sp>
        <p:nvSpPr>
          <p:cNvPr id="43" name="文本框 42">
            <a:extLst>
              <a:ext uri="{FF2B5EF4-FFF2-40B4-BE49-F238E27FC236}">
                <a16:creationId xmlns:a16="http://schemas.microsoft.com/office/drawing/2014/main" id="{947265A0-7273-40BB-8927-980891C7B7CC}"/>
              </a:ext>
            </a:extLst>
          </p:cNvPr>
          <p:cNvSpPr txBox="1"/>
          <p:nvPr/>
        </p:nvSpPr>
        <p:spPr>
          <a:xfrm>
            <a:off x="9855200" y="5663505"/>
            <a:ext cx="1796923" cy="369332"/>
          </a:xfrm>
          <a:prstGeom prst="rect">
            <a:avLst/>
          </a:prstGeom>
          <a:noFill/>
        </p:spPr>
        <p:txBody>
          <a:bodyPr wrap="square">
            <a:spAutoFit/>
          </a:bodyPr>
          <a:lstStyle/>
          <a:p>
            <a:r>
              <a:rPr lang="zh-CN" altLang="en-US" dirty="0">
                <a:hlinkClick r:id="rId3"/>
              </a:rPr>
              <a:t>👉</a:t>
            </a:r>
            <a:r>
              <a:rPr lang="en-US" altLang="zh-CN" dirty="0">
                <a:hlinkClick r:id="rId3"/>
              </a:rPr>
              <a:t> Feishu Doc </a:t>
            </a:r>
            <a:endParaRPr lang="zh-CN" altLang="en-US" dirty="0"/>
          </a:p>
        </p:txBody>
      </p:sp>
    </p:spTree>
    <p:extLst>
      <p:ext uri="{BB962C8B-B14F-4D97-AF65-F5344CB8AC3E}">
        <p14:creationId xmlns:p14="http://schemas.microsoft.com/office/powerpoint/2010/main" val="2736658568"/>
      </p:ext>
    </p:extLst>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5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5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5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25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25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 name="Rectangle 47"/>
          <p:cNvSpPr/>
          <p:nvPr/>
        </p:nvSpPr>
        <p:spPr>
          <a:xfrm>
            <a:off x="5440045" y="2011680"/>
            <a:ext cx="1311910" cy="1107996"/>
          </a:xfrm>
          <a:prstGeom prst="rect">
            <a:avLst/>
          </a:prstGeom>
          <a:ln>
            <a:noFill/>
          </a:ln>
        </p:spPr>
        <p:txBody>
          <a:bodyPr wrap="square" lIns="0" tIns="0" rIns="0" bIns="0">
            <a:spAutoFit/>
          </a:bodyPr>
          <a:lstStyle/>
          <a:p>
            <a:pPr algn="ctr"/>
            <a:r>
              <a:rPr lang="en-US" altLang="zh-CN" sz="72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02</a:t>
            </a:r>
          </a:p>
        </p:txBody>
      </p:sp>
      <p:sp>
        <p:nvSpPr>
          <p:cNvPr id="5" name="Rectangle 47"/>
          <p:cNvSpPr/>
          <p:nvPr/>
        </p:nvSpPr>
        <p:spPr>
          <a:xfrm>
            <a:off x="3457908" y="3429000"/>
            <a:ext cx="5276183" cy="615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a:spAutoFit/>
          </a:bodyPr>
          <a:lstStyle/>
          <a:p>
            <a:pPr algn="ctr"/>
            <a:r>
              <a:rPr lang="en-US" altLang="zh-CN"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Mainstream methods </a:t>
            </a:r>
            <a:endParaRPr lang="zh-CN" altLang="en-US" sz="4000" b="1" dirty="0">
              <a:solidFill>
                <a:schemeClr val="tx1">
                  <a:lumMod val="65000"/>
                  <a:lumOff val="35000"/>
                </a:schemeClr>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BDFCEDFA-CEDD-42E9-BD9D-24E4FE96EFA0}"/>
              </a:ext>
            </a:extLst>
          </p:cNvPr>
          <p:cNvSpPr txBox="1"/>
          <p:nvPr/>
        </p:nvSpPr>
        <p:spPr>
          <a:xfrm>
            <a:off x="7183448" y="4184600"/>
            <a:ext cx="1550643" cy="338554"/>
          </a:xfrm>
          <a:prstGeom prst="rect">
            <a:avLst/>
          </a:prstGeom>
          <a:noFill/>
        </p:spPr>
        <p:txBody>
          <a:bodyPr wrap="square">
            <a:spAutoFit/>
          </a:bodyPr>
          <a:lstStyle/>
          <a:p>
            <a:pPr algn="ctr"/>
            <a:r>
              <a:rPr lang="en-US" altLang="zh-CN" sz="1600" b="0" i="1" dirty="0">
                <a:solidFill>
                  <a:schemeClr val="tx1">
                    <a:lumMod val="50000"/>
                    <a:lumOff val="50000"/>
                  </a:schemeClr>
                </a:solidFill>
                <a:effectLst/>
              </a:rPr>
              <a:t>Focus on lip sync</a:t>
            </a:r>
            <a:endParaRPr lang="zh-CN" altLang="en-US" sz="1600" i="1" dirty="0">
              <a:solidFill>
                <a:schemeClr val="tx1">
                  <a:lumMod val="50000"/>
                  <a:lumOff val="50000"/>
                </a:schemeClr>
              </a:solidFill>
            </a:endParaRPr>
          </a:p>
        </p:txBody>
      </p:sp>
    </p:spTree>
    <p:extLst>
      <p:ext uri="{BB962C8B-B14F-4D97-AF65-F5344CB8AC3E}">
        <p14:creationId xmlns:p14="http://schemas.microsoft.com/office/powerpoint/2010/main" val="3600611927"/>
      </p:ext>
    </p:extLst>
  </p:cSld>
  <p:clrMapOvr>
    <a:masterClrMapping/>
  </p:clrMapOvr>
  <p:transition advTm="3000">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59980" y="96583"/>
            <a:ext cx="4688245"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USING LANDMARKS</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27" name="图片 26">
            <a:extLst>
              <a:ext uri="{FF2B5EF4-FFF2-40B4-BE49-F238E27FC236}">
                <a16:creationId xmlns:a16="http://schemas.microsoft.com/office/drawing/2014/main" id="{1C28644A-6B7A-4CDA-88A2-19E1257794E9}"/>
              </a:ext>
            </a:extLst>
          </p:cNvPr>
          <p:cNvPicPr>
            <a:picLocks noChangeAspect="1"/>
          </p:cNvPicPr>
          <p:nvPr/>
        </p:nvPicPr>
        <p:blipFill rotWithShape="1">
          <a:blip r:embed="rId3"/>
          <a:srcRect t="10062" b="6915"/>
          <a:stretch/>
        </p:blipFill>
        <p:spPr>
          <a:xfrm>
            <a:off x="0" y="1882330"/>
            <a:ext cx="12192000" cy="2765870"/>
          </a:xfrm>
          <a:prstGeom prst="rect">
            <a:avLst/>
          </a:prstGeom>
        </p:spPr>
      </p:pic>
      <p:sp>
        <p:nvSpPr>
          <p:cNvPr id="29" name="文本框 28">
            <a:extLst>
              <a:ext uri="{FF2B5EF4-FFF2-40B4-BE49-F238E27FC236}">
                <a16:creationId xmlns:a16="http://schemas.microsoft.com/office/drawing/2014/main" id="{A951B006-E08E-4C0B-88AF-C47B873BB1F8}"/>
              </a:ext>
            </a:extLst>
          </p:cNvPr>
          <p:cNvSpPr txBox="1"/>
          <p:nvPr/>
        </p:nvSpPr>
        <p:spPr>
          <a:xfrm>
            <a:off x="10239374" y="5102541"/>
            <a:ext cx="1885951" cy="338554"/>
          </a:xfrm>
          <a:prstGeom prst="rect">
            <a:avLst/>
          </a:prstGeom>
          <a:noFill/>
        </p:spPr>
        <p:txBody>
          <a:bodyPr wrap="square" rtlCol="0">
            <a:spAutoFit/>
          </a:bodyPr>
          <a:lstStyle/>
          <a:p>
            <a:r>
              <a:rPr lang="en-US" altLang="zh-CN" sz="1600" i="1" dirty="0">
                <a:solidFill>
                  <a:schemeClr val="bg2">
                    <a:lumMod val="50000"/>
                  </a:schemeClr>
                </a:solidFill>
                <a:hlinkClick r:id="rId4"/>
              </a:rPr>
              <a:t>2019 CVPR  </a:t>
            </a:r>
            <a:r>
              <a:rPr lang="en-US" altLang="zh-CN" sz="1600" i="1" dirty="0" err="1">
                <a:solidFill>
                  <a:schemeClr val="bg2">
                    <a:lumMod val="50000"/>
                  </a:schemeClr>
                </a:solidFill>
                <a:hlinkClick r:id="rId4"/>
              </a:rPr>
              <a:t>ATVGnet</a:t>
            </a:r>
            <a:endParaRPr lang="zh-CN" altLang="en-US" sz="1600" i="1" dirty="0">
              <a:solidFill>
                <a:schemeClr val="bg2">
                  <a:lumMod val="50000"/>
                </a:schemeClr>
              </a:solidFill>
            </a:endParaRPr>
          </a:p>
        </p:txBody>
      </p:sp>
    </p:spTree>
    <p:extLst>
      <p:ext uri="{BB962C8B-B14F-4D97-AF65-F5344CB8AC3E}">
        <p14:creationId xmlns:p14="http://schemas.microsoft.com/office/powerpoint/2010/main" val="2423193783"/>
      </p:ext>
    </p:extLst>
  </p:cSld>
  <p:clrMapOvr>
    <a:masterClrMapping/>
  </p:clrMapOvr>
  <p:transition advTm="3000">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59980" y="96583"/>
            <a:ext cx="4688245"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USING LANDMARKS</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pic>
        <p:nvPicPr>
          <p:cNvPr id="7" name="图片 6">
            <a:extLst>
              <a:ext uri="{FF2B5EF4-FFF2-40B4-BE49-F238E27FC236}">
                <a16:creationId xmlns:a16="http://schemas.microsoft.com/office/drawing/2014/main" id="{5CD4B0C2-E5FE-47C4-AB09-BE6FDD2A8357}"/>
              </a:ext>
            </a:extLst>
          </p:cNvPr>
          <p:cNvPicPr>
            <a:picLocks noChangeAspect="1"/>
          </p:cNvPicPr>
          <p:nvPr/>
        </p:nvPicPr>
        <p:blipFill>
          <a:blip r:embed="rId3"/>
          <a:stretch>
            <a:fillRect/>
          </a:stretch>
        </p:blipFill>
        <p:spPr>
          <a:xfrm>
            <a:off x="0" y="1013128"/>
            <a:ext cx="12192000" cy="2996242"/>
          </a:xfrm>
          <a:prstGeom prst="rect">
            <a:avLst/>
          </a:prstGeom>
        </p:spPr>
      </p:pic>
      <p:sp>
        <p:nvSpPr>
          <p:cNvPr id="26" name="文本框 25">
            <a:extLst>
              <a:ext uri="{FF2B5EF4-FFF2-40B4-BE49-F238E27FC236}">
                <a16:creationId xmlns:a16="http://schemas.microsoft.com/office/drawing/2014/main" id="{15D36D84-E190-43A4-B4D6-F0CC8AC5EAD2}"/>
              </a:ext>
            </a:extLst>
          </p:cNvPr>
          <p:cNvSpPr txBox="1"/>
          <p:nvPr/>
        </p:nvSpPr>
        <p:spPr>
          <a:xfrm>
            <a:off x="8328024" y="5016710"/>
            <a:ext cx="3762376" cy="338554"/>
          </a:xfrm>
          <a:prstGeom prst="rect">
            <a:avLst/>
          </a:prstGeom>
          <a:noFill/>
        </p:spPr>
        <p:txBody>
          <a:bodyPr wrap="square" rtlCol="0">
            <a:spAutoFit/>
          </a:bodyPr>
          <a:lstStyle/>
          <a:p>
            <a:r>
              <a:rPr lang="en-US" altLang="zh-CN" sz="1600" i="1" dirty="0">
                <a:solidFill>
                  <a:schemeClr val="bg2">
                    <a:lumMod val="50000"/>
                  </a:schemeClr>
                </a:solidFill>
                <a:hlinkClick r:id="rId4"/>
              </a:rPr>
              <a:t>2021 CVPR  Emotional Video Portraits (EVP)</a:t>
            </a:r>
            <a:endParaRPr lang="zh-CN" altLang="en-US" sz="1600" i="1" dirty="0">
              <a:solidFill>
                <a:schemeClr val="bg2">
                  <a:lumMod val="50000"/>
                </a:schemeClr>
              </a:solidFill>
            </a:endParaRPr>
          </a:p>
        </p:txBody>
      </p:sp>
      <p:pic>
        <p:nvPicPr>
          <p:cNvPr id="3" name="图片 2">
            <a:extLst>
              <a:ext uri="{FF2B5EF4-FFF2-40B4-BE49-F238E27FC236}">
                <a16:creationId xmlns:a16="http://schemas.microsoft.com/office/drawing/2014/main" id="{410194CF-17DA-447F-A1A9-D6A171F303C5}"/>
              </a:ext>
            </a:extLst>
          </p:cNvPr>
          <p:cNvPicPr>
            <a:picLocks noChangeAspect="1"/>
          </p:cNvPicPr>
          <p:nvPr/>
        </p:nvPicPr>
        <p:blipFill rotWithShape="1">
          <a:blip r:embed="rId5"/>
          <a:srcRect t="2941"/>
          <a:stretch/>
        </p:blipFill>
        <p:spPr>
          <a:xfrm>
            <a:off x="0" y="4009370"/>
            <a:ext cx="4144494" cy="2353235"/>
          </a:xfrm>
          <a:prstGeom prst="rect">
            <a:avLst/>
          </a:prstGeom>
        </p:spPr>
      </p:pic>
    </p:spTree>
    <p:extLst>
      <p:ext uri="{BB962C8B-B14F-4D97-AF65-F5344CB8AC3E}">
        <p14:creationId xmlns:p14="http://schemas.microsoft.com/office/powerpoint/2010/main" val="3144355910"/>
      </p:ext>
    </p:extLst>
  </p:cSld>
  <p:clrMapOvr>
    <a:masterClrMapping/>
  </p:clrMapOvr>
  <p:transition advTm="3000">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59980" y="96583"/>
            <a:ext cx="4688245" cy="492443"/>
          </a:xfrm>
          <a:prstGeom prst="rect">
            <a:avLst/>
          </a:prstGeom>
        </p:spPr>
        <p:txBody>
          <a:bodyPr wrap="square" lIns="0" tIns="0" rIns="0" bIns="0">
            <a:spAutoFit/>
          </a:bodyPr>
          <a:lstStyle/>
          <a:p>
            <a:r>
              <a:rPr lang="en-US" altLang="zh-CN" sz="3200" spc="30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01 </a:t>
            </a:r>
            <a:r>
              <a:rPr lang="en-US" altLang="zh-CN"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rPr>
              <a:t>USING LANDMARKS</a:t>
            </a:r>
            <a:endParaRPr lang="zh-CN" altLang="en-US" sz="3200" spc="-150" dirty="0">
              <a:solidFill>
                <a:schemeClr val="tx1">
                  <a:lumMod val="65000"/>
                  <a:lumOff val="35000"/>
                </a:schemeClr>
              </a:solidFill>
              <a:latin typeface="Eras Bold ITC" panose="020B0907030504020204" pitchFamily="34" charset="0"/>
              <a:ea typeface="微软雅黑" panose="020B0503020204020204" pitchFamily="34" charset="-122"/>
              <a:cs typeface="Arial" panose="020B0604020202020204" pitchFamily="34" charset="0"/>
            </a:endParaRPr>
          </a:p>
        </p:txBody>
      </p:sp>
      <p:sp>
        <p:nvSpPr>
          <p:cNvPr id="26" name="文本框 25">
            <a:extLst>
              <a:ext uri="{FF2B5EF4-FFF2-40B4-BE49-F238E27FC236}">
                <a16:creationId xmlns:a16="http://schemas.microsoft.com/office/drawing/2014/main" id="{15D36D84-E190-43A4-B4D6-F0CC8AC5EAD2}"/>
              </a:ext>
            </a:extLst>
          </p:cNvPr>
          <p:cNvSpPr txBox="1"/>
          <p:nvPr/>
        </p:nvSpPr>
        <p:spPr>
          <a:xfrm>
            <a:off x="8334208" y="5816933"/>
            <a:ext cx="3762376" cy="338554"/>
          </a:xfrm>
          <a:prstGeom prst="rect">
            <a:avLst/>
          </a:prstGeom>
          <a:noFill/>
        </p:spPr>
        <p:txBody>
          <a:bodyPr wrap="square" rtlCol="0">
            <a:spAutoFit/>
          </a:bodyPr>
          <a:lstStyle/>
          <a:p>
            <a:r>
              <a:rPr lang="en-US" altLang="zh-CN" sz="1600" i="1" dirty="0">
                <a:solidFill>
                  <a:schemeClr val="bg2">
                    <a:lumMod val="50000"/>
                  </a:schemeClr>
                </a:solidFill>
                <a:hlinkClick r:id="rId3"/>
              </a:rPr>
              <a:t>2021 CVPR  Emotional Video Portraits (EVP)</a:t>
            </a:r>
            <a:endParaRPr lang="zh-CN" altLang="en-US" sz="1600" i="1" dirty="0">
              <a:solidFill>
                <a:schemeClr val="bg2">
                  <a:lumMod val="50000"/>
                </a:schemeClr>
              </a:solidFill>
            </a:endParaRPr>
          </a:p>
        </p:txBody>
      </p:sp>
      <p:pic>
        <p:nvPicPr>
          <p:cNvPr id="3" name="图片 2">
            <a:extLst>
              <a:ext uri="{FF2B5EF4-FFF2-40B4-BE49-F238E27FC236}">
                <a16:creationId xmlns:a16="http://schemas.microsoft.com/office/drawing/2014/main" id="{29215698-FE70-4C1F-8848-930B4E2EFD13}"/>
              </a:ext>
            </a:extLst>
          </p:cNvPr>
          <p:cNvPicPr>
            <a:picLocks noChangeAspect="1"/>
          </p:cNvPicPr>
          <p:nvPr/>
        </p:nvPicPr>
        <p:blipFill>
          <a:blip r:embed="rId4"/>
          <a:stretch>
            <a:fillRect/>
          </a:stretch>
        </p:blipFill>
        <p:spPr>
          <a:xfrm>
            <a:off x="0" y="1088789"/>
            <a:ext cx="12192000" cy="4551377"/>
          </a:xfrm>
          <a:prstGeom prst="rect">
            <a:avLst/>
          </a:prstGeom>
        </p:spPr>
      </p:pic>
    </p:spTree>
    <p:extLst>
      <p:ext uri="{BB962C8B-B14F-4D97-AF65-F5344CB8AC3E}">
        <p14:creationId xmlns:p14="http://schemas.microsoft.com/office/powerpoint/2010/main" val="1585062283"/>
      </p:ext>
    </p:extLst>
  </p:cSld>
  <p:clrMapOvr>
    <a:masterClrMapping/>
  </p:clrMapOvr>
  <p:transition advTm="3000">
    <p:pull dir="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803</Words>
  <Application>Microsoft Office PowerPoint</Application>
  <PresentationFormat>宽屏</PresentationFormat>
  <Paragraphs>102</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-apple-system</vt:lpstr>
      <vt:lpstr>MathJax_Main</vt:lpstr>
      <vt:lpstr>MathJax_Math-italic</vt:lpstr>
      <vt:lpstr>Arial</vt:lpstr>
      <vt:lpstr>Calibri</vt:lpstr>
      <vt:lpstr>Calibri Light</vt:lpstr>
      <vt:lpstr>Eras Bold ITC</vt:lpstr>
      <vt:lpstr>Roboto</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S Song1xinn</cp:lastModifiedBy>
  <cp:revision>85</cp:revision>
  <dcterms:created xsi:type="dcterms:W3CDTF">2017-03-10T15:18:00Z</dcterms:created>
  <dcterms:modified xsi:type="dcterms:W3CDTF">2021-12-13T12:01:47Z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