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302" r:id="rId4"/>
    <p:sldId id="310" r:id="rId5"/>
    <p:sldId id="301" r:id="rId6"/>
    <p:sldId id="311" r:id="rId7"/>
    <p:sldId id="303" r:id="rId8"/>
    <p:sldId id="312" r:id="rId9"/>
    <p:sldId id="314" r:id="rId10"/>
    <p:sldId id="316" r:id="rId11"/>
    <p:sldId id="315" r:id="rId12"/>
    <p:sldId id="313" r:id="rId13"/>
    <p:sldId id="317" r:id="rId14"/>
    <p:sldId id="318" r:id="rId15"/>
    <p:sldId id="319" r:id="rId16"/>
    <p:sldId id="304" r:id="rId17"/>
    <p:sldId id="320" r:id="rId18"/>
    <p:sldId id="321" r:id="rId19"/>
    <p:sldId id="322" r:id="rId20"/>
    <p:sldId id="323" r:id="rId21"/>
    <p:sldId id="325" r:id="rId22"/>
    <p:sldId id="326" r:id="rId23"/>
    <p:sldId id="327" r:id="rId24"/>
    <p:sldId id="307" r:id="rId25"/>
    <p:sldId id="324" r:id="rId26"/>
    <p:sldId id="309" r:id="rId27"/>
    <p:sldId id="279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73534" autoAdjust="0"/>
  </p:normalViewPr>
  <p:slideViewPr>
    <p:cSldViewPr snapToGrid="0">
      <p:cViewPr varScale="1">
        <p:scale>
          <a:sx n="62" d="100"/>
          <a:sy n="62" d="100"/>
        </p:scale>
        <p:origin x="180" y="84"/>
      </p:cViewPr>
      <p:guideLst>
        <p:guide orient="horz" pos="864"/>
        <p:guide pos="302"/>
        <p:guide pos="7392"/>
        <p:guide orient="horz" pos="672"/>
        <p:guide orient="horz" pos="216"/>
        <p:guide orient="horz" pos="417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ko-KR" altLang="en-US" sz="1200" dirty="0"/>
              <a:t>적군의 도시를 공격하려는 비잔티움 </a:t>
            </a:r>
            <a:r>
              <a:rPr lang="ko-KR" altLang="en-US" sz="1200" dirty="0" err="1"/>
              <a:t>제국군</a:t>
            </a:r>
            <a:r>
              <a:rPr lang="ko-KR" altLang="en-US" sz="1200" dirty="0"/>
              <a:t> 여러 부대로 나눠져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한꺼번에 성을 </a:t>
            </a:r>
            <a:r>
              <a:rPr lang="ko-KR" altLang="en-US" sz="1200" dirty="0" err="1"/>
              <a:t>공격해야지만</a:t>
            </a:r>
            <a:r>
              <a:rPr lang="ko-KR" altLang="en-US" sz="1200" dirty="0"/>
              <a:t> 성공</a:t>
            </a:r>
            <a:r>
              <a:rPr lang="en-US" altLang="ko-KR" sz="1200" dirty="0"/>
              <a:t>(Victory), </a:t>
            </a:r>
            <a:r>
              <a:rPr lang="ko-KR" altLang="en-US" sz="1200" dirty="0"/>
              <a:t>이때 각 부대는 전령을 통해서 소통을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2. </a:t>
            </a:r>
            <a:r>
              <a:rPr lang="ko-KR" altLang="en-US" sz="1200" dirty="0"/>
              <a:t>각 부대를 이끄는 장군들 중에서 배신자가 있을 수 있음</a:t>
            </a:r>
            <a:r>
              <a:rPr lang="en-US" altLang="ko-KR" sz="1200" dirty="0"/>
              <a:t>. </a:t>
            </a:r>
            <a:r>
              <a:rPr lang="ko-KR" altLang="en-US" sz="1200" dirty="0"/>
              <a:t>그 배신자가 공격 즉</a:t>
            </a:r>
            <a:r>
              <a:rPr lang="en-US" altLang="ko-KR" sz="1200" dirty="0"/>
              <a:t>, </a:t>
            </a:r>
            <a:r>
              <a:rPr lang="ko-KR" altLang="en-US" sz="1200" dirty="0"/>
              <a:t>합의를 방해한다면 이 비잔틴 제국군의 공격은 실패할 수 있음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3. </a:t>
            </a:r>
            <a:r>
              <a:rPr lang="ko-KR" altLang="en-US" sz="1200" dirty="0"/>
              <a:t>이러한 상황에서 배신자가 아닌 나머지 장군들이 힘을 합쳐서 성을 공격하기 위해선 어떻게 </a:t>
            </a:r>
            <a:r>
              <a:rPr lang="ko-KR" altLang="en-US" sz="1200" dirty="0" err="1"/>
              <a:t>해야될까</a:t>
            </a:r>
            <a:r>
              <a:rPr lang="en-US" altLang="ko-KR" sz="1200" dirty="0"/>
              <a:t>?</a:t>
            </a:r>
            <a:endParaRPr lang="ko-KR" alt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 *가정* </a:t>
            </a:r>
          </a:p>
          <a:p>
            <a:pPr marL="0" indent="0">
              <a:buNone/>
            </a:pPr>
            <a:r>
              <a:rPr lang="ko-KR" altLang="en-US" sz="1200" dirty="0"/>
              <a:t> ■ 배신자의 수가 전체 장군의 수</a:t>
            </a:r>
            <a:r>
              <a:rPr lang="en-US" altLang="ko-KR" sz="1200" dirty="0"/>
              <a:t>(n)</a:t>
            </a:r>
            <a:r>
              <a:rPr lang="ko-KR" altLang="en-US" sz="1200" dirty="0"/>
              <a:t>의 ⅓미만 </a:t>
            </a:r>
            <a:r>
              <a:rPr lang="ko-KR" altLang="en-US" sz="1200" dirty="0" err="1"/>
              <a:t>일때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■ </a:t>
            </a:r>
            <a:r>
              <a:rPr lang="ko-KR" altLang="en-US" sz="1200" dirty="0"/>
              <a:t>모든 메시지는 올바르게 전달이 되고 </a:t>
            </a:r>
            <a:r>
              <a:rPr lang="ko-KR" altLang="en-US" sz="1200" dirty="0" err="1"/>
              <a:t>믿을만한</a:t>
            </a:r>
            <a:r>
              <a:rPr lang="ko-KR" altLang="en-US" sz="1200" dirty="0"/>
              <a:t> 채널을 사용</a:t>
            </a:r>
          </a:p>
          <a:p>
            <a:pPr marL="0" indent="0">
              <a:buNone/>
            </a:pPr>
            <a:r>
              <a:rPr lang="ko-KR" altLang="en-US" sz="1200" dirty="0"/>
              <a:t> ■ 모든 메시지가 동기적으로 전달된다는 것이 중요</a:t>
            </a:r>
            <a:r>
              <a:rPr lang="en-US" altLang="ko-KR" sz="1200" dirty="0"/>
              <a:t>!! </a:t>
            </a:r>
          </a:p>
          <a:p>
            <a:pPr marL="0" indent="0">
              <a:buNone/>
            </a:pPr>
            <a:r>
              <a:rPr lang="en-US" altLang="ko-KR" sz="1200" dirty="0"/>
              <a:t>(</a:t>
            </a:r>
            <a:r>
              <a:rPr lang="ko-KR" altLang="en-US" sz="1200" dirty="0"/>
              <a:t>동기적</a:t>
            </a:r>
            <a:r>
              <a:rPr lang="en-US" altLang="ko-KR" sz="1200" dirty="0"/>
              <a:t>: </a:t>
            </a:r>
            <a:r>
              <a:rPr lang="ko-KR" altLang="en-US" sz="1200" dirty="0"/>
              <a:t>전령들이 시간차를 두고 움직이지 않고 한꺼번에 움직여서 메시지를 한꺼번에 받음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이 늘어나면 </a:t>
            </a:r>
            <a:r>
              <a:rPr lang="en-US" altLang="ko-KR" sz="1400" dirty="0"/>
              <a:t>t</a:t>
            </a:r>
            <a:r>
              <a:rPr lang="ko-KR" altLang="en-US" sz="1400" dirty="0"/>
              <a:t>가 늘어날 때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메시지의 수가 기하급수적으로 증가</a:t>
            </a:r>
          </a:p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이러한 시스템은 </a:t>
            </a:r>
            <a:r>
              <a:rPr lang="en-US" altLang="ko-KR" sz="1400" dirty="0"/>
              <a:t>n</a:t>
            </a:r>
            <a:r>
              <a:rPr lang="ko-KR" altLang="en-US" sz="1400" dirty="0"/>
              <a:t>을 마구 늘리지 못함</a:t>
            </a:r>
            <a:r>
              <a:rPr lang="en-US" altLang="ko-KR" sz="1400" dirty="0"/>
              <a:t>. -&gt;  (</a:t>
            </a:r>
            <a:r>
              <a:rPr lang="ko-KR" altLang="en-US" sz="1400" dirty="0"/>
              <a:t>시스템에 부하가 많이 걸리기 때문</a:t>
            </a:r>
            <a:r>
              <a:rPr lang="en-US" altLang="ko-KR" sz="1400" dirty="0"/>
              <a:t>)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각 블록은 트랜잭션들의 집합이고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트랜잭션들의 집합은 그 트랜잭션들을 처리하고 난 후 상태</a:t>
            </a:r>
            <a:r>
              <a:rPr lang="en-US" altLang="ko-KR" sz="1200" dirty="0"/>
              <a:t>(state)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 상태는 각 </a:t>
            </a:r>
            <a:r>
              <a:rPr lang="ko-KR" altLang="en-US" sz="1200" dirty="0" err="1"/>
              <a:t>어카운트들의</a:t>
            </a:r>
            <a:r>
              <a:rPr lang="ko-KR" altLang="en-US" sz="1200" dirty="0"/>
              <a:t> 금융 상태를 의미한다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누가 얼마나 가지고 있음 등등</a:t>
            </a:r>
            <a:r>
              <a:rPr lang="en-US" altLang="ko-KR" sz="1200" dirty="0"/>
              <a:t>) </a:t>
            </a:r>
          </a:p>
          <a:p>
            <a:pPr marL="0" indent="0">
              <a:buNone/>
            </a:pPr>
            <a:r>
              <a:rPr lang="ko-KR" altLang="en-US" sz="1200" dirty="0"/>
              <a:t>그 금융 상태를 기반으로 </a:t>
            </a:r>
            <a:r>
              <a:rPr lang="ko-KR" altLang="en-US" sz="1200" dirty="0" err="1"/>
              <a:t>그다음</a:t>
            </a:r>
            <a:r>
              <a:rPr lang="ko-KR" altLang="en-US" sz="1200" dirty="0"/>
              <a:t> 블록에서 트랜잭션들을 수행을 하게 되면 그 다음 상태가 생성될 것</a:t>
            </a:r>
            <a:r>
              <a:rPr lang="en-US" altLang="ko-KR" sz="1200" dirty="0"/>
              <a:t>. </a:t>
            </a:r>
            <a:r>
              <a:rPr lang="ko-KR" altLang="en-US" sz="1200" dirty="0"/>
              <a:t>또 그 상태라는 정보를 가지고 블록을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이처럼</a:t>
            </a:r>
            <a:r>
              <a:rPr lang="en-US" altLang="ko-KR" sz="1200" dirty="0"/>
              <a:t>, </a:t>
            </a:r>
            <a:r>
              <a:rPr lang="ko-KR" altLang="en-US" sz="1200" dirty="0"/>
              <a:t>블록이 진행될수록 금융 상태가 블록 단위로 분절되어서 업데이트 된다는 것을 알 수 있음</a:t>
            </a:r>
            <a:r>
              <a:rPr lang="en-US" altLang="ko-KR" sz="1200" dirty="0"/>
              <a:t>.</a:t>
            </a:r>
            <a:endParaRPr lang="ko-KR" alt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3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7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모든 노드들에게 한 번에 전파 </a:t>
            </a:r>
            <a:r>
              <a:rPr lang="en-US" altLang="ko-KR" sz="1200" dirty="0"/>
              <a:t>= </a:t>
            </a:r>
            <a:r>
              <a:rPr lang="ko-KR" altLang="en-US" sz="1200" dirty="0"/>
              <a:t>대역폭의 낭비</a:t>
            </a:r>
            <a:r>
              <a:rPr lang="en-US" altLang="ko-KR" sz="1200" dirty="0"/>
              <a:t>(Bandwidth), </a:t>
            </a:r>
            <a:r>
              <a:rPr lang="ko-KR" altLang="en-US" sz="1200" dirty="0"/>
              <a:t>비효율</a:t>
            </a:r>
          </a:p>
          <a:p>
            <a:pPr marL="0" indent="0">
              <a:buNone/>
            </a:pPr>
            <a:r>
              <a:rPr lang="ko-KR" altLang="en-US" sz="1200" dirty="0"/>
              <a:t>트리 형식으로 연결하여 전파 </a:t>
            </a:r>
            <a:r>
              <a:rPr lang="en-US" altLang="ko-KR" sz="1200" dirty="0"/>
              <a:t>= </a:t>
            </a:r>
            <a:r>
              <a:rPr lang="ko-KR" altLang="en-US" sz="1200" dirty="0"/>
              <a:t>도중에 노드가 나가면 그 후 </a:t>
            </a:r>
            <a:r>
              <a:rPr lang="ko-KR" altLang="en-US" sz="1200" dirty="0" err="1"/>
              <a:t>자식트리</a:t>
            </a:r>
            <a:r>
              <a:rPr lang="ko-KR" altLang="en-US" sz="1200" dirty="0"/>
              <a:t> 전송 실패</a:t>
            </a:r>
          </a:p>
          <a:p>
            <a:pPr marL="0" indent="0">
              <a:buNone/>
            </a:pPr>
            <a:r>
              <a:rPr lang="ko-KR" altLang="en-US" sz="1200" dirty="0"/>
              <a:t>메시지를 전파하는 노드가 자기의 이웃들에게만 메시지를 전파 </a:t>
            </a:r>
            <a:r>
              <a:rPr lang="en-US" altLang="ko-KR" sz="1200" dirty="0"/>
              <a:t>= </a:t>
            </a:r>
            <a:r>
              <a:rPr lang="ko-KR" altLang="en-US" sz="1200" dirty="0"/>
              <a:t>받는 메시지가 중복되지만 허용</a:t>
            </a:r>
            <a:r>
              <a:rPr lang="en-US" altLang="ko-KR" sz="1200" dirty="0"/>
              <a:t>, </a:t>
            </a:r>
            <a:r>
              <a:rPr lang="ko-KR" altLang="en-US" sz="1200" dirty="0"/>
              <a:t>그 이유 도중에 노드가 나가도 연결됨</a:t>
            </a:r>
            <a:r>
              <a:rPr lang="en-US" altLang="ko-KR" sz="1200" dirty="0"/>
              <a:t>, </a:t>
            </a:r>
            <a:r>
              <a:rPr lang="ko-KR" altLang="en-US" sz="1200" dirty="0"/>
              <a:t>안정적</a:t>
            </a:r>
          </a:p>
          <a:p>
            <a:pPr marL="0" indent="0">
              <a:buNone/>
            </a:pPr>
            <a:r>
              <a:rPr lang="ko-KR" altLang="en-US" sz="1200" dirty="0"/>
              <a:t>전염병처럼 처음에 전송속도는 느리지만 후에는 빠름 </a:t>
            </a:r>
            <a:r>
              <a:rPr lang="en-US" altLang="ko-KR" sz="1200" dirty="0"/>
              <a:t>= </a:t>
            </a:r>
            <a:r>
              <a:rPr lang="ko-KR" altLang="en-US" sz="1200" dirty="0"/>
              <a:t>비효율</a:t>
            </a:r>
            <a:r>
              <a:rPr lang="en-US" altLang="ko-KR" sz="1200" dirty="0"/>
              <a:t>X</a:t>
            </a:r>
          </a:p>
          <a:p>
            <a:pPr marL="0" indent="0">
              <a:buNone/>
            </a:pP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가십 프로토콜로 인해 모든 노드들이 금융 상태를 가질 수 있음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모든 노드들이 유효한 금융 상태를 가지고 있으면 </a:t>
            </a:r>
            <a:r>
              <a:rPr lang="ko-KR" altLang="en-US" sz="1200" dirty="0" err="1"/>
              <a:t>그다음</a:t>
            </a:r>
            <a:r>
              <a:rPr lang="ko-KR" altLang="en-US" sz="1200" dirty="0"/>
              <a:t> 블록을 만들어서 네트워크에 전파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0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4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0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방식 </a:t>
            </a:r>
            <a:r>
              <a:rPr lang="en-US" altLang="ko-KR" sz="1200" dirty="0"/>
              <a:t>: </a:t>
            </a:r>
            <a:r>
              <a:rPr lang="ko-KR" altLang="en-US" sz="1200" dirty="0"/>
              <a:t>블록이 어떤 특정한 조건을 만족할 때까지 </a:t>
            </a:r>
            <a:r>
              <a:rPr lang="ko-KR" altLang="en-US" sz="1200" dirty="0" err="1"/>
              <a:t>논스</a:t>
            </a:r>
            <a:r>
              <a:rPr lang="en-US" altLang="ko-KR" sz="1200" dirty="0"/>
              <a:t>(nonce)</a:t>
            </a:r>
            <a:r>
              <a:rPr lang="ko-KR" altLang="en-US" sz="1200" dirty="0"/>
              <a:t>라는 값을 조정하는 것</a:t>
            </a: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시행에 걸리는 시간을 줄이기 </a:t>
            </a:r>
            <a:r>
              <a:rPr lang="en-US" altLang="ko-KR" sz="1200" dirty="0"/>
              <a:t>: </a:t>
            </a:r>
            <a:r>
              <a:rPr lang="ko-KR" altLang="en-US" sz="1200" dirty="0"/>
              <a:t>채굴기들을 여러 대를 놓고 한꺼번에 돌림</a:t>
            </a:r>
            <a:r>
              <a:rPr lang="en-US" altLang="ko-KR" sz="1200" dirty="0"/>
              <a:t>) </a:t>
            </a:r>
            <a:r>
              <a:rPr lang="ko-KR" altLang="en-US" sz="1200" dirty="0"/>
              <a:t>확률↑↑↑</a:t>
            </a:r>
            <a:r>
              <a:rPr lang="en-US" altLang="ko-KR" sz="120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비트코인에서는</a:t>
            </a:r>
            <a:r>
              <a:rPr lang="ko-KR" altLang="en-US" sz="1200" dirty="0"/>
              <a:t> 이전 블록의 </a:t>
            </a:r>
            <a:r>
              <a:rPr lang="ko-KR" altLang="en-US" sz="1200" dirty="0" err="1"/>
              <a:t>해시값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prevBlockHash</a:t>
            </a:r>
            <a:r>
              <a:rPr lang="en-US" altLang="ko-KR" sz="1200" dirty="0"/>
              <a:t>)</a:t>
            </a:r>
            <a:r>
              <a:rPr lang="ko-KR" altLang="en-US" sz="1200" dirty="0"/>
              <a:t>과 나머지 여러 필드들의 값을 합친 블록 헤더 값을 해시해서 나오는 값</a:t>
            </a:r>
            <a:r>
              <a:rPr lang="en-US" altLang="ko-KR" sz="1200" dirty="0"/>
              <a:t>, </a:t>
            </a:r>
            <a:r>
              <a:rPr lang="ko-KR" altLang="en-US" sz="1200" dirty="0"/>
              <a:t>리딩 제로가 특정한 개수가 나오도록 하는 </a:t>
            </a:r>
            <a:r>
              <a:rPr lang="ko-KR" altLang="en-US" sz="1200" dirty="0" err="1"/>
              <a:t>논스값을</a:t>
            </a:r>
            <a:r>
              <a:rPr lang="ko-KR" altLang="en-US" sz="1200" dirty="0"/>
              <a:t> 찾아서 블록을 전파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/>
              <a:t>그래서 블록 헤더 필드에 있는 </a:t>
            </a:r>
            <a:r>
              <a:rPr lang="en-US" altLang="ko-KR" sz="1400" dirty="0"/>
              <a:t>nonce</a:t>
            </a:r>
            <a:r>
              <a:rPr lang="ko-KR" altLang="en-US" sz="1400" dirty="0"/>
              <a:t>값을 바꿔가며 </a:t>
            </a:r>
            <a:r>
              <a:rPr lang="en-US" altLang="ko-KR" sz="1400" dirty="0"/>
              <a:t>difficulty </a:t>
            </a:r>
            <a:r>
              <a:rPr lang="ko-KR" altLang="en-US" sz="1400" dirty="0"/>
              <a:t>조건을 맞춰간다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1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새로운 블록이 나와 경쟁 상태</a:t>
            </a:r>
            <a:r>
              <a:rPr lang="en-US" altLang="ko-KR" sz="1200" dirty="0"/>
              <a:t>(race condition)</a:t>
            </a:r>
            <a:r>
              <a:rPr lang="ko-KR" altLang="en-US" sz="1200" dirty="0"/>
              <a:t>가 되면 그 상태로 둬서 </a:t>
            </a:r>
            <a:r>
              <a:rPr lang="ko-KR" altLang="en-US" sz="1200" dirty="0" err="1"/>
              <a:t>그다음</a:t>
            </a:r>
            <a:r>
              <a:rPr lang="ko-KR" altLang="en-US" sz="1200" dirty="0"/>
              <a:t> 블록이 나오게 됐을 때</a:t>
            </a:r>
            <a:r>
              <a:rPr lang="en-US" altLang="ko-KR" sz="1200" dirty="0"/>
              <a:t>, </a:t>
            </a:r>
            <a:r>
              <a:rPr lang="ko-KR" altLang="en-US" sz="1200" dirty="0"/>
              <a:t>더 긴 체인을 선택하는 것이다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[</a:t>
            </a:r>
            <a:r>
              <a:rPr lang="ko-KR" altLang="en-US" sz="1200" dirty="0" err="1"/>
              <a:t>비트코인</a:t>
            </a:r>
            <a:r>
              <a:rPr lang="ko-KR" altLang="en-US" sz="1200" dirty="0"/>
              <a:t> 논문에서는 </a:t>
            </a:r>
            <a:r>
              <a:rPr lang="ko-KR" altLang="en-US" sz="1200" dirty="0" err="1"/>
              <a:t>포아송</a:t>
            </a:r>
            <a:r>
              <a:rPr lang="ko-KR" altLang="en-US" sz="1200" dirty="0"/>
              <a:t> 분포를 이용해서 증명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/>
              <a:t>※ </a:t>
            </a:r>
            <a:r>
              <a:rPr lang="ko-KR" altLang="en-US" sz="1200" dirty="0"/>
              <a:t>의도적으로 어떤 컴퓨팅 파워를 가진 사람이 공격한다고 했을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이 사람이 얼마만큼 경쟁 상태를 유지할 수 있을까를 계속해봤더니 여섯 블록까지 할 수 있는데 여섯 블록 정도 되면 거의 확률적으로 불가능에 가깝다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컴퓨팅 파워가 전체 네트워크의 </a:t>
            </a:r>
            <a:r>
              <a:rPr lang="en-US" altLang="ko-KR" sz="1200" dirty="0"/>
              <a:t>49% </a:t>
            </a:r>
            <a:r>
              <a:rPr lang="ko-KR" altLang="en-US" sz="1200" dirty="0"/>
              <a:t>있는 사람이 공격을 한다고 해도 </a:t>
            </a:r>
            <a:r>
              <a:rPr lang="en-US" altLang="ko-KR" sz="1200" dirty="0"/>
              <a:t>6</a:t>
            </a:r>
            <a:r>
              <a:rPr lang="ko-KR" altLang="en-US" sz="1200" dirty="0"/>
              <a:t>번 이상 경쟁 상태를 유지할 수 없다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따라서</a:t>
            </a:r>
            <a:r>
              <a:rPr lang="en-US" altLang="ko-KR" sz="1200" dirty="0"/>
              <a:t>, 51%</a:t>
            </a:r>
            <a:r>
              <a:rPr lang="ko-KR" altLang="en-US" sz="1200" dirty="0"/>
              <a:t>의 노드가 정직하면 이중지불 문제를 해결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그리고 랜덤 타이머로 인해 가장 긴 체인이 동기화되고 있을 땐 새로운 블록이 생성되지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2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새로운 기능이 추가될 때 진행됩니다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8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이로써 루나 코인의 신뢰성이 떨어지고 가치가 하락한 것으로 보입니다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이상으로 발표를 마치겠습니다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감사합니다</a:t>
            </a:r>
            <a:r>
              <a:rPr lang="en-US" altLang="ko-KR" sz="120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2/2/2023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487184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4234552"/>
            <a:ext cx="8063425" cy="1392641"/>
            <a:chOff x="810520" y="2756200"/>
            <a:chExt cx="8063425" cy="13926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756200"/>
              <a:ext cx="8063425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4400">
                  <a:solidFill>
                    <a:srgbClr val="102747"/>
                  </a:solidFill>
                  <a:latin typeface="Garamond" panose="02020404030301010803" pitchFamily="18" charset="0"/>
                </a:rPr>
                <a:t>2023.02.02 </a:t>
              </a:r>
              <a:r>
                <a:rPr lang="ko-KR" altLang="en-US" sz="44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세미나 발표</a:t>
              </a:r>
              <a:endParaRPr lang="en-US" sz="4400" dirty="0">
                <a:solidFill>
                  <a:srgbClr val="102747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800" dirty="0">
                <a:solidFill>
                  <a:srgbClr val="102747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532299" y="2988607"/>
            <a:ext cx="3202734" cy="430886"/>
            <a:chOff x="684699" y="2988605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862405" y="3135115"/>
              <a:ext cx="2798721" cy="2237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i="1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Presented by:</a:t>
              </a:r>
              <a:r>
                <a:rPr lang="en-US" sz="1600" i="1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KimSeongHak</a:t>
              </a:r>
              <a:endParaRPr lang="en-US" sz="1600" dirty="0">
                <a:solidFill>
                  <a:schemeClr val="bg1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02262" y="390602"/>
            <a:ext cx="2387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Crypto LAB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8" y="6321673"/>
            <a:ext cx="251074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500" dirty="0"/>
              <a:t>또한</a:t>
            </a:r>
            <a:r>
              <a:rPr lang="en-US" altLang="ko-KR" sz="2500" dirty="0"/>
              <a:t> </a:t>
            </a:r>
            <a:r>
              <a:rPr lang="ko-KR" altLang="en-US" sz="2500" dirty="0"/>
              <a:t>양적 완화라는 정책을 실시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500" dirty="0"/>
              <a:t>주로 부실 채권들을 정부가 사줌으로써 돈을 시장에 품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500" dirty="0"/>
              <a:t>물가 상승</a:t>
            </a:r>
            <a:r>
              <a:rPr lang="en-US" altLang="ko-KR" sz="2500" dirty="0"/>
              <a:t>  2. </a:t>
            </a:r>
            <a:r>
              <a:rPr lang="ko-KR" altLang="en-US" sz="2500" dirty="0"/>
              <a:t>자산 가격도 상승 </a:t>
            </a:r>
            <a:r>
              <a:rPr lang="en-US" altLang="ko-KR" sz="2500" dirty="0"/>
              <a:t>-&gt; </a:t>
            </a:r>
            <a:r>
              <a:rPr lang="ko-KR" altLang="en-US" sz="2500" dirty="0"/>
              <a:t>빈부격차 커짐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500" dirty="0"/>
              <a:t>이 문제의 주범은 정부가 돈을 찍어낼 수 있는 발권력이 있기 때문에 이러한 일들이 발생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이러한 </a:t>
            </a:r>
            <a:r>
              <a:rPr lang="ko-KR" altLang="en-US" sz="2500" dirty="0">
                <a:solidFill>
                  <a:srgbClr val="FF0000"/>
                </a:solidFill>
              </a:rPr>
              <a:t>구제금융</a:t>
            </a:r>
            <a:r>
              <a:rPr lang="ko-KR" altLang="en-US" sz="2500" dirty="0"/>
              <a:t>에 대해 </a:t>
            </a:r>
            <a:r>
              <a:rPr lang="ko-KR" altLang="en-US" sz="2500" dirty="0" err="1"/>
              <a:t>사토시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나카모토가</a:t>
            </a:r>
            <a:r>
              <a:rPr lang="ko-KR" altLang="en-US" sz="2500" dirty="0"/>
              <a:t> 비판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40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 err="1"/>
              <a:t>비트코인</a:t>
            </a:r>
            <a:r>
              <a:rPr lang="ko-KR" altLang="en-US" sz="3200" dirty="0"/>
              <a:t> 탄생</a:t>
            </a: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2500" dirty="0" err="1"/>
              <a:t>사토시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나카모토가</a:t>
            </a:r>
            <a:r>
              <a:rPr lang="ko-KR" altLang="en-US" sz="2500" dirty="0"/>
              <a:t> 국가로부터 </a:t>
            </a:r>
            <a:endParaRPr lang="en-US" altLang="ko-KR" sz="25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2500" dirty="0"/>
              <a:t>일반 </a:t>
            </a:r>
            <a:r>
              <a:rPr lang="ko-KR" altLang="en-US" sz="2500" dirty="0" err="1"/>
              <a:t>시민에게로</a:t>
            </a:r>
            <a:r>
              <a:rPr lang="ko-KR" altLang="en-US" sz="2500" dirty="0"/>
              <a:t> 발권력을 </a:t>
            </a:r>
            <a:r>
              <a:rPr lang="ko-KR" altLang="en-US" sz="2500" dirty="0" err="1"/>
              <a:t>빼앗아하고</a:t>
            </a:r>
            <a:r>
              <a:rPr lang="ko-KR" altLang="en-US" sz="2500" dirty="0"/>
              <a:t> 싶어함</a:t>
            </a:r>
            <a:r>
              <a:rPr lang="en-US" altLang="ko-KR" sz="25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25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2400" dirty="0"/>
              <a:t>-&gt; </a:t>
            </a:r>
            <a:r>
              <a:rPr lang="ko-KR" altLang="en-US" sz="2400" dirty="0"/>
              <a:t>국가가 임의로 통화를 발행하지 못하게 저런 일이 발생하더라도 시장 원리에 따라서 잘못한 사람은 망하고 일반 사람들은 피해보지 않도록 어떤 규칙에 의해서 발행이 되도록 만드는 새로운 화폐를 개발함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29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 err="1"/>
              <a:t>비트코인</a:t>
            </a:r>
            <a:r>
              <a:rPr lang="ko-KR" altLang="en-US" sz="3200" dirty="0"/>
              <a:t> 현재 상황 </a:t>
            </a: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</a:t>
            </a:r>
            <a:r>
              <a:rPr lang="ko-KR" altLang="en-US" sz="3200" dirty="0"/>
              <a:t>그러한 목적을 완전히 달성</a:t>
            </a:r>
            <a:r>
              <a:rPr lang="en-US" altLang="ko-KR" sz="3200" dirty="0"/>
              <a:t>X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200" dirty="0"/>
              <a:t>아직 국가가 강력한 발권력을 가지고 있고</a:t>
            </a:r>
            <a:r>
              <a:rPr lang="en-US" altLang="ko-KR" sz="3200" dirty="0"/>
              <a:t>, </a:t>
            </a:r>
            <a:r>
              <a:rPr lang="ko-KR" altLang="en-US" sz="3200" dirty="0"/>
              <a:t>돈을 여전히 찍어내서 경제를 </a:t>
            </a:r>
            <a:r>
              <a:rPr lang="ko-KR" altLang="en-US" sz="3200" dirty="0" err="1"/>
              <a:t>살릴려함</a:t>
            </a:r>
            <a:r>
              <a:rPr lang="en-US" altLang="ko-KR" sz="3200" dirty="0"/>
              <a:t>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200" dirty="0"/>
              <a:t>하지만 </a:t>
            </a:r>
            <a:r>
              <a:rPr lang="ko-KR" altLang="en-US" sz="3200" dirty="0" err="1"/>
              <a:t>비트코인이</a:t>
            </a:r>
            <a:r>
              <a:rPr lang="ko-KR" altLang="en-US" sz="3200" dirty="0"/>
              <a:t> 한 가지 </a:t>
            </a:r>
            <a:r>
              <a:rPr lang="ko-KR" altLang="en-US" sz="3200" dirty="0" err="1"/>
              <a:t>바꿔놓은</a:t>
            </a:r>
            <a:r>
              <a:rPr lang="ko-KR" altLang="en-US" sz="3200" dirty="0"/>
              <a:t> 것</a:t>
            </a:r>
            <a:r>
              <a:rPr lang="en-US" altLang="ko-KR" sz="3200" dirty="0"/>
              <a:t>: </a:t>
            </a:r>
            <a:r>
              <a:rPr lang="ko-KR" altLang="en-US" sz="3200" dirty="0"/>
              <a:t>돈을 찍어내는 것에 대한 어떤 </a:t>
            </a:r>
            <a:r>
              <a:rPr lang="ko-KR" altLang="en-US" sz="3200" dirty="0" err="1"/>
              <a:t>헷지</a:t>
            </a:r>
            <a:r>
              <a:rPr lang="ko-KR" altLang="en-US" sz="3200" dirty="0"/>
              <a:t> 포지션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스테이블</a:t>
            </a:r>
            <a:r>
              <a:rPr lang="ko-KR" altLang="en-US" sz="3200" dirty="0"/>
              <a:t> 코인처럼 파생상품으로 가격 고정</a:t>
            </a:r>
            <a:r>
              <a:rPr lang="en-US" altLang="ko-KR" sz="3200" dirty="0"/>
              <a:t>)</a:t>
            </a:r>
            <a:r>
              <a:rPr lang="ko-KR" altLang="en-US" sz="3200" dirty="0"/>
              <a:t>을 사람들이 잡을 수 있게 만들어줬다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(</a:t>
            </a:r>
            <a:r>
              <a:rPr lang="ko-KR" altLang="en-US" sz="3200" dirty="0"/>
              <a:t>총 </a:t>
            </a:r>
            <a:r>
              <a:rPr lang="ko-KR" altLang="en-US" sz="3200" dirty="0" err="1"/>
              <a:t>발행량이</a:t>
            </a:r>
            <a:r>
              <a:rPr lang="ko-KR" altLang="en-US" sz="3200" dirty="0"/>
              <a:t> 한정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ko-KR" altLang="en-US" sz="3200" dirty="0"/>
              <a:t>그래서 사람들이 </a:t>
            </a:r>
            <a:r>
              <a:rPr lang="ko-KR" altLang="en-US" sz="3200" dirty="0" err="1"/>
              <a:t>비트코인을</a:t>
            </a:r>
            <a:r>
              <a:rPr lang="ko-KR" altLang="en-US" sz="3200" dirty="0"/>
              <a:t> 이용해서 자신들의 자산을 형성하고 지키고 싶어함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그리고 요즘은 </a:t>
            </a:r>
            <a:r>
              <a:rPr lang="ko-KR" altLang="en-US" sz="3200" dirty="0" err="1"/>
              <a:t>비트코인을</a:t>
            </a:r>
            <a:r>
              <a:rPr lang="ko-KR" altLang="en-US" sz="3200" dirty="0"/>
              <a:t> 담보로 다른 자산을 </a:t>
            </a:r>
            <a:r>
              <a:rPr lang="ko-KR" altLang="en-US" sz="3200" dirty="0" err="1"/>
              <a:t>빌려가지고</a:t>
            </a:r>
            <a:r>
              <a:rPr lang="ko-KR" altLang="en-US" sz="3200" dirty="0"/>
              <a:t> 파생시키는 금융 서비스들을 만들어내는 시도를 많이 하고 있음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비트코인</a:t>
            </a:r>
            <a:r>
              <a:rPr lang="ko-KR" altLang="en-US" sz="3200" dirty="0"/>
              <a:t> 유동화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/>
              <a:t>=&gt; </a:t>
            </a:r>
            <a:r>
              <a:rPr lang="ko-KR" altLang="en-US" sz="3200" dirty="0"/>
              <a:t>결국 </a:t>
            </a:r>
            <a:r>
              <a:rPr lang="ko-KR" altLang="en-US" sz="3200" dirty="0" err="1"/>
              <a:t>비트코인은</a:t>
            </a:r>
            <a:r>
              <a:rPr lang="ko-KR" altLang="en-US" sz="3200" dirty="0"/>
              <a:t> 계속해서 중요한 지위를 가지고 있을 것이고 이걸 담보로 다른 상품들을 만들어내기 때문에 </a:t>
            </a:r>
            <a:r>
              <a:rPr lang="ko-KR" altLang="en-US" sz="3200" dirty="0" err="1"/>
              <a:t>비트코인에</a:t>
            </a:r>
            <a:r>
              <a:rPr lang="ko-KR" altLang="en-US" sz="3200" dirty="0"/>
              <a:t> 대한 수요 많아질 것</a:t>
            </a:r>
            <a:r>
              <a:rPr lang="en-US" altLang="ko-KR" sz="3200" dirty="0"/>
              <a:t>	      </a:t>
            </a:r>
          </a:p>
        </p:txBody>
      </p:sp>
    </p:spTree>
    <p:extLst>
      <p:ext uri="{BB962C8B-B14F-4D97-AF65-F5344CB8AC3E}">
        <p14:creationId xmlns:p14="http://schemas.microsoft.com/office/powerpoint/2010/main" val="2318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어떻게 만들었을까</a:t>
            </a:r>
            <a:r>
              <a:rPr lang="en-US" altLang="ko-KR" sz="3200" dirty="0"/>
              <a:t>??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u="sng" dirty="0"/>
              <a:t> 1. </a:t>
            </a:r>
            <a:r>
              <a:rPr lang="ko-KR" altLang="en-US" sz="3200" u="sng" dirty="0"/>
              <a:t>신원 인증을 없앰</a:t>
            </a:r>
            <a:r>
              <a:rPr lang="en-US" altLang="ko-KR" sz="3200" u="sng" dirty="0"/>
              <a:t>. (</a:t>
            </a:r>
            <a:r>
              <a:rPr lang="ko-KR" altLang="en-US" sz="3200" u="sng" dirty="0"/>
              <a:t>트랜잭션을 보낼 때 전자서명을 하는 기술</a:t>
            </a:r>
            <a:r>
              <a:rPr lang="en-US" altLang="ko-KR" sz="3200" u="sng" dirty="0"/>
              <a:t>)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누구나 지갑 프로그램을 깔면 그 프로그램을 통해서 주소를 만들어서 거래를 할 수가 있는 시스템을 만듦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u="sng" dirty="0"/>
              <a:t>2. </a:t>
            </a:r>
            <a:r>
              <a:rPr lang="ko-KR" altLang="en-US" sz="3200" u="sng" dirty="0"/>
              <a:t>이중지불 문제가 발생했을 때 이것을 해결하기 위한 합의 알고리즘을 만듦</a:t>
            </a:r>
            <a:r>
              <a:rPr lang="en-US" altLang="ko-KR" sz="3200" u="sng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900" spc="300" dirty="0" err="1"/>
              <a:t>이중지불이란</a:t>
            </a:r>
            <a:r>
              <a:rPr lang="en-US" altLang="ko-KR" sz="2900" spc="300" dirty="0"/>
              <a:t>? 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400" spc="300" dirty="0"/>
              <a:t> 어떤 자산을 거래할 때</a:t>
            </a:r>
            <a:r>
              <a:rPr lang="en-US" altLang="ko-KR" sz="3400" spc="300" dirty="0"/>
              <a:t>, </a:t>
            </a:r>
            <a:r>
              <a:rPr lang="ko-KR" altLang="en-US" sz="3400" spc="300" dirty="0"/>
              <a:t>그 자산의 소유주만 거래를 할 수 있게 만들어줬다고 해도 그 소유주가 같은 자산을 송금하는 트랜잭션을 </a:t>
            </a:r>
            <a:r>
              <a:rPr lang="en-US" altLang="ko-KR" sz="3400" spc="300" dirty="0"/>
              <a:t>2</a:t>
            </a:r>
            <a:r>
              <a:rPr lang="ko-KR" altLang="en-US" sz="3400" spc="300" dirty="0"/>
              <a:t>번 이상 발생시킬 수가 있다</a:t>
            </a:r>
            <a:r>
              <a:rPr lang="en-US" altLang="ko-KR" sz="3400" spc="300" dirty="0"/>
              <a:t>. </a:t>
            </a:r>
            <a:r>
              <a:rPr lang="ko-KR" altLang="en-US" sz="3400" spc="300" dirty="0"/>
              <a:t>그랬을 경우</a:t>
            </a:r>
            <a:r>
              <a:rPr lang="en-US" altLang="ko-KR" sz="3400" spc="300" dirty="0"/>
              <a:t>, </a:t>
            </a:r>
            <a:r>
              <a:rPr lang="ko-KR" altLang="en-US" sz="3400" spc="300" dirty="0"/>
              <a:t>둘 중 무엇을 인정할 것인가의 문제</a:t>
            </a:r>
            <a:endParaRPr lang="en-US" altLang="ko-KR" sz="3400" spc="3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400" dirty="0"/>
          </a:p>
        </p:txBody>
      </p:sp>
    </p:spTree>
    <p:extLst>
      <p:ext uri="{BB962C8B-B14F-4D97-AF65-F5344CB8AC3E}">
        <p14:creationId xmlns:p14="http://schemas.microsoft.com/office/powerpoint/2010/main" val="373200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066799"/>
            <a:ext cx="10515600" cy="484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169585"/>
            <a:ext cx="10515600" cy="4946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000" dirty="0"/>
              <a:t>트랜잭션</a:t>
            </a:r>
            <a:endParaRPr lang="en-US" altLang="ko-KR" sz="3000" dirty="0"/>
          </a:p>
          <a:p>
            <a:pPr marL="0" indent="0">
              <a:buFont typeface="Garamond" panose="02020404030301010803" pitchFamily="18" charset="0"/>
              <a:buNone/>
            </a:pPr>
            <a:endParaRPr lang="ko-KR" altLang="en-US" sz="11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2400" dirty="0"/>
              <a:t> ■ 트랜잭션에 디지털 자산의 거래에 대한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송금 및 결제</a:t>
            </a:r>
            <a:r>
              <a:rPr lang="en-US" altLang="ko-KR" sz="2400" dirty="0"/>
              <a:t>)</a:t>
            </a:r>
            <a:r>
              <a:rPr lang="ko-KR" altLang="en-US" sz="2400" dirty="0"/>
              <a:t>를 담을 수 있다</a:t>
            </a:r>
            <a:r>
              <a:rPr lang="en-US" altLang="ko-KR" sz="24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24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디지털 자산을 거래할 때는 그 자산에 대한 소유권을 가진 참여자만 해당 트랜잭션을 발생시킬 수 있어야 한다</a:t>
            </a:r>
            <a:r>
              <a:rPr lang="en-US" altLang="ko-KR" sz="24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24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이 때 필요한 것이 전자서명 기술이고</a:t>
            </a:r>
            <a:r>
              <a:rPr lang="en-US" altLang="ko-KR" sz="2400" dirty="0"/>
              <a:t>, </a:t>
            </a:r>
            <a:r>
              <a:rPr lang="ko-KR" altLang="en-US" sz="2400" dirty="0"/>
              <a:t>공개 키</a:t>
            </a:r>
            <a:r>
              <a:rPr lang="en-US" altLang="ko-KR" sz="2400" dirty="0"/>
              <a:t>(Public key) </a:t>
            </a:r>
            <a:r>
              <a:rPr lang="ko-KR" altLang="en-US" sz="2400" dirty="0"/>
              <a:t>암호화 방식이 주로 사용된다</a:t>
            </a:r>
            <a:r>
              <a:rPr lang="en-US" altLang="ko-KR" sz="24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24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공개 키 암호화 알고리즘에 비밀 키</a:t>
            </a:r>
            <a:r>
              <a:rPr lang="en-US" altLang="ko-KR" sz="2400" dirty="0"/>
              <a:t>(secret Key)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시드</a:t>
            </a:r>
            <a:r>
              <a:rPr lang="en-US" altLang="ko-KR" sz="2400" dirty="0"/>
              <a:t>(seed)</a:t>
            </a:r>
            <a:r>
              <a:rPr lang="ko-KR" altLang="en-US" sz="2400" dirty="0"/>
              <a:t>로 하여 공개 키</a:t>
            </a:r>
            <a:r>
              <a:rPr lang="en-US" altLang="ko-KR" sz="2400" dirty="0"/>
              <a:t>(public Key)</a:t>
            </a:r>
            <a:r>
              <a:rPr lang="ko-KR" altLang="en-US" sz="2400" dirty="0"/>
              <a:t>를 얻을 수 있다</a:t>
            </a:r>
            <a:r>
              <a:rPr lang="en-US" altLang="ko-KR" sz="24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24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비밀 키를 사용하여 원본 데이터의 전자서명을 얻을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그 전자서명의 유효성을 원본 데이터와 공개 키로 검증할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64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2400" dirty="0"/>
              <a:t>이 공개 키 암호화 방식을 통해서 어떻게 트랜잭션을 검증하는지를 알아보자</a:t>
            </a:r>
            <a:r>
              <a:rPr lang="en-US" altLang="ko-KR" sz="2400" dirty="0"/>
              <a:t>!! 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dirty="0"/>
              <a:t>해시 함수</a:t>
            </a:r>
            <a:r>
              <a:rPr lang="en-US" altLang="ko-KR" dirty="0"/>
              <a:t>(Cryptographic Hash Function (CHF))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 </a:t>
            </a:r>
            <a:r>
              <a:rPr lang="en-US" altLang="ko-KR" dirty="0"/>
              <a:t>■ </a:t>
            </a:r>
            <a:r>
              <a:rPr lang="ko-KR" altLang="en-US" dirty="0"/>
              <a:t>임의의 데이터를 일정한 길이의 문자열로 바꿔주는 *단방향 함수</a:t>
            </a:r>
            <a:endParaRPr lang="en-US" altLang="ko-KR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dirty="0"/>
              <a:t>    안녕하세요 </a:t>
            </a:r>
            <a:r>
              <a:rPr lang="en-US" altLang="ko-KR" dirty="0"/>
              <a:t>-&gt; c465 a465 ab4d 56f4 56c4 b65f 4f65 a4f9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dirty="0"/>
              <a:t>    </a:t>
            </a:r>
            <a:r>
              <a:rPr lang="ko-KR" altLang="en-US" dirty="0"/>
              <a:t>안녕하세여 </a:t>
            </a:r>
            <a:r>
              <a:rPr lang="en-US" altLang="ko-KR" dirty="0"/>
              <a:t>-&gt; 56ac 6164 6846 5ac4 65f4 5d45 465f 48ff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dirty="0"/>
              <a:t>  ■ 조금만 달라도 확 달라진다</a:t>
            </a:r>
            <a:r>
              <a:rPr lang="en-US" altLang="ko-KR" dirty="0"/>
              <a:t>!!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dirty="0"/>
              <a:t>  ■ </a:t>
            </a:r>
            <a:r>
              <a:rPr lang="ko-KR" altLang="en-US" dirty="0"/>
              <a:t>같은 </a:t>
            </a:r>
            <a:r>
              <a:rPr lang="ko-KR" altLang="en-US" dirty="0" err="1"/>
              <a:t>입력값은</a:t>
            </a:r>
            <a:r>
              <a:rPr lang="ko-KR" altLang="en-US" dirty="0"/>
              <a:t> 항상 같은 </a:t>
            </a:r>
            <a:r>
              <a:rPr lang="ko-KR" altLang="en-US" dirty="0" err="1"/>
              <a:t>출력값을</a:t>
            </a:r>
            <a:r>
              <a:rPr lang="ko-KR" altLang="en-US" dirty="0"/>
              <a:t> 출력하기 때문에 결정적</a:t>
            </a:r>
            <a:r>
              <a:rPr lang="en-US" altLang="ko-KR" dirty="0"/>
              <a:t>(</a:t>
            </a:r>
            <a:r>
              <a:rPr lang="en-US" altLang="ko-KR" dirty="0" err="1"/>
              <a:t>deterministeic</a:t>
            </a:r>
            <a:r>
              <a:rPr lang="en-US" altLang="ko-KR" dirty="0"/>
              <a:t>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(verification)</a:t>
            </a:r>
            <a:r>
              <a:rPr lang="ko-KR" altLang="en-US" dirty="0"/>
              <a:t>이 쉽다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6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공개 키 방식을 이용한 트랜잭션의 서명 및 확인 과정</a:t>
            </a:r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트랜잭션 </a:t>
            </a:r>
            <a:r>
              <a:rPr lang="en-US" altLang="ko-KR" sz="2400" dirty="0"/>
              <a:t>-&gt; (</a:t>
            </a:r>
            <a:r>
              <a:rPr lang="ko-KR" altLang="en-US" sz="2400" dirty="0"/>
              <a:t>해시</a:t>
            </a:r>
            <a:r>
              <a:rPr lang="en-US" altLang="ko-KR" sz="2400" dirty="0"/>
              <a:t>) -&gt; </a:t>
            </a:r>
            <a:r>
              <a:rPr lang="ko-KR" altLang="en-US" sz="2400" dirty="0" err="1"/>
              <a:t>해시값</a:t>
            </a:r>
            <a:r>
              <a:rPr lang="ko-KR" altLang="en-US" sz="2400" dirty="0"/>
              <a:t> </a:t>
            </a:r>
            <a:r>
              <a:rPr lang="en-US" altLang="ko-KR" sz="2400" dirty="0"/>
              <a:t>-&gt; (</a:t>
            </a:r>
            <a:r>
              <a:rPr lang="ko-KR" altLang="en-US" sz="2400" dirty="0"/>
              <a:t>비밀 키</a:t>
            </a:r>
            <a:r>
              <a:rPr lang="en-US" altLang="ko-KR" sz="2400" dirty="0"/>
              <a:t>) -&gt; </a:t>
            </a:r>
            <a:r>
              <a:rPr lang="ko-KR" altLang="en-US" sz="2400" dirty="0"/>
              <a:t>전자서명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사용자 </a:t>
            </a:r>
            <a:r>
              <a:rPr lang="en-US" altLang="ko-KR" sz="2400" dirty="0"/>
              <a:t>-&gt; </a:t>
            </a:r>
            <a:r>
              <a:rPr lang="ko-KR" altLang="en-US" sz="2400" dirty="0"/>
              <a:t>트랜잭션 및 전자서명 </a:t>
            </a:r>
            <a:r>
              <a:rPr lang="en-US" altLang="ko-KR" sz="2400" dirty="0"/>
              <a:t>-&gt; </a:t>
            </a:r>
            <a:r>
              <a:rPr lang="ko-KR" altLang="en-US" sz="2400" dirty="0"/>
              <a:t>블록체인 네트워크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|| </a:t>
            </a:r>
            <a:r>
              <a:rPr lang="ko-KR" altLang="en-US" sz="2400" dirty="0"/>
              <a:t>같은 해시함수를 써서 트랜잭션을 </a:t>
            </a:r>
            <a:r>
              <a:rPr lang="ko-KR" altLang="en-US" sz="2400" dirty="0" err="1"/>
              <a:t>해시값으로</a:t>
            </a:r>
            <a:r>
              <a:rPr lang="ko-KR" altLang="en-US" sz="2400" dirty="0"/>
              <a:t> 도출</a:t>
            </a:r>
          </a:p>
          <a:p>
            <a:pPr marL="0" indent="0">
              <a:buNone/>
            </a:pPr>
            <a:r>
              <a:rPr lang="en-US" altLang="ko-KR" sz="2400" dirty="0"/>
              <a:t>|| </a:t>
            </a:r>
            <a:r>
              <a:rPr lang="ko-KR" altLang="en-US" sz="2400" dirty="0"/>
              <a:t>공개키를 가지고 전자 서명을 검증 </a:t>
            </a:r>
            <a:r>
              <a:rPr lang="en-US" altLang="ko-KR" sz="2400" dirty="0"/>
              <a:t>-&gt; </a:t>
            </a:r>
            <a:r>
              <a:rPr lang="ko-KR" altLang="en-US" sz="2400" dirty="0"/>
              <a:t>도출된 </a:t>
            </a:r>
            <a:r>
              <a:rPr lang="ko-KR" altLang="en-US" sz="2400" dirty="0" err="1"/>
              <a:t>해시값</a:t>
            </a:r>
            <a:r>
              <a:rPr lang="ko-KR" altLang="en-US" sz="2400" dirty="0"/>
              <a:t> </a:t>
            </a:r>
            <a:r>
              <a:rPr lang="en-US" altLang="ko-KR" sz="2400" dirty="0"/>
              <a:t>== </a:t>
            </a:r>
            <a:r>
              <a:rPr lang="ko-KR" altLang="en-US" sz="2400" dirty="0"/>
              <a:t>검증된 </a:t>
            </a:r>
            <a:r>
              <a:rPr lang="ko-KR" altLang="en-US" sz="2400" dirty="0" err="1"/>
              <a:t>해시값</a:t>
            </a:r>
            <a:r>
              <a:rPr lang="en-US" altLang="ko-KR" sz="2400" dirty="0"/>
              <a:t>[T]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이 비밀 키를 가지고 각 유저는 자신의 자산에 대한 소유권을 증명할 수 있다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91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u="sng" dirty="0"/>
              <a:t>이중 지불 문제를 </a:t>
            </a:r>
            <a:r>
              <a:rPr lang="ko-KR" altLang="en-US" sz="2400" u="sng" dirty="0">
                <a:solidFill>
                  <a:schemeClr val="accent6">
                    <a:lumMod val="75000"/>
                  </a:schemeClr>
                </a:solidFill>
              </a:rPr>
              <a:t>비잔틴 장군 문제</a:t>
            </a:r>
            <a:r>
              <a:rPr lang="en-US" altLang="ko-KR" sz="2400" u="sng" dirty="0">
                <a:solidFill>
                  <a:schemeClr val="accent6">
                    <a:lumMod val="75000"/>
                  </a:schemeClr>
                </a:solidFill>
              </a:rPr>
              <a:t>(BFT)</a:t>
            </a:r>
            <a:r>
              <a:rPr lang="ko-KR" altLang="en-US" sz="2400" u="sng" dirty="0">
                <a:solidFill>
                  <a:schemeClr val="accent6">
                    <a:lumMod val="75000"/>
                  </a:schemeClr>
                </a:solidFill>
              </a:rPr>
              <a:t>로 치환</a:t>
            </a:r>
            <a:endParaRPr lang="en-US" altLang="ko-KR" sz="2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FE3B85-AA17-FBC9-6936-43F9C5C7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62" y="2011254"/>
            <a:ext cx="7809875" cy="35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1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7170" name="Picture 2" descr="사용자 - 무료 사람들개 아이콘">
            <a:extLst>
              <a:ext uri="{FF2B5EF4-FFF2-40B4-BE49-F238E27FC236}">
                <a16:creationId xmlns:a16="http://schemas.microsoft.com/office/drawing/2014/main" id="{1814CAEA-5C91-B291-185D-C68F8F55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15" y="1135069"/>
            <a:ext cx="1507385" cy="15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사용자 - 무료 사람들개 아이콘">
            <a:extLst>
              <a:ext uri="{FF2B5EF4-FFF2-40B4-BE49-F238E27FC236}">
                <a16:creationId xmlns:a16="http://schemas.microsoft.com/office/drawing/2014/main" id="{8E81DBF7-E45D-C0DB-EFBE-1313FEC7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47" y="3776154"/>
            <a:ext cx="1507385" cy="15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사용자 - 무료 사람들개 아이콘">
            <a:extLst>
              <a:ext uri="{FF2B5EF4-FFF2-40B4-BE49-F238E27FC236}">
                <a16:creationId xmlns:a16="http://schemas.microsoft.com/office/drawing/2014/main" id="{8D0E5849-3A8D-F6B9-F2CA-B7D9ADBD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32" y="3785454"/>
            <a:ext cx="1507385" cy="15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사용자 - 무료 사람들개 아이콘">
            <a:extLst>
              <a:ext uri="{FF2B5EF4-FFF2-40B4-BE49-F238E27FC236}">
                <a16:creationId xmlns:a16="http://schemas.microsoft.com/office/drawing/2014/main" id="{5B140D39-90FB-1318-A238-209435C2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17" y="3776155"/>
            <a:ext cx="1507385" cy="15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41922E-C389-727F-1FC7-BE3329E0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747" y="1066800"/>
            <a:ext cx="3060540" cy="24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045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다른 합의 알고리즘을 알기 전에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비트코인에서</a:t>
            </a:r>
            <a:r>
              <a:rPr lang="ko-KR" altLang="en-US" sz="2400" dirty="0"/>
              <a:t> 합의의 단위</a:t>
            </a:r>
            <a:r>
              <a:rPr lang="en-US" altLang="ko-KR" sz="2400" dirty="0"/>
              <a:t>: </a:t>
            </a:r>
            <a:r>
              <a:rPr lang="ko-KR" altLang="en-US" sz="2400" dirty="0"/>
              <a:t>블록 </a:t>
            </a:r>
            <a:r>
              <a:rPr lang="en-US" altLang="ko-KR" sz="2400" dirty="0"/>
              <a:t>(</a:t>
            </a:r>
            <a:r>
              <a:rPr lang="ko-KR" altLang="en-US" sz="2400" dirty="0"/>
              <a:t>그 후에 나온 모든 블록체인들도 블록 단위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블록 </a:t>
            </a:r>
            <a:r>
              <a:rPr lang="en-US" altLang="ko-KR" sz="2400" dirty="0"/>
              <a:t>: </a:t>
            </a:r>
            <a:r>
              <a:rPr lang="ko-KR" altLang="en-US" sz="2400" dirty="0"/>
              <a:t>합의</a:t>
            </a:r>
            <a:r>
              <a:rPr lang="en-US" altLang="ko-KR" sz="2400" dirty="0"/>
              <a:t>(consensus) </a:t>
            </a:r>
            <a:r>
              <a:rPr lang="ko-KR" altLang="en-US" sz="2400" dirty="0"/>
              <a:t>및 </a:t>
            </a:r>
            <a:r>
              <a:rPr lang="en-US" altLang="ko-KR" sz="2400" dirty="0"/>
              <a:t>P2P </a:t>
            </a:r>
            <a:r>
              <a:rPr lang="ko-KR" altLang="en-US" sz="2400" dirty="0"/>
              <a:t>네트워크의 상태를 동기화</a:t>
            </a:r>
            <a:r>
              <a:rPr lang="en-US" altLang="ko-KR" sz="2400" dirty="0"/>
              <a:t>(state synchronization)</a:t>
            </a:r>
            <a:r>
              <a:rPr lang="ko-KR" altLang="en-US" sz="2400" dirty="0"/>
              <a:t>시키는 단위</a:t>
            </a:r>
          </a:p>
          <a:p>
            <a:pPr marL="0" indent="0">
              <a:buNone/>
            </a:pPr>
            <a:r>
              <a:rPr lang="ko-KR" altLang="en-US" sz="2400" dirty="0"/>
              <a:t> ■ 블록에는 서로 모순되지 않는 트랜잭션들을 모아서 처리한 뒤 이 후의 상태가 유효한 것들만 담긴 블록 상태</a:t>
            </a:r>
            <a:r>
              <a:rPr lang="en-US" altLang="ko-KR" sz="2400" dirty="0"/>
              <a:t>(block state)</a:t>
            </a:r>
            <a:r>
              <a:rPr lang="ko-KR" altLang="en-US" sz="2400" dirty="0"/>
              <a:t>를 만든다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■ 이렇게 처리 후 다음 블록을 생성한다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이때</a:t>
            </a:r>
            <a:r>
              <a:rPr lang="en-US" altLang="ko-KR" sz="2400" dirty="0"/>
              <a:t>, </a:t>
            </a:r>
            <a:r>
              <a:rPr lang="ko-KR" altLang="en-US" sz="2400" dirty="0"/>
              <a:t>새로 생성된 블록은 그 이전 블록의 데이터의 요약본</a:t>
            </a:r>
            <a:r>
              <a:rPr lang="en-US" altLang="ko-KR" sz="2400" dirty="0"/>
              <a:t>, </a:t>
            </a:r>
            <a:r>
              <a:rPr lang="ko-KR" altLang="en-US" sz="2400" dirty="0"/>
              <a:t>블록의 해시 값을 포함을 시켜서 새로 만듦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그렇게 해서 선형적으로 블록이 증가하도록 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5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476250" y="0"/>
            <a:ext cx="4941968" cy="60579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36" y="3230278"/>
            <a:ext cx="3751796" cy="67140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Index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1071336" y="3973955"/>
            <a:ext cx="37517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6664948" y="2469558"/>
            <a:ext cx="4633234" cy="657704"/>
            <a:chOff x="6284976" y="1299467"/>
            <a:chExt cx="5449824" cy="873881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4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Tx/>
                <a:buChar char="-"/>
              </a:pPr>
              <a:r>
                <a:rPr lang="ko-KR" altLang="en-US" sz="1800" dirty="0"/>
                <a:t>파이썬 이용하여 블록체인 구현 및 이해</a:t>
              </a:r>
              <a:endParaRPr lang="en-US" altLang="ko-KR" sz="1800" dirty="0"/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2. </a:t>
              </a:r>
              <a:r>
                <a:rPr lang="ko-KR" altLang="en-US" sz="2000" dirty="0">
                  <a:solidFill>
                    <a:srgbClr val="102747"/>
                  </a:solidFill>
                </a:rPr>
                <a:t>블록체인</a:t>
              </a:r>
              <a:r>
                <a:rPr lang="en-US" altLang="ko-KR" sz="2000" dirty="0">
                  <a:solidFill>
                    <a:srgbClr val="102747"/>
                  </a:solidFill>
                </a:rPr>
                <a:t> </a:t>
              </a:r>
              <a:r>
                <a:rPr lang="ko-KR" altLang="en-US" sz="2000" dirty="0">
                  <a:solidFill>
                    <a:srgbClr val="102747"/>
                  </a:solidFill>
                </a:rPr>
                <a:t>구현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77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EE52126F-C5BE-6F97-10DF-5D0F522CE41D}"/>
              </a:ext>
            </a:extLst>
          </p:cNvPr>
          <p:cNvGrpSpPr/>
          <p:nvPr/>
        </p:nvGrpSpPr>
        <p:grpSpPr>
          <a:xfrm>
            <a:off x="6664948" y="1503575"/>
            <a:ext cx="4633234" cy="657704"/>
            <a:chOff x="6284976" y="1299467"/>
            <a:chExt cx="5449824" cy="873881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25EF8880-64C4-0128-DE39-2B11A14F72C6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4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Tx/>
                <a:buChar char="-"/>
              </a:pPr>
              <a:r>
                <a:rPr lang="ko-KR" altLang="en-US" sz="1800" dirty="0"/>
                <a:t>개념 및 구성</a:t>
              </a:r>
              <a:endParaRPr lang="en-US" altLang="ko-KR" sz="1800" dirty="0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CA9B503-2849-A18D-83DB-3226656BA62B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1. </a:t>
              </a:r>
              <a:r>
                <a:rPr lang="ko-KR" altLang="en-US" sz="2000" dirty="0">
                  <a:solidFill>
                    <a:srgbClr val="102747"/>
                  </a:solidFill>
                </a:rPr>
                <a:t>블록체인</a:t>
              </a:r>
            </a:p>
          </p:txBody>
        </p:sp>
        <p:cxnSp>
          <p:nvCxnSpPr>
            <p:cNvPr id="5" name="Straight Connector 69">
              <a:extLst>
                <a:ext uri="{FF2B5EF4-FFF2-40B4-BE49-F238E27FC236}">
                  <a16:creationId xmlns:a16="http://schemas.microsoft.com/office/drawing/2014/main" id="{367E37CE-F414-3439-0F7A-3EB093486B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36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20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 블록이 어떻게 네트워크에 전파</a:t>
            </a:r>
            <a:r>
              <a:rPr lang="en-US" altLang="ko-KR" sz="2000" dirty="0"/>
              <a:t>(propagation)</a:t>
            </a:r>
            <a:r>
              <a:rPr lang="ko-KR" altLang="en-US" sz="2000" dirty="0"/>
              <a:t>되는지에 대해 알아보자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가십 프로토콜 </a:t>
            </a:r>
            <a:r>
              <a:rPr lang="en-US" altLang="ko-KR" sz="2000" dirty="0"/>
              <a:t>or </a:t>
            </a:r>
            <a:r>
              <a:rPr lang="ko-KR" altLang="en-US" sz="2000" dirty="0" err="1"/>
              <a:t>에피데믹</a:t>
            </a:r>
            <a:r>
              <a:rPr lang="ko-KR" altLang="en-US" sz="2000" dirty="0"/>
              <a:t> 프로토콜이라고도 불림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BB6C1F-3294-2E1B-E13B-DF2063F8E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674" y="2333302"/>
            <a:ext cx="4385995" cy="33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u="sng" dirty="0"/>
              <a:t>이중 지불 문제를 </a:t>
            </a:r>
            <a:r>
              <a:rPr lang="ko-KR" altLang="en-US" sz="2000" u="sng" dirty="0" err="1">
                <a:solidFill>
                  <a:schemeClr val="accent6">
                    <a:lumMod val="75000"/>
                  </a:schemeClr>
                </a:solidFill>
              </a:rPr>
              <a:t>비트코인의</a:t>
            </a:r>
            <a:r>
              <a:rPr lang="ko-KR" altLang="en-US" sz="2000" u="sng" dirty="0">
                <a:solidFill>
                  <a:schemeClr val="accent6">
                    <a:lumMod val="75000"/>
                  </a:schemeClr>
                </a:solidFill>
              </a:rPr>
              <a:t> 합의 알고리즘으로 치환</a:t>
            </a:r>
            <a:endParaRPr lang="en-US" altLang="ko-KR" sz="20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누가 이 블록을 만들 것이냐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■ </a:t>
            </a:r>
            <a:r>
              <a:rPr lang="ko-KR" altLang="en-US" sz="2000" dirty="0" err="1"/>
              <a:t>비트코인은</a:t>
            </a:r>
            <a:r>
              <a:rPr lang="ko-KR" altLang="en-US" sz="2000" dirty="0"/>
              <a:t> 참가와 </a:t>
            </a:r>
            <a:r>
              <a:rPr lang="ko-KR" altLang="en-US" sz="2000" dirty="0" err="1"/>
              <a:t>떠나는게</a:t>
            </a:r>
            <a:r>
              <a:rPr lang="ko-KR" altLang="en-US" sz="2000" dirty="0"/>
              <a:t> 자유로운 개방형 네트워크이기 때문에 누구나 블록을 생성할 수 있어야한다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■ </a:t>
            </a:r>
            <a:r>
              <a:rPr lang="ko-KR" altLang="en-US" sz="2000" dirty="0"/>
              <a:t>하지만 누구나 블록을 생성할 수 있으면서 블록 생성 속도가 네트워크 전파 속도보다 빠르면 쉽게 경쟁 상태</a:t>
            </a:r>
            <a:r>
              <a:rPr lang="en-US" altLang="ko-KR" sz="2000" dirty="0"/>
              <a:t>(race condition)</a:t>
            </a:r>
            <a:r>
              <a:rPr lang="ko-KR" altLang="en-US" sz="2000" dirty="0"/>
              <a:t>에 빠지게 되어 단일한 전역 상태를 만들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■ </a:t>
            </a:r>
            <a:r>
              <a:rPr lang="ko-KR" altLang="en-US" sz="2000" dirty="0"/>
              <a:t>따라서 누구나 블록을 생성할 수 있으면서도 단일 최신 상태에 도달할 수 있는 새로운 합의 알고리즘이 필요한다</a:t>
            </a:r>
            <a:r>
              <a:rPr lang="en-US" altLang="ko-KR" sz="20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22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u="sng" dirty="0"/>
              <a:t>이중 지불 문제를 </a:t>
            </a:r>
            <a:r>
              <a:rPr lang="ko-KR" altLang="en-US" sz="2400" u="sng" dirty="0" err="1">
                <a:solidFill>
                  <a:schemeClr val="accent6">
                    <a:lumMod val="75000"/>
                  </a:schemeClr>
                </a:solidFill>
              </a:rPr>
              <a:t>비트코인의</a:t>
            </a:r>
            <a:r>
              <a:rPr lang="ko-KR" altLang="en-US" sz="2400" u="sng" dirty="0">
                <a:solidFill>
                  <a:schemeClr val="accent6">
                    <a:lumMod val="75000"/>
                  </a:schemeClr>
                </a:solidFill>
              </a:rPr>
              <a:t> 합의 알고리즘으로 치환</a:t>
            </a:r>
            <a:endParaRPr lang="en-US" altLang="ko-KR" sz="24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해결 방안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FF0000"/>
                </a:solidFill>
              </a:rPr>
              <a:t>랜덤 타이머</a:t>
            </a:r>
            <a:r>
              <a:rPr lang="en-US" altLang="ko-KR" sz="2400" dirty="0">
                <a:solidFill>
                  <a:srgbClr val="FF0000"/>
                </a:solidFill>
              </a:rPr>
              <a:t>(Random Timer) </a:t>
            </a:r>
            <a:r>
              <a:rPr lang="ko-KR" altLang="en-US" sz="2400" dirty="0">
                <a:solidFill>
                  <a:srgbClr val="FF0000"/>
                </a:solidFill>
              </a:rPr>
              <a:t>도입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누구나 저 타이머가 만료</a:t>
            </a:r>
            <a:r>
              <a:rPr lang="en-US" altLang="ko-KR" sz="2400" dirty="0"/>
              <a:t>(expire)</a:t>
            </a:r>
            <a:r>
              <a:rPr lang="ko-KR" altLang="en-US" sz="2400" dirty="0"/>
              <a:t>되면 블록을 만들 수 있는데 랜덤이라서 랜덤 타임이 끝난 즉</a:t>
            </a:r>
            <a:r>
              <a:rPr lang="en-US" altLang="ko-KR" sz="2400" dirty="0"/>
              <a:t>, </a:t>
            </a:r>
            <a:r>
              <a:rPr lang="ko-KR" altLang="en-US" sz="2400" dirty="0"/>
              <a:t>운이 좋은 사람이 먼저 블록을 만드는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■ 저 타이머가 만료되는 평균 시간이 </a:t>
            </a:r>
            <a:r>
              <a:rPr lang="ko-KR" altLang="en-US" sz="2400" b="1" dirty="0">
                <a:solidFill>
                  <a:srgbClr val="FFC000"/>
                </a:solidFill>
              </a:rPr>
              <a:t>네트워크에 블록이 전파되는 그 시간 정도가 되게 만든다면 </a:t>
            </a:r>
            <a:r>
              <a:rPr lang="ko-KR" altLang="en-US" sz="2400" dirty="0"/>
              <a:t>전체 네트워크에서 블록이 난무 </a:t>
            </a:r>
            <a:r>
              <a:rPr lang="ko-KR" altLang="en-US" sz="2400" dirty="0" err="1"/>
              <a:t>하지않고</a:t>
            </a:r>
            <a:r>
              <a:rPr lang="ko-KR" altLang="en-US" sz="2400" dirty="0"/>
              <a:t> 하나의 블록을 수렴할 수 있도록 만들 수 있음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4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u="sng" dirty="0"/>
              <a:t>그 </a:t>
            </a:r>
            <a:r>
              <a:rPr lang="en-US" altLang="ko-KR" u="sng" dirty="0"/>
              <a:t>Random Time</a:t>
            </a:r>
            <a:r>
              <a:rPr lang="ko-KR" altLang="en-US" u="sng" dirty="0"/>
              <a:t>을 만드는 방법이 </a:t>
            </a:r>
            <a:r>
              <a:rPr lang="en-US" altLang="ko-KR" u="sng" dirty="0"/>
              <a:t>Proof-of-Work, </a:t>
            </a:r>
            <a:r>
              <a:rPr lang="ko-KR" altLang="en-US" u="sng" dirty="0"/>
              <a:t>작업 증명</a:t>
            </a:r>
            <a:r>
              <a:rPr lang="en-US" altLang="ko-KR" u="sng" dirty="0"/>
              <a:t>(</a:t>
            </a:r>
            <a:r>
              <a:rPr lang="en-US" altLang="ko-KR" u="sng" dirty="0" err="1"/>
              <a:t>PoW</a:t>
            </a:r>
            <a:r>
              <a:rPr lang="en-US" altLang="ko-KR" u="sng" dirty="0"/>
              <a:t>)</a:t>
            </a:r>
            <a:r>
              <a:rPr lang="ko-KR" altLang="en-US" u="sng" dirty="0"/>
              <a:t>이다</a:t>
            </a:r>
            <a:endParaRPr lang="en-US" altLang="ko-KR" u="sng" dirty="0"/>
          </a:p>
          <a:p>
            <a:pPr marL="0" indent="0">
              <a:buNone/>
            </a:pPr>
            <a:r>
              <a:rPr lang="ko-KR" altLang="en-US" sz="2400" dirty="0"/>
              <a:t> ■ 이 작업 증명</a:t>
            </a:r>
            <a:r>
              <a:rPr lang="en-US" altLang="ko-KR" sz="2400" dirty="0"/>
              <a:t>(Proof-of-Work)</a:t>
            </a:r>
            <a:r>
              <a:rPr lang="ko-KR" altLang="en-US" sz="2400" dirty="0"/>
              <a:t>이라는 방법은 블록을 만들 때</a:t>
            </a:r>
            <a:r>
              <a:rPr lang="en-US" altLang="ko-KR" sz="2400" dirty="0"/>
              <a:t>, </a:t>
            </a:r>
            <a:r>
              <a:rPr lang="ko-KR" altLang="en-US" sz="2400" dirty="0"/>
              <a:t>일정량의 컴퓨팅 파워를 소비하도록 만들어서 그 컴퓨팅 파워를 이용해서 확률적으로 어떤 값을 찾도록 만든다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그랬을 때 그 값을 찾은 노드가 블록을 만들 수 있도록 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그 후 작업증명은 그 블록에 봉인</a:t>
            </a:r>
            <a:r>
              <a:rPr lang="en-US" altLang="ko-KR" sz="2400" dirty="0"/>
              <a:t>(sealing)</a:t>
            </a:r>
            <a:r>
              <a:rPr lang="ko-KR" altLang="en-US" sz="2400" dirty="0"/>
              <a:t>으로 작용한다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그 값을 찾은 노드가 블록을 봉인할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■ </a:t>
            </a:r>
            <a:r>
              <a:rPr lang="ko-KR" altLang="en-US" sz="2400" dirty="0"/>
              <a:t>봉인이 된 블록만이 유효한 블록으로서 네트워크에 전파**</a:t>
            </a:r>
          </a:p>
        </p:txBody>
      </p:sp>
    </p:spTree>
    <p:extLst>
      <p:ext uri="{BB962C8B-B14F-4D97-AF65-F5344CB8AC3E}">
        <p14:creationId xmlns:p14="http://schemas.microsoft.com/office/powerpoint/2010/main" val="280646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블록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pic>
        <p:nvPicPr>
          <p:cNvPr id="2050" name="Picture 2" descr="BlockChain] 블록체인 개념 (블록의 구조 / 블록 헤더의 구조 / 거래)">
            <a:extLst>
              <a:ext uri="{FF2B5EF4-FFF2-40B4-BE49-F238E27FC236}">
                <a16:creationId xmlns:a16="http://schemas.microsoft.com/office/drawing/2014/main" id="{3192E5E6-C197-90A4-8BA3-DD2305EC5F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02" y="1347788"/>
            <a:ext cx="654394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5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DEF4F-085A-931C-52A5-0780C2AF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이러한 랜덤 타이머 방식으로도 새로운 블록이 나올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해결 방안</a:t>
            </a:r>
            <a:r>
              <a:rPr lang="en-US" altLang="ko-KR" sz="2400" dirty="0"/>
              <a:t>: </a:t>
            </a:r>
            <a:r>
              <a:rPr lang="ko-KR" altLang="en-US" sz="2400" dirty="0"/>
              <a:t>체인 선택 규칙</a:t>
            </a:r>
            <a:r>
              <a:rPr lang="en-US" altLang="ko-KR" sz="2400" dirty="0"/>
              <a:t>(chain selection rule)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가장 긴 체인을 선택하는 규칙</a:t>
            </a:r>
            <a:r>
              <a:rPr lang="en-US" altLang="ko-KR" sz="2400" dirty="0"/>
              <a:t>(longest chain rule)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77A85-ED6B-7464-0008-CA0EBBF2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792" y="3429000"/>
            <a:ext cx="6490860" cy="28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하드포크</a:t>
            </a:r>
            <a:r>
              <a:rPr lang="en-US" altLang="ko-KR" sz="1800" dirty="0"/>
              <a:t>, </a:t>
            </a:r>
            <a:r>
              <a:rPr lang="ko-KR" altLang="en-US" sz="1800" dirty="0"/>
              <a:t>소프트포크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4F0A4AB-883F-9E2A-6382-A6E92771F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7" y="1549092"/>
            <a:ext cx="10484066" cy="3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5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065653"/>
            <a:chOff x="810520" y="2509978"/>
            <a:chExt cx="8063425" cy="10656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기존 지불방식</a:t>
            </a:r>
            <a:r>
              <a:rPr lang="en-US" altLang="ko-KR" sz="3200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sz="2000" dirty="0"/>
              <a:t>제 </a:t>
            </a:r>
            <a:r>
              <a:rPr lang="en-US" altLang="ko-KR" sz="2000" dirty="0"/>
              <a:t>3</a:t>
            </a:r>
            <a:r>
              <a:rPr lang="ko-KR" altLang="en-US" sz="2000" dirty="0"/>
              <a:t>자가 신용기관으로  하는 전자지불 방식에 전적으로 의존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거래 기록 등의 데이터를 저장하는 데이터베이스</a:t>
            </a:r>
            <a:r>
              <a:rPr lang="en-US" altLang="ko-KR" sz="2000" dirty="0"/>
              <a:t>(</a:t>
            </a:r>
            <a:r>
              <a:rPr lang="ko-KR" altLang="en-US" sz="2000" dirty="0"/>
              <a:t>원장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중앙화된</a:t>
            </a:r>
            <a:r>
              <a:rPr lang="ko-KR" altLang="en-US" sz="2000" dirty="0"/>
              <a:t> 서버가  소유하는 것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폐쇄적이고 복잡한 현재의 전자 금융 시스템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P2P</a:t>
            </a:r>
            <a:r>
              <a:rPr lang="ko-KR" altLang="en-US" sz="2400" dirty="0"/>
              <a:t>로 간편하게 하면 되는데 왜 못하는가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디지털 데이터를 자산화하기 어렵기 때문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* </a:t>
            </a:r>
            <a:r>
              <a:rPr lang="ko-KR" altLang="en-US" sz="2000" b="1" dirty="0"/>
              <a:t>디지털 데이터의 특징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복사하기 쉽다</a:t>
            </a:r>
            <a:r>
              <a:rPr lang="en-US" altLang="ko-KR" sz="2000" b="1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b="1" dirty="0"/>
              <a:t>파일 전송하기 쉽다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1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600" dirty="0">
                <a:solidFill>
                  <a:srgbClr val="102747"/>
                </a:solidFill>
              </a:rPr>
              <a:t>[</a:t>
            </a:r>
            <a:r>
              <a:rPr lang="ko-KR" altLang="en-US" sz="2600" dirty="0">
                <a:solidFill>
                  <a:srgbClr val="102747"/>
                </a:solidFill>
              </a:rPr>
              <a:t>오프라인</a:t>
            </a:r>
            <a:r>
              <a:rPr lang="en-US" altLang="ko-KR" sz="2600" dirty="0">
                <a:solidFill>
                  <a:srgbClr val="102747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	</a:t>
            </a:r>
          </a:p>
          <a:p>
            <a:pPr marL="0" indent="0">
              <a:buNone/>
            </a:pPr>
            <a:r>
              <a:rPr lang="en-US" altLang="ko-KR" sz="3200" dirty="0"/>
              <a:t>	      </a:t>
            </a:r>
          </a:p>
        </p:txBody>
      </p:sp>
      <p:pic>
        <p:nvPicPr>
          <p:cNvPr id="2054" name="Picture 6" descr="오프라인 결제 프로세스">
            <a:extLst>
              <a:ext uri="{FF2B5EF4-FFF2-40B4-BE49-F238E27FC236}">
                <a16:creationId xmlns:a16="http://schemas.microsoft.com/office/drawing/2014/main" id="{84E3E32C-EDE6-8F68-862A-12DB28B7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52" y="1210044"/>
            <a:ext cx="7381154" cy="47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600" dirty="0">
                <a:solidFill>
                  <a:srgbClr val="102747"/>
                </a:solidFill>
              </a:rPr>
              <a:t>[</a:t>
            </a:r>
            <a:r>
              <a:rPr lang="ko-KR" altLang="en-US" sz="2600" dirty="0">
                <a:solidFill>
                  <a:srgbClr val="102747"/>
                </a:solidFill>
              </a:rPr>
              <a:t>온라인</a:t>
            </a:r>
            <a:r>
              <a:rPr lang="en-US" altLang="ko-KR" sz="2600" dirty="0">
                <a:solidFill>
                  <a:srgbClr val="102747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	</a:t>
            </a:r>
          </a:p>
          <a:p>
            <a:pPr marL="0" indent="0">
              <a:buNone/>
            </a:pPr>
            <a:r>
              <a:rPr lang="en-US" altLang="ko-KR" sz="3200" dirty="0"/>
              <a:t>	      </a:t>
            </a:r>
          </a:p>
        </p:txBody>
      </p:sp>
      <p:pic>
        <p:nvPicPr>
          <p:cNvPr id="1026" name="Picture 2" descr="온라인 결제 프로세스">
            <a:extLst>
              <a:ext uri="{FF2B5EF4-FFF2-40B4-BE49-F238E27FC236}">
                <a16:creationId xmlns:a16="http://schemas.microsoft.com/office/drawing/2014/main" id="{0ABC866B-174C-D810-6B12-46580E41D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82" y="1719868"/>
            <a:ext cx="7601788" cy="39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5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3200" dirty="0">
              <a:solidFill>
                <a:srgbClr val="102747"/>
              </a:solidFill>
            </a:endParaRP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	</a:t>
            </a:r>
          </a:p>
          <a:p>
            <a:pPr marL="0" indent="0">
              <a:buNone/>
            </a:pPr>
            <a:r>
              <a:rPr lang="en-US" altLang="ko-KR" sz="3200" dirty="0"/>
              <a:t>	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4DB6A-A42E-784D-D416-2D575DFF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119221"/>
            <a:ext cx="11287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98500" y="14200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*</a:t>
            </a:r>
            <a:r>
              <a:rPr lang="ko-KR" altLang="en-US" sz="3200" dirty="0"/>
              <a:t>특징</a:t>
            </a: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금융의 간소화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   ● 결제 프로세스를 단순화시켜 효율성을 높일 수 있다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  ● </a:t>
            </a:r>
            <a:r>
              <a:rPr lang="ko-KR" altLang="en-US" sz="3200" dirty="0"/>
              <a:t>결제 프로세스의 단순화에 따른 수수료 절감 효과가 발생한다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</a:t>
            </a:r>
            <a:r>
              <a:rPr lang="ko-KR" altLang="en-US" sz="3200" dirty="0"/>
              <a:t>금융의 개방화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   ● 허가가 필요 없기 때문에</a:t>
            </a:r>
            <a:r>
              <a:rPr lang="en-US" altLang="ko-KR" sz="3200" dirty="0"/>
              <a:t>(</a:t>
            </a:r>
            <a:r>
              <a:rPr lang="ko-KR" altLang="en-US" sz="3200" dirty="0"/>
              <a:t>비허가성</a:t>
            </a:r>
            <a:r>
              <a:rPr lang="en-US" altLang="ko-KR" sz="3200" dirty="0"/>
              <a:t>) </a:t>
            </a:r>
            <a:r>
              <a:rPr lang="ko-KR" altLang="en-US" sz="3200" dirty="0"/>
              <a:t>시스템에 참여하거나 떠나는 것이 자유롭다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  ● </a:t>
            </a:r>
            <a:r>
              <a:rPr lang="ko-KR" altLang="en-US" sz="3200" dirty="0"/>
              <a:t>따라서 누구나 금융 서비스에 자유롭게 참여하거나 떠날 수 있다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금융의 대중화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   ● 금융 기관이 아니더라도 누구나 금융 서비스를 설계하고 구축할 수 있다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  ● </a:t>
            </a:r>
            <a:r>
              <a:rPr lang="ko-KR" altLang="en-US" sz="3200" dirty="0"/>
              <a:t>누구나 사람의 개입이 필요한 금융 시스템을 자동화 할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63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 err="1">
                <a:solidFill>
                  <a:srgbClr val="102747"/>
                </a:solidFill>
              </a:rPr>
              <a:t>비트코인</a:t>
            </a:r>
            <a:r>
              <a:rPr lang="ko-KR" altLang="en-US" sz="3200" dirty="0">
                <a:solidFill>
                  <a:srgbClr val="102747"/>
                </a:solidFill>
              </a:rPr>
              <a:t> 탄생 배경 </a:t>
            </a:r>
            <a:endParaRPr lang="en-US" altLang="ko-KR" sz="3200" dirty="0">
              <a:solidFill>
                <a:srgbClr val="102747"/>
              </a:solidFill>
            </a:endParaRP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1938</a:t>
            </a:r>
            <a:r>
              <a:rPr lang="ko-KR" altLang="en-US" sz="3200" dirty="0"/>
              <a:t>년 경제 대공황부터 싹이 자라나기 시작</a:t>
            </a:r>
            <a:r>
              <a:rPr lang="en-US" altLang="ko-KR" sz="3200" dirty="0"/>
              <a:t>.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</a:t>
            </a:r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		</a:t>
            </a:r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	      </a:t>
            </a:r>
          </a:p>
        </p:txBody>
      </p:sp>
      <p:pic>
        <p:nvPicPr>
          <p:cNvPr id="5122" name="Picture 2" descr="그룹 사람 아이콘 로열티 무료 사진, 그림, 이미지 그리고 스톡포토그래피. Image 74232239.">
            <a:extLst>
              <a:ext uri="{FF2B5EF4-FFF2-40B4-BE49-F238E27FC236}">
                <a16:creationId xmlns:a16="http://schemas.microsoft.com/office/drawing/2014/main" id="{95679ADB-3B15-66C8-30FA-F97A4C30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71" y="26226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벡터 은행 아이콘, 은행 클립 아트, 은행 아이콘, 아이콘 PNG, 일러스트 및 벡터 에 대한 무료 다운로드 - Pngtree">
            <a:extLst>
              <a:ext uri="{FF2B5EF4-FFF2-40B4-BE49-F238E27FC236}">
                <a16:creationId xmlns:a16="http://schemas.microsoft.com/office/drawing/2014/main" id="{AB46D507-577A-7E5A-56A2-0B15FEF4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66" y="26226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정부 아이콘 로열티 무료 사진, 그림, 이미지 그리고 스톡포토그래피. Image 45755355.">
            <a:extLst>
              <a:ext uri="{FF2B5EF4-FFF2-40B4-BE49-F238E27FC236}">
                <a16:creationId xmlns:a16="http://schemas.microsoft.com/office/drawing/2014/main" id="{B96FF1DE-1339-81ED-FE45-5F27E425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527" y="26226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9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/>
              <a:t>블록체인</a:t>
            </a:r>
            <a:br>
              <a:rPr lang="en-US" altLang="ko-KR" sz="2800" dirty="0"/>
            </a:br>
            <a:r>
              <a:rPr lang="ko-KR" altLang="en-US" sz="1800" dirty="0"/>
              <a:t>개념 및 구성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" y="1420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2B1E3FB-F9D5-2D4F-0DFB-B4C241DE7074}"/>
              </a:ext>
            </a:extLst>
          </p:cNvPr>
          <p:cNvSpPr txBox="1">
            <a:spLocks/>
          </p:cNvSpPr>
          <p:nvPr/>
        </p:nvSpPr>
        <p:spPr>
          <a:xfrm>
            <a:off x="652929" y="1572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anose="02020404030301010803" pitchFamily="18" charset="0"/>
              <a:buNone/>
            </a:pPr>
            <a:r>
              <a:rPr lang="ko-KR" altLang="en-US" sz="3200" dirty="0"/>
              <a:t>구제금융</a:t>
            </a: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r>
              <a:rPr lang="en-US" altLang="ko-KR" sz="3200" dirty="0"/>
              <a:t>     -&gt; </a:t>
            </a:r>
            <a:r>
              <a:rPr lang="ko-KR" altLang="en-US" sz="3200" dirty="0"/>
              <a:t>정부가 기업을 세금으로 보조해주는 것</a:t>
            </a:r>
            <a:endParaRPr lang="en-US" altLang="ko-KR" sz="3200" dirty="0"/>
          </a:p>
          <a:p>
            <a:pPr marL="0" indent="0">
              <a:buFont typeface="Garamond" panose="02020404030301010803" pitchFamily="18" charset="0"/>
              <a:buNone/>
            </a:pPr>
            <a:endParaRPr lang="en-US" altLang="ko-K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/>
              <a:t>신용등급도 자세히 측정하지 않고 채권을 계속해서 유동화 시켰고 방만하게 사람들에게 돈을 빌려줌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/>
              <a:t>그렇게 은행들이 수익을 엄청나게 올리다가 파산이 되거나 몇몇은 구제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/>
              <a:t>결국</a:t>
            </a:r>
            <a:r>
              <a:rPr lang="en-US" altLang="ko-KR" sz="3200" dirty="0"/>
              <a:t>, </a:t>
            </a:r>
            <a:r>
              <a:rPr lang="ko-KR" altLang="en-US" sz="3200" dirty="0"/>
              <a:t>그 파산으로 경제 위기가 오고 실업자가 되고 피해는 국민들이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/>
              <a:t>매우 불합리하다고 생각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549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Microsoft Office PowerPoint</Application>
  <PresentationFormat>와이드스크린</PresentationFormat>
  <Paragraphs>319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</vt:lpstr>
      <vt:lpstr>Noto Sans KR</vt:lpstr>
      <vt:lpstr>Garamond</vt:lpstr>
      <vt:lpstr>Wingdings</vt:lpstr>
      <vt:lpstr>Symbol</vt:lpstr>
      <vt:lpstr>Calibri</vt:lpstr>
      <vt:lpstr>Office Theme</vt:lpstr>
      <vt:lpstr>PowerPoint 프레젠테이션</vt:lpstr>
      <vt:lpstr>Index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개념 및 구성</vt:lpstr>
      <vt:lpstr>블록체인 블록 구성</vt:lpstr>
      <vt:lpstr>블록체인 개념 및 구성</vt:lpstr>
      <vt:lpstr>블록체인 하드포크, 소프트포크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2023-02-02T02:52:03Z</dcterms:modified>
</cp:coreProperties>
</file>