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B479A-898D-4E02-AA84-BE446A9D0382}"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2114C-6981-49CD-8535-66314EA7EFDC}" type="slidenum">
              <a:rPr lang="en-IN" smtClean="0"/>
              <a:t>‹#›</a:t>
            </a:fld>
            <a:endParaRPr lang="en-IN"/>
          </a:p>
        </p:txBody>
      </p:sp>
    </p:spTree>
    <p:extLst>
      <p:ext uri="{BB962C8B-B14F-4D97-AF65-F5344CB8AC3E}">
        <p14:creationId xmlns:p14="http://schemas.microsoft.com/office/powerpoint/2010/main" val="186065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02114C-6981-49CD-8535-66314EA7EFDC}" type="slidenum">
              <a:rPr lang="en-IN" smtClean="0"/>
              <a:t>1</a:t>
            </a:fld>
            <a:endParaRPr lang="en-IN"/>
          </a:p>
        </p:txBody>
      </p:sp>
    </p:spTree>
    <p:extLst>
      <p:ext uri="{BB962C8B-B14F-4D97-AF65-F5344CB8AC3E}">
        <p14:creationId xmlns:p14="http://schemas.microsoft.com/office/powerpoint/2010/main" val="81876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22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48D41CE-7209-4B33-B050-B1B81FD04C8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117218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75606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432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248842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0797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2214255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2325721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340722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385685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D41CE-7209-4B33-B050-B1B81FD04C8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363033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8D41CE-7209-4B33-B050-B1B81FD04C8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97599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8D41CE-7209-4B33-B050-B1B81FD04C84}"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19627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8D41CE-7209-4B33-B050-B1B81FD04C8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45822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D41CE-7209-4B33-B050-B1B81FD04C84}"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19899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D41CE-7209-4B33-B050-B1B81FD04C8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152206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D41CE-7209-4B33-B050-B1B81FD04C8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9AA75-B313-4A71-90D4-3CF443490E53}" type="slidenum">
              <a:rPr lang="en-IN" smtClean="0"/>
              <a:t>‹#›</a:t>
            </a:fld>
            <a:endParaRPr lang="en-IN"/>
          </a:p>
        </p:txBody>
      </p:sp>
    </p:spTree>
    <p:extLst>
      <p:ext uri="{BB962C8B-B14F-4D97-AF65-F5344CB8AC3E}">
        <p14:creationId xmlns:p14="http://schemas.microsoft.com/office/powerpoint/2010/main" val="33676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8D41CE-7209-4B33-B050-B1B81FD04C84}" type="datetimeFigureOut">
              <a:rPr lang="en-IN" smtClean="0"/>
              <a:t>30-08-2024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ED9AA75-B313-4A71-90D4-3CF443490E53}" type="slidenum">
              <a:rPr lang="en-IN" smtClean="0"/>
              <a:t>‹#›</a:t>
            </a:fld>
            <a:endParaRPr lang="en-IN"/>
          </a:p>
        </p:txBody>
      </p:sp>
    </p:spTree>
    <p:extLst>
      <p:ext uri="{BB962C8B-B14F-4D97-AF65-F5344CB8AC3E}">
        <p14:creationId xmlns:p14="http://schemas.microsoft.com/office/powerpoint/2010/main" val="5925886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05A22-C4DE-DB5C-68AB-D343F76F9735}"/>
              </a:ext>
            </a:extLst>
          </p:cNvPr>
          <p:cNvSpPr>
            <a:spLocks noGrp="1"/>
          </p:cNvSpPr>
          <p:nvPr>
            <p:ph type="title"/>
          </p:nvPr>
        </p:nvSpPr>
        <p:spPr>
          <a:xfrm>
            <a:off x="561662" y="188709"/>
            <a:ext cx="11042733" cy="1507067"/>
          </a:xfrm>
        </p:spPr>
        <p:txBody>
          <a:bodyPr>
            <a:normAutofit/>
          </a:bodyPr>
          <a:lstStyle/>
          <a:p>
            <a:r>
              <a:rPr lang="en-IN" sz="4400" b="1" dirty="0"/>
              <a:t>Titanic Survival Prediction Project</a:t>
            </a:r>
          </a:p>
        </p:txBody>
      </p:sp>
      <p:sp>
        <p:nvSpPr>
          <p:cNvPr id="6" name="TextBox 5">
            <a:extLst>
              <a:ext uri="{FF2B5EF4-FFF2-40B4-BE49-F238E27FC236}">
                <a16:creationId xmlns:a16="http://schemas.microsoft.com/office/drawing/2014/main" id="{42400458-DFE7-F2F9-3AD0-35A3700EAD5F}"/>
              </a:ext>
            </a:extLst>
          </p:cNvPr>
          <p:cNvSpPr txBox="1"/>
          <p:nvPr/>
        </p:nvSpPr>
        <p:spPr>
          <a:xfrm>
            <a:off x="763570" y="2108950"/>
            <a:ext cx="7795967" cy="461665"/>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(Predicting Survival Outcomes Using Machine Learning)</a:t>
            </a:r>
            <a:endParaRPr lang="en-IN"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AAF0402-5BEE-16DE-D3E7-C9E45A585CBB}"/>
              </a:ext>
            </a:extLst>
          </p:cNvPr>
          <p:cNvSpPr txBox="1"/>
          <p:nvPr/>
        </p:nvSpPr>
        <p:spPr>
          <a:xfrm>
            <a:off x="867265" y="4153054"/>
            <a:ext cx="9766169" cy="2554545"/>
          </a:xfrm>
          <a:prstGeom prst="rect">
            <a:avLst/>
          </a:prstGeom>
          <a:noFill/>
        </p:spPr>
        <p:txBody>
          <a:bodyPr wrap="square">
            <a:spAutoFit/>
          </a:bodyPr>
          <a:lstStyle/>
          <a:p>
            <a:r>
              <a:rPr lang="en-IN" sz="2800" dirty="0">
                <a:latin typeface="+mj-lt"/>
                <a:cs typeface="Arial" panose="020B0604020202020204" pitchFamily="34" charset="0"/>
              </a:rPr>
              <a:t>Presented</a:t>
            </a:r>
            <a:r>
              <a:rPr lang="en-IN" sz="4000" dirty="0">
                <a:latin typeface="+mj-lt"/>
                <a:cs typeface="Arial" panose="020B0604020202020204" pitchFamily="34" charset="0"/>
              </a:rPr>
              <a:t> </a:t>
            </a:r>
            <a:r>
              <a:rPr lang="en-IN" sz="2800" dirty="0">
                <a:latin typeface="+mj-lt"/>
                <a:cs typeface="Arial" panose="020B0604020202020204" pitchFamily="34" charset="0"/>
              </a:rPr>
              <a:t>by</a:t>
            </a:r>
            <a:r>
              <a:rPr lang="en-IN" sz="4400" dirty="0">
                <a:latin typeface="+mj-lt"/>
                <a:cs typeface="Arial" panose="020B0604020202020204" pitchFamily="34" charset="0"/>
              </a:rPr>
              <a:t>:</a:t>
            </a:r>
          </a:p>
          <a:p>
            <a:r>
              <a:rPr lang="en-IN" sz="4400" dirty="0">
                <a:latin typeface="+mj-lt"/>
                <a:cs typeface="Arial" panose="020B0604020202020204" pitchFamily="34" charset="0"/>
              </a:rPr>
              <a:t>                </a:t>
            </a:r>
            <a:r>
              <a:rPr lang="en-IN" sz="2800" dirty="0">
                <a:latin typeface="+mj-lt"/>
                <a:cs typeface="Arial" panose="020B0604020202020204" pitchFamily="34" charset="0"/>
              </a:rPr>
              <a:t>Anmol A. </a:t>
            </a:r>
            <a:r>
              <a:rPr lang="en-IN" sz="2800" dirty="0" err="1">
                <a:latin typeface="+mj-lt"/>
                <a:cs typeface="Arial" panose="020B0604020202020204" pitchFamily="34" charset="0"/>
              </a:rPr>
              <a:t>Khadse</a:t>
            </a:r>
            <a:endParaRPr lang="en-IN" sz="2800" dirty="0">
              <a:latin typeface="+mj-lt"/>
              <a:cs typeface="Arial" panose="020B0604020202020204" pitchFamily="34" charset="0"/>
            </a:endParaRPr>
          </a:p>
          <a:p>
            <a:r>
              <a:rPr lang="en-IN" sz="2800" dirty="0">
                <a:latin typeface="+mj-lt"/>
                <a:cs typeface="Arial" panose="020B0604020202020204" pitchFamily="34" charset="0"/>
              </a:rPr>
              <a:t>                        (AI Intern, Meta </a:t>
            </a:r>
            <a:r>
              <a:rPr lang="en-IN" sz="2800" dirty="0" err="1">
                <a:latin typeface="+mj-lt"/>
                <a:cs typeface="Arial" panose="020B0604020202020204" pitchFamily="34" charset="0"/>
              </a:rPr>
              <a:t>Scifor</a:t>
            </a:r>
            <a:r>
              <a:rPr lang="en-IN" sz="2800" dirty="0">
                <a:latin typeface="+mj-lt"/>
                <a:cs typeface="Arial" panose="020B0604020202020204" pitchFamily="34" charset="0"/>
              </a:rPr>
              <a:t> Technologies)</a:t>
            </a:r>
          </a:p>
          <a:p>
            <a:r>
              <a:rPr lang="en-IN" sz="4400" dirty="0">
                <a:latin typeface="+mj-lt"/>
                <a:cs typeface="Arial" panose="020B0604020202020204" pitchFamily="34" charset="0"/>
              </a:rPr>
              <a:t>                       </a:t>
            </a:r>
          </a:p>
        </p:txBody>
      </p:sp>
    </p:spTree>
    <p:extLst>
      <p:ext uri="{BB962C8B-B14F-4D97-AF65-F5344CB8AC3E}">
        <p14:creationId xmlns:p14="http://schemas.microsoft.com/office/powerpoint/2010/main" val="2365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1F45-BE21-9312-1118-75B55576D2F2}"/>
              </a:ext>
            </a:extLst>
          </p:cNvPr>
          <p:cNvSpPr>
            <a:spLocks noGrp="1"/>
          </p:cNvSpPr>
          <p:nvPr>
            <p:ph type="title"/>
          </p:nvPr>
        </p:nvSpPr>
        <p:spPr>
          <a:xfrm>
            <a:off x="824444" y="0"/>
            <a:ext cx="10543112" cy="1507067"/>
          </a:xfrm>
        </p:spPr>
        <p:txBody>
          <a:bodyPr>
            <a:normAutofit/>
          </a:bodyPr>
          <a:lstStyle/>
          <a:p>
            <a:pPr algn="ctr"/>
            <a:r>
              <a:rPr lang="en-IN" sz="4400" b="1" dirty="0"/>
              <a:t>Model Training &amp; Evaluation</a:t>
            </a:r>
          </a:p>
        </p:txBody>
      </p:sp>
      <p:sp>
        <p:nvSpPr>
          <p:cNvPr id="4" name="TextBox 3">
            <a:extLst>
              <a:ext uri="{FF2B5EF4-FFF2-40B4-BE49-F238E27FC236}">
                <a16:creationId xmlns:a16="http://schemas.microsoft.com/office/drawing/2014/main" id="{8916DAD3-B98E-57BE-475E-783BAF3F9601}"/>
              </a:ext>
            </a:extLst>
          </p:cNvPr>
          <p:cNvSpPr txBox="1"/>
          <p:nvPr/>
        </p:nvSpPr>
        <p:spPr>
          <a:xfrm>
            <a:off x="622169" y="1507067"/>
            <a:ext cx="9982986" cy="2308324"/>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Logistic Regression</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Accuracy:</a:t>
            </a:r>
            <a:r>
              <a:rPr lang="en-US" sz="2400" dirty="0">
                <a:latin typeface="Arial" panose="020B0604020202020204" pitchFamily="34" charset="0"/>
                <a:cs typeface="Arial" panose="020B0604020202020204" pitchFamily="34" charset="0"/>
              </a:rPr>
              <a:t> 81.34%</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Performance:</a:t>
            </a:r>
            <a:r>
              <a:rPr lang="en-US" sz="2400" dirty="0">
                <a:latin typeface="Arial" panose="020B0604020202020204" pitchFamily="34" charset="0"/>
                <a:cs typeface="Arial" panose="020B0604020202020204" pitchFamily="34" charset="0"/>
              </a:rPr>
              <a:t> High precision and recall, especially in predicting survival outcomes.</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Confusion Matrix:</a:t>
            </a:r>
            <a:r>
              <a:rPr lang="en-US" sz="2400" dirty="0">
                <a:latin typeface="Arial" panose="020B0604020202020204" pitchFamily="34" charset="0"/>
                <a:cs typeface="Arial" panose="020B0604020202020204" pitchFamily="34" charset="0"/>
              </a:rPr>
              <a:t> Strong ability to differentiate between survivors and non-survivors.</a:t>
            </a:r>
          </a:p>
        </p:txBody>
      </p:sp>
      <p:pic>
        <p:nvPicPr>
          <p:cNvPr id="6" name="Picture 5">
            <a:extLst>
              <a:ext uri="{FF2B5EF4-FFF2-40B4-BE49-F238E27FC236}">
                <a16:creationId xmlns:a16="http://schemas.microsoft.com/office/drawing/2014/main" id="{EBF7767B-CFA7-519E-E357-4034C55A85E0}"/>
              </a:ext>
            </a:extLst>
          </p:cNvPr>
          <p:cNvPicPr>
            <a:picLocks noChangeAspect="1"/>
          </p:cNvPicPr>
          <p:nvPr/>
        </p:nvPicPr>
        <p:blipFill>
          <a:blip r:embed="rId2"/>
          <a:stretch>
            <a:fillRect/>
          </a:stretch>
        </p:blipFill>
        <p:spPr>
          <a:xfrm>
            <a:off x="1940077" y="4035674"/>
            <a:ext cx="7496153" cy="2715078"/>
          </a:xfrm>
          <a:prstGeom prst="rect">
            <a:avLst/>
          </a:prstGeom>
        </p:spPr>
      </p:pic>
    </p:spTree>
    <p:extLst>
      <p:ext uri="{BB962C8B-B14F-4D97-AF65-F5344CB8AC3E}">
        <p14:creationId xmlns:p14="http://schemas.microsoft.com/office/powerpoint/2010/main" val="367689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E4980F-3B96-8738-4C50-59316C9A1E49}"/>
              </a:ext>
            </a:extLst>
          </p:cNvPr>
          <p:cNvSpPr txBox="1"/>
          <p:nvPr/>
        </p:nvSpPr>
        <p:spPr>
          <a:xfrm>
            <a:off x="593889" y="309895"/>
            <a:ext cx="11208470" cy="2308324"/>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Random Forest</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Accuracy:</a:t>
            </a:r>
            <a:r>
              <a:rPr lang="en-US" sz="2400" dirty="0">
                <a:latin typeface="Arial" panose="020B0604020202020204" pitchFamily="34" charset="0"/>
                <a:cs typeface="Arial" panose="020B0604020202020204" pitchFamily="34" charset="0"/>
              </a:rPr>
              <a:t> 78.36%</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Performance:</a:t>
            </a:r>
            <a:r>
              <a:rPr lang="en-US" sz="2400" dirty="0">
                <a:latin typeface="Arial" panose="020B0604020202020204" pitchFamily="34" charset="0"/>
                <a:cs typeface="Arial" panose="020B0604020202020204" pitchFamily="34" charset="0"/>
              </a:rPr>
              <a:t> Balanced precision and recall, slightly lower than Logistic Regression.</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Confusion Matrix:</a:t>
            </a:r>
            <a:r>
              <a:rPr lang="en-US" sz="2400" dirty="0">
                <a:latin typeface="Arial" panose="020B0604020202020204" pitchFamily="34" charset="0"/>
                <a:cs typeface="Arial" panose="020B0604020202020204" pitchFamily="34" charset="0"/>
              </a:rPr>
              <a:t> Shows some misclassification, particularly with borderline cases.</a:t>
            </a:r>
          </a:p>
        </p:txBody>
      </p:sp>
      <p:pic>
        <p:nvPicPr>
          <p:cNvPr id="6" name="Picture 5">
            <a:extLst>
              <a:ext uri="{FF2B5EF4-FFF2-40B4-BE49-F238E27FC236}">
                <a16:creationId xmlns:a16="http://schemas.microsoft.com/office/drawing/2014/main" id="{74BF5974-7E30-A292-C1EA-832E2CCFE4D7}"/>
              </a:ext>
            </a:extLst>
          </p:cNvPr>
          <p:cNvPicPr>
            <a:picLocks noChangeAspect="1"/>
          </p:cNvPicPr>
          <p:nvPr/>
        </p:nvPicPr>
        <p:blipFill>
          <a:blip r:embed="rId2"/>
          <a:stretch>
            <a:fillRect/>
          </a:stretch>
        </p:blipFill>
        <p:spPr>
          <a:xfrm>
            <a:off x="3001101" y="3011962"/>
            <a:ext cx="6322008" cy="3123941"/>
          </a:xfrm>
          <a:prstGeom prst="rect">
            <a:avLst/>
          </a:prstGeom>
        </p:spPr>
      </p:pic>
    </p:spTree>
    <p:extLst>
      <p:ext uri="{BB962C8B-B14F-4D97-AF65-F5344CB8AC3E}">
        <p14:creationId xmlns:p14="http://schemas.microsoft.com/office/powerpoint/2010/main" val="159842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6402F-5C5B-154E-3C8D-45346960D8DE}"/>
              </a:ext>
            </a:extLst>
          </p:cNvPr>
          <p:cNvSpPr txBox="1"/>
          <p:nvPr/>
        </p:nvSpPr>
        <p:spPr>
          <a:xfrm>
            <a:off x="857838" y="420114"/>
            <a:ext cx="10633435" cy="1938992"/>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Decision Tree</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Accuracy:</a:t>
            </a:r>
            <a:r>
              <a:rPr lang="en-US" sz="2400" dirty="0">
                <a:latin typeface="Arial" panose="020B0604020202020204" pitchFamily="34" charset="0"/>
                <a:cs typeface="Arial" panose="020B0604020202020204" pitchFamily="34" charset="0"/>
              </a:rPr>
              <a:t> 74.25%</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Performance:</a:t>
            </a:r>
            <a:r>
              <a:rPr lang="en-US" sz="2400" dirty="0">
                <a:latin typeface="Arial" panose="020B0604020202020204" pitchFamily="34" charset="0"/>
                <a:cs typeface="Arial" panose="020B0604020202020204" pitchFamily="34" charset="0"/>
              </a:rPr>
              <a:t> Lower accuracy, indicating potential overfitting.</a:t>
            </a:r>
          </a:p>
          <a:p>
            <a:pPr marL="742950" lvl="1"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Confusion Matrix:</a:t>
            </a:r>
            <a:r>
              <a:rPr lang="en-US" sz="2400" dirty="0">
                <a:latin typeface="Arial" panose="020B0604020202020204" pitchFamily="34" charset="0"/>
                <a:cs typeface="Arial" panose="020B0604020202020204" pitchFamily="34" charset="0"/>
              </a:rPr>
              <a:t> More misclassification errors compared to other models.</a:t>
            </a:r>
          </a:p>
        </p:txBody>
      </p:sp>
      <p:pic>
        <p:nvPicPr>
          <p:cNvPr id="6" name="Picture 5">
            <a:extLst>
              <a:ext uri="{FF2B5EF4-FFF2-40B4-BE49-F238E27FC236}">
                <a16:creationId xmlns:a16="http://schemas.microsoft.com/office/drawing/2014/main" id="{0347E941-15C9-1C8B-4FF1-620D59DB5A7C}"/>
              </a:ext>
            </a:extLst>
          </p:cNvPr>
          <p:cNvPicPr>
            <a:picLocks noChangeAspect="1"/>
          </p:cNvPicPr>
          <p:nvPr/>
        </p:nvPicPr>
        <p:blipFill>
          <a:blip r:embed="rId2"/>
          <a:stretch>
            <a:fillRect/>
          </a:stretch>
        </p:blipFill>
        <p:spPr>
          <a:xfrm>
            <a:off x="2377743" y="2791450"/>
            <a:ext cx="7089852" cy="3414888"/>
          </a:xfrm>
          <a:prstGeom prst="rect">
            <a:avLst/>
          </a:prstGeom>
        </p:spPr>
      </p:pic>
    </p:spTree>
    <p:extLst>
      <p:ext uri="{BB962C8B-B14F-4D97-AF65-F5344CB8AC3E}">
        <p14:creationId xmlns:p14="http://schemas.microsoft.com/office/powerpoint/2010/main" val="356257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F5A4-7CF3-5634-0BF2-9C3985753774}"/>
              </a:ext>
            </a:extLst>
          </p:cNvPr>
          <p:cNvSpPr>
            <a:spLocks noGrp="1"/>
          </p:cNvSpPr>
          <p:nvPr>
            <p:ph type="title"/>
          </p:nvPr>
        </p:nvSpPr>
        <p:spPr>
          <a:xfrm>
            <a:off x="1828800" y="0"/>
            <a:ext cx="8534400" cy="1507067"/>
          </a:xfrm>
        </p:spPr>
        <p:txBody>
          <a:bodyPr>
            <a:normAutofit/>
          </a:bodyPr>
          <a:lstStyle/>
          <a:p>
            <a:pPr algn="ctr"/>
            <a:r>
              <a:rPr lang="en-IN" sz="4400" b="1" dirty="0"/>
              <a:t>Results Comparison</a:t>
            </a:r>
          </a:p>
        </p:txBody>
      </p:sp>
      <p:sp>
        <p:nvSpPr>
          <p:cNvPr id="3" name="Rectangle 1">
            <a:extLst>
              <a:ext uri="{FF2B5EF4-FFF2-40B4-BE49-F238E27FC236}">
                <a16:creationId xmlns:a16="http://schemas.microsoft.com/office/drawing/2014/main" id="{760BF241-3956-11E7-8C79-D1CE8278B164}"/>
              </a:ext>
            </a:extLst>
          </p:cNvPr>
          <p:cNvSpPr>
            <a:spLocks noChangeArrowheads="1"/>
          </p:cNvSpPr>
          <p:nvPr/>
        </p:nvSpPr>
        <p:spPr bwMode="auto">
          <a:xfrm>
            <a:off x="536922" y="1507067"/>
            <a:ext cx="111181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Model Comparison:</a:t>
            </a:r>
            <a:r>
              <a:rPr lang="en-US" altLang="en-US" sz="2400" dirty="0">
                <a:latin typeface="Arial" panose="020B0604020202020204" pitchFamily="34" charset="0"/>
              </a:rPr>
              <a:t> Accuracy, Precision, Recall for all three models.</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Best Model:</a:t>
            </a:r>
            <a:r>
              <a:rPr lang="en-US" altLang="en-US" sz="2400" dirty="0">
                <a:latin typeface="Arial" panose="020B0604020202020204" pitchFamily="34" charset="0"/>
              </a:rPr>
              <a:t> Logistic Regression with 81.34% accuracy.</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Conclusion:</a:t>
            </a:r>
            <a:r>
              <a:rPr lang="en-US" altLang="en-US" sz="2400" dirty="0">
                <a:latin typeface="Arial" panose="020B0604020202020204" pitchFamily="34" charset="0"/>
              </a:rPr>
              <a:t> Logistic Regression is the most reliable model for predicting survival outcomes. </a:t>
            </a:r>
          </a:p>
        </p:txBody>
      </p:sp>
      <p:pic>
        <p:nvPicPr>
          <p:cNvPr id="5" name="Picture 4">
            <a:extLst>
              <a:ext uri="{FF2B5EF4-FFF2-40B4-BE49-F238E27FC236}">
                <a16:creationId xmlns:a16="http://schemas.microsoft.com/office/drawing/2014/main" id="{C9DC1A4D-DA30-A390-F4D4-A2A88FC79BE9}"/>
              </a:ext>
            </a:extLst>
          </p:cNvPr>
          <p:cNvPicPr>
            <a:picLocks noChangeAspect="1"/>
          </p:cNvPicPr>
          <p:nvPr/>
        </p:nvPicPr>
        <p:blipFill>
          <a:blip r:embed="rId2"/>
          <a:stretch>
            <a:fillRect/>
          </a:stretch>
        </p:blipFill>
        <p:spPr>
          <a:xfrm>
            <a:off x="2283269" y="4524237"/>
            <a:ext cx="7101711" cy="1653391"/>
          </a:xfrm>
          <a:prstGeom prst="rect">
            <a:avLst/>
          </a:prstGeom>
        </p:spPr>
      </p:pic>
    </p:spTree>
    <p:extLst>
      <p:ext uri="{BB962C8B-B14F-4D97-AF65-F5344CB8AC3E}">
        <p14:creationId xmlns:p14="http://schemas.microsoft.com/office/powerpoint/2010/main" val="299575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37DA-D830-D660-C707-3F95502B0217}"/>
              </a:ext>
            </a:extLst>
          </p:cNvPr>
          <p:cNvSpPr>
            <a:spLocks noGrp="1"/>
          </p:cNvSpPr>
          <p:nvPr>
            <p:ph type="title"/>
          </p:nvPr>
        </p:nvSpPr>
        <p:spPr>
          <a:xfrm>
            <a:off x="1828800" y="0"/>
            <a:ext cx="8534400" cy="1507067"/>
          </a:xfrm>
        </p:spPr>
        <p:txBody>
          <a:bodyPr>
            <a:normAutofit/>
          </a:bodyPr>
          <a:lstStyle/>
          <a:p>
            <a:pPr algn="ctr"/>
            <a:r>
              <a:rPr lang="en-IN" sz="4400" b="1" dirty="0"/>
              <a:t>Conclusion</a:t>
            </a:r>
          </a:p>
        </p:txBody>
      </p:sp>
      <p:sp>
        <p:nvSpPr>
          <p:cNvPr id="3" name="Rectangle 1">
            <a:extLst>
              <a:ext uri="{FF2B5EF4-FFF2-40B4-BE49-F238E27FC236}">
                <a16:creationId xmlns:a16="http://schemas.microsoft.com/office/drawing/2014/main" id="{9B4789FF-5B9E-45E7-39CF-8893E8BE3E06}"/>
              </a:ext>
            </a:extLst>
          </p:cNvPr>
          <p:cNvSpPr>
            <a:spLocks noChangeArrowheads="1"/>
          </p:cNvSpPr>
          <p:nvPr/>
        </p:nvSpPr>
        <p:spPr bwMode="auto">
          <a:xfrm>
            <a:off x="659011" y="1876399"/>
            <a:ext cx="101364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Summary:</a:t>
            </a:r>
            <a:r>
              <a:rPr lang="en-US" altLang="en-US" sz="2400" dirty="0">
                <a:latin typeface="Arial" panose="020B0604020202020204" pitchFamily="34" charset="0"/>
              </a:rPr>
              <a:t> This project highlights the importance of data preprocessing, model selection, and evaluation in predicting survival outcomes on the Titanic.</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Best Model:</a:t>
            </a:r>
            <a:r>
              <a:rPr lang="en-US" altLang="en-US" sz="2400" dirty="0">
                <a:latin typeface="Arial" panose="020B0604020202020204" pitchFamily="34" charset="0"/>
              </a:rPr>
              <a:t> Logistic Regression is recommended as the best model due to its consistent performance across all metrics.</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40151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C125-53B8-2CA6-A8E3-D3A3D9DA2109}"/>
              </a:ext>
            </a:extLst>
          </p:cNvPr>
          <p:cNvSpPr>
            <a:spLocks noGrp="1"/>
          </p:cNvSpPr>
          <p:nvPr>
            <p:ph type="title"/>
          </p:nvPr>
        </p:nvSpPr>
        <p:spPr>
          <a:xfrm>
            <a:off x="1381795" y="2675466"/>
            <a:ext cx="8534400" cy="1507067"/>
          </a:xfrm>
        </p:spPr>
        <p:txBody>
          <a:bodyPr>
            <a:normAutofit/>
          </a:bodyPr>
          <a:lstStyle/>
          <a:p>
            <a:pPr algn="ctr"/>
            <a:r>
              <a:rPr lang="en-IN" sz="8800" b="1" dirty="0"/>
              <a:t>Thank you</a:t>
            </a:r>
          </a:p>
        </p:txBody>
      </p:sp>
    </p:spTree>
    <p:extLst>
      <p:ext uri="{BB962C8B-B14F-4D97-AF65-F5344CB8AC3E}">
        <p14:creationId xmlns:p14="http://schemas.microsoft.com/office/powerpoint/2010/main" val="254497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7FB-8498-D54D-3E70-E69A9F3035F8}"/>
              </a:ext>
            </a:extLst>
          </p:cNvPr>
          <p:cNvSpPr>
            <a:spLocks noGrp="1"/>
          </p:cNvSpPr>
          <p:nvPr>
            <p:ph type="title"/>
          </p:nvPr>
        </p:nvSpPr>
        <p:spPr>
          <a:xfrm>
            <a:off x="1828800" y="0"/>
            <a:ext cx="8534400" cy="1507067"/>
          </a:xfrm>
        </p:spPr>
        <p:txBody>
          <a:bodyPr>
            <a:normAutofit/>
          </a:bodyPr>
          <a:lstStyle/>
          <a:p>
            <a:pPr algn="ctr"/>
            <a:r>
              <a:rPr lang="en-IN" sz="4400" b="1" dirty="0"/>
              <a:t>Introduction</a:t>
            </a:r>
          </a:p>
        </p:txBody>
      </p:sp>
      <p:sp>
        <p:nvSpPr>
          <p:cNvPr id="3" name="Rectangle 1">
            <a:extLst>
              <a:ext uri="{FF2B5EF4-FFF2-40B4-BE49-F238E27FC236}">
                <a16:creationId xmlns:a16="http://schemas.microsoft.com/office/drawing/2014/main" id="{31FD76AE-81AB-D3B6-B8AA-EFA8A2752FD5}"/>
              </a:ext>
            </a:extLst>
          </p:cNvPr>
          <p:cNvSpPr>
            <a:spLocks noChangeArrowheads="1"/>
          </p:cNvSpPr>
          <p:nvPr/>
        </p:nvSpPr>
        <p:spPr bwMode="auto">
          <a:xfrm>
            <a:off x="447695" y="1507067"/>
            <a:ext cx="991550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Objective:</a:t>
            </a:r>
            <a:r>
              <a:rPr lang="en-US" altLang="en-US" sz="2400" dirty="0">
                <a:latin typeface="Arial" panose="020B0604020202020204" pitchFamily="34" charset="0"/>
              </a:rPr>
              <a:t> The Titanic Survival Prediction project aims to predict whether a passenger on the Titanic would survive the disaster based on various features such as age, sex, passenger class, and more.</a:t>
            </a:r>
          </a:p>
          <a:p>
            <a:pPr lvl="0" defTabSz="914400" eaLnBrk="0" fontAlgn="base" hangingPunct="0">
              <a:spcBef>
                <a:spcPct val="0"/>
              </a:spcBef>
              <a:spcAft>
                <a:spcPct val="0"/>
              </a:spcAft>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Approach:</a:t>
            </a:r>
            <a:r>
              <a:rPr lang="en-US" altLang="en-US" sz="2400" dirty="0">
                <a:latin typeface="Arial" panose="020B0604020202020204" pitchFamily="34" charset="0"/>
              </a:rPr>
              <a:t> We employ machine learning models to build a predictive system and evaluate their effectiveness using accuracy, confusion matrix, and classification reports. </a:t>
            </a:r>
          </a:p>
        </p:txBody>
      </p:sp>
    </p:spTree>
    <p:extLst>
      <p:ext uri="{BB962C8B-B14F-4D97-AF65-F5344CB8AC3E}">
        <p14:creationId xmlns:p14="http://schemas.microsoft.com/office/powerpoint/2010/main" val="248636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BFD3-F167-FEBA-A268-09F5AAA22BF4}"/>
              </a:ext>
            </a:extLst>
          </p:cNvPr>
          <p:cNvSpPr>
            <a:spLocks noGrp="1"/>
          </p:cNvSpPr>
          <p:nvPr>
            <p:ph type="title"/>
          </p:nvPr>
        </p:nvSpPr>
        <p:spPr>
          <a:xfrm>
            <a:off x="1828800" y="0"/>
            <a:ext cx="8534400" cy="1507067"/>
          </a:xfrm>
        </p:spPr>
        <p:txBody>
          <a:bodyPr>
            <a:normAutofit/>
          </a:bodyPr>
          <a:lstStyle/>
          <a:p>
            <a:pPr algn="ctr"/>
            <a:r>
              <a:rPr lang="en-IN" sz="4400" b="1" dirty="0"/>
              <a:t>Problem Statement</a:t>
            </a:r>
          </a:p>
        </p:txBody>
      </p:sp>
      <p:sp>
        <p:nvSpPr>
          <p:cNvPr id="4" name="TextBox 3">
            <a:extLst>
              <a:ext uri="{FF2B5EF4-FFF2-40B4-BE49-F238E27FC236}">
                <a16:creationId xmlns:a16="http://schemas.microsoft.com/office/drawing/2014/main" id="{F45B3FCE-FEF8-2CCB-9A8B-2402934324DA}"/>
              </a:ext>
            </a:extLst>
          </p:cNvPr>
          <p:cNvSpPr txBox="1"/>
          <p:nvPr/>
        </p:nvSpPr>
        <p:spPr>
          <a:xfrm>
            <a:off x="920684" y="1507067"/>
            <a:ext cx="10350631" cy="2246769"/>
          </a:xfrm>
          <a:prstGeom prst="rect">
            <a:avLst/>
          </a:prstGeom>
          <a:noFill/>
        </p:spPr>
        <p:txBody>
          <a:bodyPr wrap="square">
            <a:spAutoFit/>
          </a:bodyPr>
          <a:lstStyle/>
          <a:p>
            <a:pPr algn="l"/>
            <a:endParaRPr lang="en-IN" sz="2000" b="0" i="0" u="none" strike="noStrike" baseline="0" dirty="0">
              <a:solidFill>
                <a:srgbClr val="000000"/>
              </a:solidFill>
              <a:latin typeface="Roboto" panose="02000000000000000000" pitchFamily="2" charset="0"/>
            </a:endParaRPr>
          </a:p>
          <a:p>
            <a:r>
              <a:rPr lang="en-US" sz="2400" b="0" i="0" u="none" strike="noStrike" baseline="0" dirty="0">
                <a:latin typeface="Arial" panose="020B0604020202020204" pitchFamily="34" charset="0"/>
                <a:cs typeface="Arial" panose="020B0604020202020204" pitchFamily="34" charset="0"/>
              </a:rPr>
              <a:t> The Titanic Problem is based on the sinking of the ‘Unsinkable’ ship Titanic in early 1912. It gives you information about multiple people like their ages, sexes, sibling counts, embarkment points, and whether or not they survived the disaster. Based on these features, you have to predict if an arbitrary passenger on Titanic would survive the sinking or not.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648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87C9-1369-71E8-796E-3AC285954745}"/>
              </a:ext>
            </a:extLst>
          </p:cNvPr>
          <p:cNvSpPr>
            <a:spLocks noGrp="1"/>
          </p:cNvSpPr>
          <p:nvPr>
            <p:ph type="title"/>
          </p:nvPr>
        </p:nvSpPr>
        <p:spPr>
          <a:xfrm>
            <a:off x="1828800" y="160429"/>
            <a:ext cx="8534400" cy="1507067"/>
          </a:xfrm>
        </p:spPr>
        <p:txBody>
          <a:bodyPr>
            <a:normAutofit/>
          </a:bodyPr>
          <a:lstStyle/>
          <a:p>
            <a:pPr algn="ctr"/>
            <a:r>
              <a:rPr lang="en-IN" sz="4400" b="1" dirty="0"/>
              <a:t>Dataset Overview</a:t>
            </a:r>
          </a:p>
        </p:txBody>
      </p:sp>
      <p:sp>
        <p:nvSpPr>
          <p:cNvPr id="3" name="Rectangle 1">
            <a:extLst>
              <a:ext uri="{FF2B5EF4-FFF2-40B4-BE49-F238E27FC236}">
                <a16:creationId xmlns:a16="http://schemas.microsoft.com/office/drawing/2014/main" id="{082BB09B-6401-6157-D184-BE7771F8BD09}"/>
              </a:ext>
            </a:extLst>
          </p:cNvPr>
          <p:cNvSpPr>
            <a:spLocks noChangeArrowheads="1"/>
          </p:cNvSpPr>
          <p:nvPr/>
        </p:nvSpPr>
        <p:spPr bwMode="auto">
          <a:xfrm>
            <a:off x="631595" y="1667496"/>
            <a:ext cx="112744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Features:</a:t>
            </a:r>
            <a:r>
              <a:rPr lang="en-US" altLang="en-US" sz="2400" dirty="0">
                <a:latin typeface="Arial" panose="020B0604020202020204" pitchFamily="34" charset="0"/>
              </a:rPr>
              <a:t> The dataset contains various features of passengers such as:</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Survived (0 = No, 1 = Yes)</a:t>
            </a:r>
          </a:p>
          <a:p>
            <a:pPr lvl="0" defTabSz="914400" eaLnBrk="0" fontAlgn="base" hangingPunct="0">
              <a:spcBef>
                <a:spcPct val="0"/>
              </a:spcBef>
              <a:spcAft>
                <a:spcPct val="0"/>
              </a:spcAft>
              <a:buFontTx/>
              <a:buChar char="•"/>
            </a:pPr>
            <a:r>
              <a:rPr lang="en-US" altLang="en-US" sz="2400" dirty="0" err="1">
                <a:latin typeface="Arial" panose="020B0604020202020204" pitchFamily="34" charset="0"/>
              </a:rPr>
              <a:t>Pclass</a:t>
            </a:r>
            <a:r>
              <a:rPr lang="en-US" altLang="en-US" sz="2400" dirty="0">
                <a:latin typeface="Arial" panose="020B0604020202020204" pitchFamily="34" charset="0"/>
              </a:rPr>
              <a:t> (Passenger Class)</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Sex</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Age</a:t>
            </a:r>
          </a:p>
          <a:p>
            <a:pPr lvl="0" defTabSz="914400" eaLnBrk="0" fontAlgn="base" hangingPunct="0">
              <a:spcBef>
                <a:spcPct val="0"/>
              </a:spcBef>
              <a:spcAft>
                <a:spcPct val="0"/>
              </a:spcAft>
              <a:buFontTx/>
              <a:buChar char="•"/>
            </a:pPr>
            <a:r>
              <a:rPr lang="en-US" altLang="en-US" sz="2400" dirty="0" err="1">
                <a:latin typeface="Arial" panose="020B0604020202020204" pitchFamily="34" charset="0"/>
              </a:rPr>
              <a:t>SibSp</a:t>
            </a:r>
            <a:r>
              <a:rPr lang="en-US" altLang="en-US" sz="2400" dirty="0">
                <a:latin typeface="Arial" panose="020B0604020202020204" pitchFamily="34" charset="0"/>
              </a:rPr>
              <a:t> (Number of Siblings/Spouses Aboard)</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Parch (Number of Parents/Children Aboard)</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Fare</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Embarked (Port of Embarkation: C = Cherbourg, Q = Queenstown, S = Southampton)</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Dataset Size:</a:t>
            </a:r>
            <a:r>
              <a:rPr lang="en-US" altLang="en-US" sz="2400" dirty="0">
                <a:latin typeface="Arial" panose="020B0604020202020204" pitchFamily="34" charset="0"/>
              </a:rPr>
              <a:t> 891 Rows And 12 Columns</a:t>
            </a:r>
          </a:p>
        </p:txBody>
      </p:sp>
    </p:spTree>
    <p:extLst>
      <p:ext uri="{BB962C8B-B14F-4D97-AF65-F5344CB8AC3E}">
        <p14:creationId xmlns:p14="http://schemas.microsoft.com/office/powerpoint/2010/main" val="213711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176B-9861-0CC2-CE98-372A935D25B3}"/>
              </a:ext>
            </a:extLst>
          </p:cNvPr>
          <p:cNvSpPr>
            <a:spLocks noGrp="1"/>
          </p:cNvSpPr>
          <p:nvPr>
            <p:ph type="title"/>
          </p:nvPr>
        </p:nvSpPr>
        <p:spPr>
          <a:xfrm>
            <a:off x="1828800" y="0"/>
            <a:ext cx="8534400" cy="1507067"/>
          </a:xfrm>
        </p:spPr>
        <p:txBody>
          <a:bodyPr>
            <a:normAutofit/>
          </a:bodyPr>
          <a:lstStyle/>
          <a:p>
            <a:pPr algn="ctr"/>
            <a:r>
              <a:rPr lang="en-IN" sz="4400" b="1" dirty="0"/>
              <a:t>Technology Used</a:t>
            </a:r>
          </a:p>
        </p:txBody>
      </p:sp>
      <p:sp>
        <p:nvSpPr>
          <p:cNvPr id="3" name="Rectangle 1">
            <a:extLst>
              <a:ext uri="{FF2B5EF4-FFF2-40B4-BE49-F238E27FC236}">
                <a16:creationId xmlns:a16="http://schemas.microsoft.com/office/drawing/2014/main" id="{DE846BDA-AD4F-8404-2813-65EC17EFDB27}"/>
              </a:ext>
            </a:extLst>
          </p:cNvPr>
          <p:cNvSpPr>
            <a:spLocks noChangeArrowheads="1"/>
          </p:cNvSpPr>
          <p:nvPr/>
        </p:nvSpPr>
        <p:spPr bwMode="auto">
          <a:xfrm>
            <a:off x="559369" y="1137736"/>
            <a:ext cx="1062842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Programming Language:</a:t>
            </a: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dirty="0">
                <a:latin typeface="Arial" panose="020B0604020202020204" pitchFamily="34" charset="0"/>
              </a:rPr>
              <a:t>Python: Used for data manipulation, model building, and evaluation.</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Libraries:</a:t>
            </a: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dirty="0">
                <a:latin typeface="Arial" panose="020B0604020202020204" pitchFamily="34" charset="0"/>
              </a:rPr>
              <a:t>Pandas: For data loading, preprocessing, and manipulation.</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Scikit-learn: For model building, training, evaluation, and hyperparameter tuning.</a:t>
            </a:r>
          </a:p>
          <a:p>
            <a:pPr lvl="0" defTabSz="914400" eaLnBrk="0" fontAlgn="base" hangingPunct="0">
              <a:spcBef>
                <a:spcPct val="0"/>
              </a:spcBef>
              <a:spcAft>
                <a:spcPct val="0"/>
              </a:spcAft>
              <a:buFontTx/>
              <a:buChar char="•"/>
            </a:pPr>
            <a:r>
              <a:rPr lang="en-US" altLang="en-US" sz="2400" dirty="0">
                <a:latin typeface="Arial" panose="020B0604020202020204" pitchFamily="34" charset="0"/>
              </a:rPr>
              <a:t>Matplotlib &amp; Seaborn: For data visualization.</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Development Environment:</a:t>
            </a: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dirty="0">
                <a:latin typeface="Arial" panose="020B0604020202020204" pitchFamily="34" charset="0"/>
              </a:rPr>
              <a:t>Google </a:t>
            </a:r>
            <a:r>
              <a:rPr lang="en-US" altLang="en-US" sz="2400" dirty="0" err="1">
                <a:latin typeface="Arial" panose="020B0604020202020204" pitchFamily="34" charset="0"/>
              </a:rPr>
              <a:t>Colab</a:t>
            </a:r>
            <a:r>
              <a:rPr lang="en-US" altLang="en-US" sz="2400" dirty="0">
                <a:latin typeface="Arial" panose="020B0604020202020204" pitchFamily="34" charset="0"/>
              </a:rPr>
              <a:t>: A cloud-based environment for running code and accessing powerful computational resources.</a:t>
            </a:r>
          </a:p>
          <a:p>
            <a:pPr lvl="0" defTabSz="914400" eaLnBrk="0" fontAlgn="base" hangingPunct="0">
              <a:spcBef>
                <a:spcPct val="0"/>
              </a:spcBef>
              <a:spcAft>
                <a:spcPct val="0"/>
              </a:spcAft>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023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D31D-A455-A634-B80B-B1A60B823749}"/>
              </a:ext>
            </a:extLst>
          </p:cNvPr>
          <p:cNvSpPr>
            <a:spLocks noGrp="1"/>
          </p:cNvSpPr>
          <p:nvPr>
            <p:ph type="title"/>
          </p:nvPr>
        </p:nvSpPr>
        <p:spPr>
          <a:xfrm>
            <a:off x="1828800" y="0"/>
            <a:ext cx="8534400" cy="1507067"/>
          </a:xfrm>
        </p:spPr>
        <p:txBody>
          <a:bodyPr>
            <a:normAutofit/>
          </a:bodyPr>
          <a:lstStyle/>
          <a:p>
            <a:pPr algn="ctr"/>
            <a:r>
              <a:rPr lang="en-IN" sz="4400" b="1" dirty="0"/>
              <a:t>Data Visualization</a:t>
            </a:r>
          </a:p>
        </p:txBody>
      </p:sp>
      <p:pic>
        <p:nvPicPr>
          <p:cNvPr id="4098" name="Picture 2">
            <a:extLst>
              <a:ext uri="{FF2B5EF4-FFF2-40B4-BE49-F238E27FC236}">
                <a16:creationId xmlns:a16="http://schemas.microsoft.com/office/drawing/2014/main" id="{667AF818-8B8D-7D23-8A0C-54C4C7F14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1507067"/>
            <a:ext cx="80105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9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C222E4C-D2DF-D421-DE61-CA286F69F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959" y="851261"/>
            <a:ext cx="5800675" cy="501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19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F593AB4-A7B6-4858-03BD-48D44B9D5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278" y="1294320"/>
            <a:ext cx="5345545" cy="36358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BA6C98D-696D-042F-0179-05F9725F8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657" y="1294320"/>
            <a:ext cx="4660031" cy="363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1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3E4D-24D8-0799-6EF2-FA993BDEF019}"/>
              </a:ext>
            </a:extLst>
          </p:cNvPr>
          <p:cNvSpPr>
            <a:spLocks noGrp="1"/>
          </p:cNvSpPr>
          <p:nvPr>
            <p:ph type="title"/>
          </p:nvPr>
        </p:nvSpPr>
        <p:spPr>
          <a:xfrm>
            <a:off x="1828800" y="0"/>
            <a:ext cx="8534400" cy="1507067"/>
          </a:xfrm>
        </p:spPr>
        <p:txBody>
          <a:bodyPr>
            <a:normAutofit/>
          </a:bodyPr>
          <a:lstStyle/>
          <a:p>
            <a:pPr algn="ctr"/>
            <a:r>
              <a:rPr lang="en-IN" sz="4400" b="1" dirty="0"/>
              <a:t>Data Preprocessing</a:t>
            </a:r>
          </a:p>
        </p:txBody>
      </p:sp>
      <p:sp>
        <p:nvSpPr>
          <p:cNvPr id="3" name="Rectangle 1">
            <a:extLst>
              <a:ext uri="{FF2B5EF4-FFF2-40B4-BE49-F238E27FC236}">
                <a16:creationId xmlns:a16="http://schemas.microsoft.com/office/drawing/2014/main" id="{503FF1E3-2564-824E-A122-F5F7239F5B7B}"/>
              </a:ext>
            </a:extLst>
          </p:cNvPr>
          <p:cNvSpPr>
            <a:spLocks noChangeArrowheads="1"/>
          </p:cNvSpPr>
          <p:nvPr/>
        </p:nvSpPr>
        <p:spPr bwMode="auto">
          <a:xfrm>
            <a:off x="603316" y="1507067"/>
            <a:ext cx="1041661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2400" b="1" dirty="0">
                <a:latin typeface="Arial" panose="020B0604020202020204" pitchFamily="34" charset="0"/>
              </a:rPr>
              <a:t>Handling Missing Values:</a:t>
            </a:r>
            <a:r>
              <a:rPr lang="en-US" altLang="en-US" sz="2400" dirty="0">
                <a:latin typeface="Arial" panose="020B0604020202020204" pitchFamily="34" charset="0"/>
              </a:rPr>
              <a:t> Filled missing values in Age and Embarked columns; dropped Cabin due to excessive missing data.</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Encoding Categorical Variables:</a:t>
            </a:r>
            <a:r>
              <a:rPr lang="en-US" altLang="en-US" sz="2400" dirty="0">
                <a:latin typeface="Arial" panose="020B0604020202020204" pitchFamily="34" charset="0"/>
              </a:rPr>
              <a:t> Converted Sex and Embarked into numerical values using Label Encoding.</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Feature Scaling:</a:t>
            </a:r>
            <a:r>
              <a:rPr lang="en-US" altLang="en-US" sz="2400" dirty="0">
                <a:latin typeface="Arial" panose="020B0604020202020204" pitchFamily="34" charset="0"/>
              </a:rPr>
              <a:t> Applied </a:t>
            </a:r>
            <a:r>
              <a:rPr lang="en-US" altLang="en-US" sz="2400" dirty="0" err="1">
                <a:latin typeface="Arial" panose="020B0604020202020204" pitchFamily="34" charset="0"/>
              </a:rPr>
              <a:t>StandardScaler</a:t>
            </a:r>
            <a:r>
              <a:rPr lang="en-US" altLang="en-US" sz="2400" dirty="0">
                <a:latin typeface="Arial" panose="020B0604020202020204" pitchFamily="34" charset="0"/>
              </a:rPr>
              <a:t> to normalize the features like Age and Fare.</a:t>
            </a:r>
          </a:p>
          <a:p>
            <a:pPr lvl="0" defTabSz="914400" eaLnBrk="0" fontAlgn="base" hangingPunct="0">
              <a:spcBef>
                <a:spcPct val="0"/>
              </a:spcBef>
              <a:spcAft>
                <a:spcPct val="0"/>
              </a:spcAft>
              <a:buFontTx/>
              <a:buChar char="•"/>
            </a:pPr>
            <a:endParaRPr lang="en-US" altLang="en-US" sz="2400" dirty="0">
              <a:latin typeface="Arial" panose="020B0604020202020204" pitchFamily="34" charset="0"/>
            </a:endParaRPr>
          </a:p>
          <a:p>
            <a:pPr lvl="0" defTabSz="914400" eaLnBrk="0" fontAlgn="base" hangingPunct="0">
              <a:spcBef>
                <a:spcPct val="0"/>
              </a:spcBef>
              <a:spcAft>
                <a:spcPct val="0"/>
              </a:spcAft>
              <a:buFontTx/>
              <a:buChar char="•"/>
            </a:pPr>
            <a:r>
              <a:rPr lang="en-US" altLang="en-US" sz="2400" b="1" dirty="0">
                <a:latin typeface="Arial" panose="020B0604020202020204" pitchFamily="34" charset="0"/>
              </a:rPr>
              <a:t>Data Split:</a:t>
            </a:r>
            <a:r>
              <a:rPr lang="en-US" altLang="en-US" sz="2400" dirty="0">
                <a:latin typeface="Arial" panose="020B0604020202020204" pitchFamily="34" charset="0"/>
              </a:rPr>
              <a:t> Divided the dataset into training (70%) and testing (30%) sets. </a:t>
            </a:r>
          </a:p>
        </p:txBody>
      </p:sp>
    </p:spTree>
    <p:extLst>
      <p:ext uri="{BB962C8B-B14F-4D97-AF65-F5344CB8AC3E}">
        <p14:creationId xmlns:p14="http://schemas.microsoft.com/office/powerpoint/2010/main" val="213428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TotalTime>
  <Words>563</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Roboto</vt:lpstr>
      <vt:lpstr>Wingdings 3</vt:lpstr>
      <vt:lpstr>Slice</vt:lpstr>
      <vt:lpstr>Titanic Survival Prediction Project</vt:lpstr>
      <vt:lpstr>Introduction</vt:lpstr>
      <vt:lpstr>Problem Statement</vt:lpstr>
      <vt:lpstr>Dataset Overview</vt:lpstr>
      <vt:lpstr>Technology Used</vt:lpstr>
      <vt:lpstr>Data Visualization</vt:lpstr>
      <vt:lpstr>PowerPoint Presentation</vt:lpstr>
      <vt:lpstr>PowerPoint Presentation</vt:lpstr>
      <vt:lpstr>Data Preprocessing</vt:lpstr>
      <vt:lpstr>Model Training &amp; Evaluation</vt:lpstr>
      <vt:lpstr>PowerPoint Presentation</vt:lpstr>
      <vt:lpstr>PowerPoint Presentation</vt:lpstr>
      <vt:lpstr>Results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TWJ IT Department</dc:creator>
  <cp:lastModifiedBy>TWJ IT Department</cp:lastModifiedBy>
  <cp:revision>1</cp:revision>
  <dcterms:created xsi:type="dcterms:W3CDTF">2024-08-30T15:41:06Z</dcterms:created>
  <dcterms:modified xsi:type="dcterms:W3CDTF">2024-08-30T16:12:39Z</dcterms:modified>
</cp:coreProperties>
</file>