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7" r:id="rId4"/>
    <p:sldId id="269" r:id="rId5"/>
    <p:sldId id="272" r:id="rId6"/>
    <p:sldId id="290" r:id="rId7"/>
    <p:sldId id="265" r:id="rId8"/>
    <p:sldId id="292" r:id="rId9"/>
    <p:sldId id="289" r:id="rId10"/>
    <p:sldId id="278" r:id="rId11"/>
    <p:sldId id="291" r:id="rId12"/>
    <p:sldId id="279" r:id="rId13"/>
    <p:sldId id="287" r:id="rId14"/>
    <p:sldId id="274" r:id="rId15"/>
    <p:sldId id="275" r:id="rId16"/>
    <p:sldId id="277" r:id="rId17"/>
    <p:sldId id="280" r:id="rId18"/>
    <p:sldId id="282" r:id="rId19"/>
    <p:sldId id="284" r:id="rId20"/>
    <p:sldId id="285" r:id="rId21"/>
    <p:sldId id="286" r:id="rId22"/>
    <p:sldId id="273" r:id="rId23"/>
    <p:sldId id="270" r:id="rId24"/>
  </p:sldIdLst>
  <p:sldSz cx="12192000" cy="6858000"/>
  <p:notesSz cx="6858000" cy="9144000"/>
  <p:embeddedFontLst>
    <p:embeddedFont>
      <p:font typeface="12롯데마트드림Bold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772" autoAdjust="0"/>
  </p:normalViewPr>
  <p:slideViewPr>
    <p:cSldViewPr snapToGrid="0">
      <p:cViewPr>
        <p:scale>
          <a:sx n="100" d="100"/>
          <a:sy n="100" d="100"/>
        </p:scale>
        <p:origin x="-130" y="-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9992E-2034-450B-90D6-943556973A09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FA636-0B44-4A5C-B21B-79E6D8BDA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7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저희는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비슬창의융합관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공용 공간 대여 시스템을 주제로 선정한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9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박준용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서은빈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이지수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72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에는 멤버변수로 방 번호</a:t>
            </a:r>
            <a:r>
              <a:rPr lang="en-US" altLang="ko-KR" dirty="0"/>
              <a:t>, </a:t>
            </a:r>
            <a:r>
              <a:rPr lang="ko-KR" altLang="en-US" dirty="0"/>
              <a:t>예약현황 </a:t>
            </a:r>
            <a:r>
              <a:rPr lang="en-US" altLang="ko-KR" dirty="0"/>
              <a:t>array, </a:t>
            </a:r>
            <a:r>
              <a:rPr lang="ko-KR" altLang="en-US" dirty="0"/>
              <a:t>공용공간 타입이 존재하고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멤버 </a:t>
            </a:r>
            <a:r>
              <a:rPr lang="en-US" altLang="ko-KR" dirty="0"/>
              <a:t>method </a:t>
            </a:r>
            <a:r>
              <a:rPr lang="ko-KR" altLang="en-US" dirty="0"/>
              <a:t>로는 예약</a:t>
            </a:r>
            <a:r>
              <a:rPr lang="en-US" altLang="ko-KR" dirty="0"/>
              <a:t>, </a:t>
            </a:r>
            <a:r>
              <a:rPr lang="ko-KR" altLang="en-US" dirty="0"/>
              <a:t>예약 취소</a:t>
            </a:r>
            <a:r>
              <a:rPr lang="en-US" altLang="ko-KR" dirty="0"/>
              <a:t>, </a:t>
            </a:r>
            <a:r>
              <a:rPr lang="ko-KR" altLang="en-US" dirty="0"/>
              <a:t>그리고 각 방의 예약 현황을 보여주는 </a:t>
            </a:r>
            <a:r>
              <a:rPr lang="en-US" altLang="ko-KR" dirty="0" err="1"/>
              <a:t>showTime</a:t>
            </a:r>
            <a:r>
              <a:rPr lang="en-US" altLang="ko-KR" dirty="0"/>
              <a:t> </a:t>
            </a:r>
            <a:r>
              <a:rPr lang="ko-KR" altLang="en-US" dirty="0"/>
              <a:t>등이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Mirror, Studio, Stage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에는 멤버 변수로 사용할 수 있는 </a:t>
            </a:r>
            <a:r>
              <a:rPr lang="en-US" altLang="ko-KR" dirty="0"/>
              <a:t>item</a:t>
            </a:r>
            <a:r>
              <a:rPr lang="ko-KR" altLang="en-US" dirty="0"/>
              <a:t>의 정보를 포함하고 있는 </a:t>
            </a:r>
            <a:r>
              <a:rPr lang="en-US" altLang="ko-KR" dirty="0"/>
              <a:t>item information</a:t>
            </a:r>
            <a:r>
              <a:rPr lang="ko-KR" altLang="en-US" dirty="0"/>
              <a:t>이 존재하고</a:t>
            </a:r>
            <a:endParaRPr lang="en-US" altLang="ko-KR" dirty="0"/>
          </a:p>
          <a:p>
            <a:r>
              <a:rPr lang="ko-KR" altLang="en-US" dirty="0"/>
              <a:t>멤버 </a:t>
            </a:r>
            <a:r>
              <a:rPr lang="en-US" altLang="ko-KR" dirty="0"/>
              <a:t>method </a:t>
            </a:r>
            <a:r>
              <a:rPr lang="ko-KR" altLang="en-US" dirty="0"/>
              <a:t>로는 사용가능한 </a:t>
            </a:r>
            <a:r>
              <a:rPr lang="en-US" altLang="ko-KR" dirty="0"/>
              <a:t>item </a:t>
            </a:r>
            <a:r>
              <a:rPr lang="ko-KR" altLang="en-US" dirty="0"/>
              <a:t>정보와 방</a:t>
            </a:r>
            <a:r>
              <a:rPr lang="en-US" altLang="ko-KR" dirty="0"/>
              <a:t> </a:t>
            </a:r>
            <a:r>
              <a:rPr lang="ko-KR" altLang="en-US" dirty="0"/>
              <a:t>호실 등의 정보를 출력해주는 </a:t>
            </a:r>
            <a:r>
              <a:rPr lang="en-US" altLang="ko-KR" dirty="0"/>
              <a:t>description</a:t>
            </a:r>
            <a:r>
              <a:rPr lang="ko-KR" altLang="en-US" dirty="0"/>
              <a:t>이 존재합니다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28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실행 예시입니다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15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생각한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비슬창의융합관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공용공간 대여 시스템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실행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화면은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74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45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24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7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612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86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76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5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definition, purpose, class design,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 예시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Q&amp;A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순서로 구성하였습니다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47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30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50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 추가할 기능에는</a:t>
            </a:r>
            <a:r>
              <a:rPr lang="en-US" altLang="ko-KR" dirty="0"/>
              <a:t>, </a:t>
            </a:r>
            <a:r>
              <a:rPr lang="ko-KR" altLang="en-US" dirty="0"/>
              <a:t>예약을 취소할 때 본인임을 확인할 수 있는 기능 구현</a:t>
            </a:r>
            <a:r>
              <a:rPr lang="en-US" altLang="ko-KR" dirty="0"/>
              <a:t>, </a:t>
            </a:r>
            <a:r>
              <a:rPr lang="ko-KR" altLang="en-US" dirty="0"/>
              <a:t>비품 예약 시스템 구현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예약 정보 기록</a:t>
            </a:r>
            <a:r>
              <a:rPr lang="en-US" altLang="ko-KR" dirty="0"/>
              <a:t>, </a:t>
            </a:r>
            <a:r>
              <a:rPr lang="ko-KR" altLang="en-US" dirty="0"/>
              <a:t>한 동아리의 예약 가능 횟수 제한 등이 있습니다</a:t>
            </a:r>
            <a:r>
              <a:rPr lang="en-US" altLang="ko-KR" dirty="0"/>
              <a:t>. </a:t>
            </a:r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80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7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기숙사와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학술정보관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 지어지고 있는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비슬창의융합관의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내부공사가 진행되고 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내년 초까지 동아리 방을 옮길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저희는 예약제로 운영될 예정인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비슬창의융합관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공용공간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예약 시스템을 제작하여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동아리 간의 갈등을 사전에 방지하고자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3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비슬창의융합관의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녹음실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거울방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여분의 방 등은 동아리들의 공용공간으로 운영될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공용공간 대여 시스템을 미리 마련함으로써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비슬창의융합관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용공간을 체계적으로 관리하는 데 보탬이 되고자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3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비슬창의융합관의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공용공간으로는 녹음실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거울방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야외무대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다목적실이며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예약제로 시스템을 만들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구현하고 싶은 기능은 아래의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녹음실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거울방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야외무대의 경우에는 관련이 있는 동아리의 소속학생만이 예약할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교수님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공용공간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예약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 사용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예약을 취소할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54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말씀드린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공용공간과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관련있는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동아리는 다음과 같이 구분하였습니다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음악동아리의 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공용공간을 이용할 수 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춤 동아리는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거울방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야외 무대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다목적실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연극 동아리는 야외무대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다목적실을 이용할 수 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모든 동아리는 다목적실만을 이용할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44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구현하기 위해</a:t>
            </a:r>
            <a:r>
              <a:rPr lang="en-US" altLang="ko-KR" dirty="0"/>
              <a:t>, </a:t>
            </a:r>
            <a:r>
              <a:rPr lang="ko-KR" altLang="en-US" dirty="0"/>
              <a:t>다음과 같은 </a:t>
            </a:r>
            <a:r>
              <a:rPr lang="en-US" altLang="ko-KR" dirty="0"/>
              <a:t>class</a:t>
            </a:r>
            <a:r>
              <a:rPr lang="ko-KR" altLang="en-US" dirty="0"/>
              <a:t>들을 생각해보았습니다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예약의 주체가 되는 </a:t>
            </a:r>
            <a:r>
              <a:rPr lang="en-US" altLang="ko-KR" dirty="0"/>
              <a:t>Person class</a:t>
            </a:r>
            <a:r>
              <a:rPr lang="ko-KR" altLang="en-US" dirty="0"/>
              <a:t>가 존재하고</a:t>
            </a:r>
            <a:r>
              <a:rPr lang="en-US" altLang="ko-KR" dirty="0"/>
              <a:t>, </a:t>
            </a:r>
            <a:r>
              <a:rPr lang="ko-KR" altLang="en-US" dirty="0"/>
              <a:t>이를 상속받는 </a:t>
            </a:r>
            <a:r>
              <a:rPr lang="en-US" altLang="ko-KR" dirty="0"/>
              <a:t>Student, Professor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Person</a:t>
            </a:r>
            <a:r>
              <a:rPr lang="ko-KR" altLang="en-US" dirty="0"/>
              <a:t>들의 집합으로 구성된 </a:t>
            </a:r>
            <a:r>
              <a:rPr lang="en-US" altLang="ko-KR" dirty="0"/>
              <a:t>Club class</a:t>
            </a:r>
            <a:r>
              <a:rPr lang="ko-KR" altLang="en-US" dirty="0"/>
              <a:t>가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예약의 객체가 될</a:t>
            </a:r>
            <a:r>
              <a:rPr lang="en-US" altLang="ko-KR" dirty="0"/>
              <a:t>, Multi class</a:t>
            </a:r>
            <a:r>
              <a:rPr lang="ko-KR" altLang="en-US" dirty="0"/>
              <a:t>를 만들었고</a:t>
            </a:r>
            <a:r>
              <a:rPr lang="en-US" altLang="ko-KR" dirty="0"/>
              <a:t>, </a:t>
            </a:r>
            <a:r>
              <a:rPr lang="ko-KR" altLang="en-US" dirty="0"/>
              <a:t>이를 상속받을 </a:t>
            </a:r>
            <a:r>
              <a:rPr lang="en-US" altLang="ko-KR" dirty="0"/>
              <a:t>Mirror, Studio, Stage class</a:t>
            </a:r>
            <a:r>
              <a:rPr lang="ko-KR" altLang="en-US" dirty="0"/>
              <a:t>를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70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Person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는 연락처</a:t>
            </a:r>
            <a:r>
              <a:rPr lang="en-US" altLang="ko-KR" dirty="0"/>
              <a:t>, </a:t>
            </a:r>
            <a:r>
              <a:rPr lang="ko-KR" altLang="en-US" dirty="0"/>
              <a:t>이름 등을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/>
              <a:t>member</a:t>
            </a:r>
            <a:r>
              <a:rPr lang="ko-KR" altLang="en-US" dirty="0"/>
              <a:t> 함수를 가지고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Student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는 각 학생이 가입되어 있는 </a:t>
            </a:r>
            <a:r>
              <a:rPr lang="en-US" altLang="ko-KR" dirty="0"/>
              <a:t>club list</a:t>
            </a:r>
            <a:r>
              <a:rPr lang="ko-KR" altLang="en-US" dirty="0"/>
              <a:t>와 학번에 대한 정보와 이를 </a:t>
            </a:r>
            <a:r>
              <a:rPr lang="en-US" altLang="ko-KR" dirty="0" err="1"/>
              <a:t>retur</a:t>
            </a:r>
            <a:r>
              <a:rPr lang="ko-KR" altLang="en-US" dirty="0"/>
              <a:t>하는 </a:t>
            </a:r>
            <a:r>
              <a:rPr lang="en-US" altLang="ko-KR" dirty="0"/>
              <a:t>member </a:t>
            </a:r>
            <a:r>
              <a:rPr lang="ko-KR" altLang="en-US" dirty="0"/>
              <a:t>함수를 가지고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0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Club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는 멤버 변수로</a:t>
            </a:r>
            <a:r>
              <a:rPr lang="en-US" altLang="ko-KR" dirty="0"/>
              <a:t>,</a:t>
            </a:r>
            <a:r>
              <a:rPr lang="ko-KR" altLang="en-US" dirty="0"/>
              <a:t> 동아리의 이름</a:t>
            </a:r>
            <a:r>
              <a:rPr lang="en-US" altLang="ko-KR" dirty="0"/>
              <a:t>, type list, </a:t>
            </a:r>
            <a:r>
              <a:rPr lang="ko-KR" altLang="en-US" dirty="0"/>
              <a:t>구성 학생의 리스트인 </a:t>
            </a:r>
            <a:r>
              <a:rPr lang="en-US" altLang="ko-KR" dirty="0"/>
              <a:t>member</a:t>
            </a:r>
            <a:r>
              <a:rPr lang="ko-KR" altLang="en-US" dirty="0"/>
              <a:t>를 가지고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멤버 </a:t>
            </a:r>
            <a:r>
              <a:rPr lang="en-US" altLang="ko-KR" dirty="0"/>
              <a:t>method</a:t>
            </a:r>
            <a:r>
              <a:rPr lang="ko-KR" altLang="en-US" dirty="0"/>
              <a:t>로는 동아리 구성원을 추가하는 </a:t>
            </a:r>
            <a:r>
              <a:rPr lang="en-US" altLang="ko-KR" dirty="0" err="1"/>
              <a:t>add_member</a:t>
            </a:r>
            <a:r>
              <a:rPr lang="en-US" altLang="ko-KR" dirty="0"/>
              <a:t>, </a:t>
            </a:r>
            <a:r>
              <a:rPr lang="ko-KR" altLang="en-US" dirty="0"/>
              <a:t>사람 객체가 동아리 구성원인지를 확인하여 </a:t>
            </a:r>
            <a:r>
              <a:rPr lang="en-US" altLang="ko-KR" dirty="0" err="1"/>
              <a:t>boolean</a:t>
            </a:r>
            <a:r>
              <a:rPr lang="ko-KR" altLang="en-US" dirty="0"/>
              <a:t>을 반환하는 </a:t>
            </a:r>
            <a:r>
              <a:rPr lang="en-US" altLang="ko-KR" dirty="0" err="1"/>
              <a:t>check_member</a:t>
            </a:r>
            <a:r>
              <a:rPr lang="en-US" altLang="ko-KR" dirty="0"/>
              <a:t> </a:t>
            </a:r>
            <a:r>
              <a:rPr lang="ko-KR" altLang="en-US" dirty="0"/>
              <a:t>등이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A636-0B44-4A5C-B21B-79E6D8BDAA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5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557B0-926E-4AF1-A9BB-A0C3C16B4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B20837-074C-4DA5-B124-CE1DB5909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F4665-95E7-4028-972E-2A1AFDD9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1624-E3CB-4DB9-BEDE-A0148BBC06EB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3E7D3-1F5D-405A-885C-1F237C40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225DF-38FD-4936-A2BE-A0B72019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A12F-DB88-4A57-88AF-62355EE1E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6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4CED-F7F8-49B2-B9BA-BC375A67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E0D20-008B-4CE4-9FEE-748DD97D5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1B1CE-0882-4D50-BD50-B9E911CC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1624-E3CB-4DB9-BEDE-A0148BBC06EB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25497-F6F0-44AA-98DC-9C4A1678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50C6C-F68B-4DA6-B6BA-42E9044D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A12F-DB88-4A57-88AF-62355EE1E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264CCD-19E1-48DA-97D2-9B2AA0102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85ECF-2131-4A2F-9079-BC6F47DDF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805F0-8BF4-4EDC-8DCE-5654A783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1624-E3CB-4DB9-BEDE-A0148BBC06EB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ED63B-C581-4129-926C-F2CC13F2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E144E-BE04-474A-965E-9492EFE5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A12F-DB88-4A57-88AF-62355EE1E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3EAE-D6ED-46C9-9971-DDD0F799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E629C-A85D-442D-8258-751F28FD5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2583A-4E27-45D5-BC20-F8786219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1624-E3CB-4DB9-BEDE-A0148BBC06EB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F49DD-6394-48CF-A5BF-C1BB00CA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A2C2F-9A6B-4DCF-A085-132B3FFF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A12F-DB88-4A57-88AF-62355EE1E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1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B9646-8909-4AED-9FF9-B1AE4C1A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C6AC5-8C42-4A2F-918D-6403E214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58BA1-7957-493E-B13A-2F799157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1624-E3CB-4DB9-BEDE-A0148BBC06EB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A3DCB-1206-4D9D-90C7-7DE132CC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7701E-33EE-49A5-A945-53A81B66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A12F-DB88-4A57-88AF-62355EE1E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1FFB7-A3A3-498D-B575-5F04C766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3565F-9751-48BC-AB01-4AE381DBE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719D78-839F-4E44-BBF3-014C54DA5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B2A737-43E7-4203-8A5C-52A2E149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1624-E3CB-4DB9-BEDE-A0148BBC06EB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FA1359-1CF5-424C-A826-8AD78949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B4C1F-F74F-4B01-8F68-EAA25686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A12F-DB88-4A57-88AF-62355EE1E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4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F278-09EC-452B-AF76-A8794D4E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F479B-4947-42D7-BD12-9080F7F1F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1F9199-C779-4748-9E90-6A9327BAE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85DD52-5F9E-4B65-BF64-33D0DB7C5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259ABB-060E-45DE-AAB8-BEC765C88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05AF90-50D5-48A0-AA34-D937F841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1624-E3CB-4DB9-BEDE-A0148BBC06EB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DD5EAD-C410-4CA9-873C-FB8CF3DF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1AA047-4BBC-4000-AFCC-24BD5B5A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A12F-DB88-4A57-88AF-62355EE1E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4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DEDC4-FFB5-433B-9BD3-777E224B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EF6D1C-FC54-4C9E-AF1F-776E0EA8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1624-E3CB-4DB9-BEDE-A0148BBC06EB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6ED850-D366-44A2-B3F3-E631939E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54ECBC-3080-4F8E-A215-A19D28F4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A12F-DB88-4A57-88AF-62355EE1E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4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142296-6348-4A2C-BCFD-5B842585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1624-E3CB-4DB9-BEDE-A0148BBC06EB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F11A48-ECBF-4F5D-A23B-1FD814F8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06CA0-68C4-43C2-B24C-6AA21686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A12F-DB88-4A57-88AF-62355EE1E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D64AB-0B99-414B-9AB1-E734FD88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B432D-9C5A-4823-A3D1-7BF929D7F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C453EF-E2C1-4278-87C1-81DA17A1A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ACBD9B-8965-4E9C-9821-BB7E5585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1624-E3CB-4DB9-BEDE-A0148BBC06EB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49AAF-A958-400F-9FC9-9BEB7737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C4BDE-FC68-4124-A49F-1D10A46F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A12F-DB88-4A57-88AF-62355EE1E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1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35D47-3734-4643-9EE7-D5A882AA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0498AD-55C3-42B0-8DBA-15EE7F5FA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E78E26-1183-4497-97F4-71401EB79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8316B-0AB2-44EE-8808-C118FC4E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1624-E3CB-4DB9-BEDE-A0148BBC06EB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DC543-CE81-4AA6-9E59-EEE250A8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19ED6-8D49-48B4-8A6C-97A707EA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A12F-DB88-4A57-88AF-62355EE1E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A68C7D-91DD-4EA7-832D-99965C09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28523-3F38-47AB-ACDF-A67F689C8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A6A41-FD47-49F0-B8F4-E0E71160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C1624-E3CB-4DB9-BEDE-A0148BBC06EB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A81E9-0849-42AA-8B48-A814C3806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BB5B2-F390-4733-93EB-EC969FC75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A12F-DB88-4A57-88AF-62355EE1E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5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019449-069D-464A-BBBD-C0AA7A9809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546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D60E70-7C3F-49D9-BCB2-8454F223A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4537" y="2043344"/>
            <a:ext cx="8162925" cy="641196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비슬창의융합관</a:t>
            </a:r>
            <a:r>
              <a:rPr lang="ko-KR" altLang="en-US" sz="4000" dirty="0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공용 공간 대여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727EEA-1EEB-4ED1-AB25-B4600A8AF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3632" y="6308801"/>
            <a:ext cx="7877175" cy="1098395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9</a:t>
            </a:r>
            <a:r>
              <a:rPr lang="ko-KR" altLang="en-US" dirty="0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 박준용</a:t>
            </a:r>
            <a:r>
              <a:rPr lang="en-US" altLang="ko-KR" dirty="0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err="1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서은빈</a:t>
            </a:r>
            <a:r>
              <a:rPr lang="en-US" altLang="ko-KR" dirty="0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 구</a:t>
            </a:r>
            <a:r>
              <a:rPr lang="en-US" altLang="ko-KR" dirty="0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이지수</a:t>
            </a:r>
          </a:p>
        </p:txBody>
      </p:sp>
    </p:spTree>
    <p:extLst>
      <p:ext uri="{BB962C8B-B14F-4D97-AF65-F5344CB8AC3E}">
        <p14:creationId xmlns:p14="http://schemas.microsoft.com/office/powerpoint/2010/main" val="539268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86B641B-9718-4F5F-8CFA-CBC2F161FA3B}"/>
              </a:ext>
            </a:extLst>
          </p:cNvPr>
          <p:cNvSpPr/>
          <p:nvPr/>
        </p:nvSpPr>
        <p:spPr>
          <a:xfrm>
            <a:off x="0" y="0"/>
            <a:ext cx="12192000" cy="1481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6E31C8-7327-4E83-804F-4ED3BB9B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Function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190661-F969-4976-BA43-55D9D253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7092" y="4742328"/>
            <a:ext cx="5080710" cy="3025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9F562F5-8CA7-46A5-BF2E-1A63800BED82}"/>
              </a:ext>
            </a:extLst>
          </p:cNvPr>
          <p:cNvGrpSpPr/>
          <p:nvPr/>
        </p:nvGrpSpPr>
        <p:grpSpPr>
          <a:xfrm>
            <a:off x="327867" y="5376544"/>
            <a:ext cx="1437853" cy="1391823"/>
            <a:chOff x="1077037" y="1325564"/>
            <a:chExt cx="1184900" cy="117282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DAD039B-1DEE-4F49-96D7-D175101A6BE3}"/>
                </a:ext>
              </a:extLst>
            </p:cNvPr>
            <p:cNvSpPr/>
            <p:nvPr/>
          </p:nvSpPr>
          <p:spPr>
            <a:xfrm>
              <a:off x="1077037" y="1325564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Mirror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9314CA-4A38-4C92-9068-0EA3CB0571AD}"/>
                </a:ext>
              </a:extLst>
            </p:cNvPr>
            <p:cNvSpPr/>
            <p:nvPr/>
          </p:nvSpPr>
          <p:spPr>
            <a:xfrm>
              <a:off x="1077037" y="1716506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Item_inform</a:t>
              </a:r>
              <a:endPara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323451-7F23-494E-ABF6-85079BC19677}"/>
                </a:ext>
              </a:extLst>
            </p:cNvPr>
            <p:cNvSpPr/>
            <p:nvPr/>
          </p:nvSpPr>
          <p:spPr>
            <a:xfrm>
              <a:off x="1077037" y="2107448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description()</a:t>
              </a:r>
              <a:endPara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01FE50-DE39-4FF8-BEE0-8FDD0135D224}"/>
              </a:ext>
            </a:extLst>
          </p:cNvPr>
          <p:cNvGrpSpPr/>
          <p:nvPr/>
        </p:nvGrpSpPr>
        <p:grpSpPr>
          <a:xfrm>
            <a:off x="3736052" y="5376543"/>
            <a:ext cx="1391692" cy="1391824"/>
            <a:chOff x="1077037" y="1325564"/>
            <a:chExt cx="1184900" cy="11728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C020986-7C6B-4A5F-9535-92BD0DAF2B8E}"/>
                </a:ext>
              </a:extLst>
            </p:cNvPr>
            <p:cNvSpPr/>
            <p:nvPr/>
          </p:nvSpPr>
          <p:spPr>
            <a:xfrm>
              <a:off x="1077037" y="1325564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Stage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1DF244-D1E7-4680-BAF8-5B5654915BF1}"/>
                </a:ext>
              </a:extLst>
            </p:cNvPr>
            <p:cNvSpPr/>
            <p:nvPr/>
          </p:nvSpPr>
          <p:spPr>
            <a:xfrm>
              <a:off x="1077037" y="1716506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Item_inform</a:t>
              </a:r>
              <a:endPara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8310CC-AE7A-4A15-A5C0-98732CBF20C6}"/>
                </a:ext>
              </a:extLst>
            </p:cNvPr>
            <p:cNvSpPr/>
            <p:nvPr/>
          </p:nvSpPr>
          <p:spPr>
            <a:xfrm>
              <a:off x="1077037" y="2107448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description()</a:t>
              </a:r>
              <a:endPara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57623AD-9D44-40CA-A3C2-261889D39944}"/>
              </a:ext>
            </a:extLst>
          </p:cNvPr>
          <p:cNvGrpSpPr/>
          <p:nvPr/>
        </p:nvGrpSpPr>
        <p:grpSpPr>
          <a:xfrm>
            <a:off x="2086266" y="5376544"/>
            <a:ext cx="1391692" cy="1391823"/>
            <a:chOff x="1077037" y="1325564"/>
            <a:chExt cx="1184900" cy="117282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665902-3F53-47DF-806C-DE9007E03BB8}"/>
                </a:ext>
              </a:extLst>
            </p:cNvPr>
            <p:cNvSpPr/>
            <p:nvPr/>
          </p:nvSpPr>
          <p:spPr>
            <a:xfrm>
              <a:off x="1077037" y="1325564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Studio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A096E6-655D-4C24-9230-D7DB70EB51E7}"/>
                </a:ext>
              </a:extLst>
            </p:cNvPr>
            <p:cNvSpPr/>
            <p:nvPr/>
          </p:nvSpPr>
          <p:spPr>
            <a:xfrm>
              <a:off x="1077037" y="1716506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Item_inform</a:t>
              </a:r>
              <a:endPara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453C546-8DE7-444A-8AB0-61670DD87B90}"/>
                </a:ext>
              </a:extLst>
            </p:cNvPr>
            <p:cNvSpPr/>
            <p:nvPr/>
          </p:nvSpPr>
          <p:spPr>
            <a:xfrm>
              <a:off x="1077037" y="2107448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description()</a:t>
              </a:r>
              <a:endPara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D642566A-4FEC-438B-8562-B5456BB8C218}"/>
              </a:ext>
            </a:extLst>
          </p:cNvPr>
          <p:cNvSpPr/>
          <p:nvPr/>
        </p:nvSpPr>
        <p:spPr>
          <a:xfrm>
            <a:off x="2659925" y="4638226"/>
            <a:ext cx="227951" cy="17929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923BA3-9AF6-49CD-9F37-C9D850ABE9F9}"/>
              </a:ext>
            </a:extLst>
          </p:cNvPr>
          <p:cNvSpPr/>
          <p:nvPr/>
        </p:nvSpPr>
        <p:spPr>
          <a:xfrm>
            <a:off x="5225144" y="1837689"/>
            <a:ext cx="6966856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Reserve(int, Club, string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r_type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,int starting time, int term)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방 예약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ShowTime()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현재 예약 현황을 확인할 수 있는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time table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을 출력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(ex)</a:t>
            </a:r>
          </a:p>
          <a:p>
            <a:endParaRPr lang="en-US" altLang="ko-KR" sz="500" dirty="0">
              <a:latin typeface="12롯데마트드림Bold" panose="02020603020101020101" pitchFamily="18" charset="-127"/>
              <a:ea typeface="12롯데마트드림Bold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1000" dirty="0">
                <a:ea typeface="12롯데마트드림Bold" panose="02020603020101020101" pitchFamily="18" charset="-127"/>
              </a:rPr>
              <a:t>(Hour)          | 0   1   2   3   4   5   6   7   8   9   10  11  12  13  14  15  16  17  18  19  20  21  22  23 | </a:t>
            </a:r>
          </a:p>
          <a:p>
            <a:r>
              <a:rPr lang="en-US" altLang="ko-KR" sz="1000" dirty="0">
                <a:ea typeface="12롯데마트드림Bold" panose="02020603020101020101" pitchFamily="18" charset="-127"/>
              </a:rPr>
              <a:t>----------------------------------------------------------------------------------------------------------------------- </a:t>
            </a:r>
          </a:p>
          <a:p>
            <a:r>
              <a:rPr lang="en-US" altLang="ko-KR" sz="1000" dirty="0">
                <a:ea typeface="12롯데마트드림Bold" panose="02020603020101020101" pitchFamily="18" charset="-127"/>
              </a:rPr>
              <a:t>(Availability)   | 0   0   0   0   0   0   0   0   0   0    0    0    0   0    0   0   0    0    0    0   0    0   0   0 |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Reservation_cancel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 (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 ID, Club , string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r_type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, int starting time, int term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: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 방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예약 취소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description()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각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방에서 사용할 수 있는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item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정보를 알려줌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Ex)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Mirror: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Amp, Speaker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DF1938-B1AD-4E42-89CB-B4F804C57EE1}"/>
              </a:ext>
            </a:extLst>
          </p:cNvPr>
          <p:cNvGrpSpPr/>
          <p:nvPr/>
        </p:nvGrpSpPr>
        <p:grpSpPr>
          <a:xfrm>
            <a:off x="649373" y="1660748"/>
            <a:ext cx="4301256" cy="2954248"/>
            <a:chOff x="1077037" y="1325564"/>
            <a:chExt cx="1184900" cy="117282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23649E1-9890-4141-BCAD-8B34E011AE70}"/>
                </a:ext>
              </a:extLst>
            </p:cNvPr>
            <p:cNvSpPr/>
            <p:nvPr/>
          </p:nvSpPr>
          <p:spPr>
            <a:xfrm>
              <a:off x="1077037" y="1325564"/>
              <a:ext cx="1184900" cy="277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Multi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EACF25D-7452-41E4-9F20-5080130AAE88}"/>
                </a:ext>
              </a:extLst>
            </p:cNvPr>
            <p:cNvSpPr/>
            <p:nvPr/>
          </p:nvSpPr>
          <p:spPr>
            <a:xfrm>
              <a:off x="1077037" y="1608834"/>
              <a:ext cx="1184900" cy="2744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Room_number</a:t>
              </a:r>
              <a:endPara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reservation_time</a:t>
              </a:r>
              <a:endPara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r_type</a:t>
              </a:r>
              <a:endPara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1A126E1-C2F8-4D2D-AAB6-7D2A245C3FB4}"/>
                </a:ext>
              </a:extLst>
            </p:cNvPr>
            <p:cNvSpPr/>
            <p:nvPr/>
          </p:nvSpPr>
          <p:spPr>
            <a:xfrm>
              <a:off x="1077037" y="1883307"/>
              <a:ext cx="1184900" cy="6150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Reserve(int, Club, string, int, int)</a:t>
              </a:r>
            </a:p>
            <a:p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ShowTime()</a:t>
              </a:r>
            </a:p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Reservation_cancel</a:t>
              </a:r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(</a:t>
              </a:r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int,Club,string,int,int</a:t>
              </a:r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)</a:t>
              </a: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BFF72DF-E048-4289-AA47-402B7CD84AD7}"/>
              </a:ext>
            </a:extLst>
          </p:cNvPr>
          <p:cNvCxnSpPr>
            <a:stCxn id="20" idx="3"/>
            <a:endCxn id="17" idx="0"/>
          </p:cNvCxnSpPr>
          <p:nvPr/>
        </p:nvCxnSpPr>
        <p:spPr>
          <a:xfrm>
            <a:off x="2773901" y="4817519"/>
            <a:ext cx="8211" cy="55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017D9EA-2253-4068-BF0F-062729A4F207}"/>
              </a:ext>
            </a:extLst>
          </p:cNvPr>
          <p:cNvCxnSpPr>
            <a:stCxn id="20" idx="3"/>
            <a:endCxn id="9" idx="0"/>
          </p:cNvCxnSpPr>
          <p:nvPr/>
        </p:nvCxnSpPr>
        <p:spPr>
          <a:xfrm rot="5400000">
            <a:off x="1630836" y="4233478"/>
            <a:ext cx="559025" cy="17271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68344D8-BB3A-426A-ADEF-BDF0526F85CA}"/>
              </a:ext>
            </a:extLst>
          </p:cNvPr>
          <p:cNvCxnSpPr>
            <a:stCxn id="20" idx="3"/>
            <a:endCxn id="20" idx="3"/>
          </p:cNvCxnSpPr>
          <p:nvPr/>
        </p:nvCxnSpPr>
        <p:spPr>
          <a:xfrm rot="5400000">
            <a:off x="2773901" y="4817519"/>
            <a:ext cx="12700" cy="12700"/>
          </a:xfrm>
          <a:prstGeom prst="bentConnector3">
            <a:avLst>
              <a:gd name="adj1" fmla="val 42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74D23AE-669B-4E73-BF3F-BB346CFB1ABB}"/>
              </a:ext>
            </a:extLst>
          </p:cNvPr>
          <p:cNvCxnSpPr>
            <a:stCxn id="20" idx="3"/>
            <a:endCxn id="13" idx="0"/>
          </p:cNvCxnSpPr>
          <p:nvPr/>
        </p:nvCxnSpPr>
        <p:spPr>
          <a:xfrm rot="16200000" flipH="1">
            <a:off x="3323387" y="4268032"/>
            <a:ext cx="559024" cy="16579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4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86B641B-9718-4F5F-8CFA-CBC2F161FA3B}"/>
              </a:ext>
            </a:extLst>
          </p:cNvPr>
          <p:cNvSpPr/>
          <p:nvPr/>
        </p:nvSpPr>
        <p:spPr>
          <a:xfrm>
            <a:off x="0" y="0"/>
            <a:ext cx="12192000" cy="1481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6E31C8-7327-4E83-804F-4ED3BB9B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Execution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Example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190661-F969-4976-BA43-55D9D253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7092" y="4742328"/>
            <a:ext cx="5080710" cy="3025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71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281CFC1-7F06-4A53-9BF6-0F624090B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110" b="-1"/>
          <a:stretch/>
        </p:blipFill>
        <p:spPr>
          <a:xfrm>
            <a:off x="-11575" y="0"/>
            <a:ext cx="12396292" cy="69679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4B0A5-58D5-4F0E-88D4-D47B193869D5}"/>
              </a:ext>
            </a:extLst>
          </p:cNvPr>
          <p:cNvSpPr txBox="1"/>
          <p:nvPr/>
        </p:nvSpPr>
        <p:spPr>
          <a:xfrm>
            <a:off x="262831" y="1477995"/>
            <a:ext cx="121218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#1. Student</a:t>
            </a:r>
            <a:r>
              <a:rPr lang="ko-KR" altLang="en-US" dirty="0">
                <a:solidFill>
                  <a:schemeClr val="bg1"/>
                </a:solidFill>
              </a:rPr>
              <a:t>가 소속되지 않은 동아리의 명의로 예약하는 경우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Welcome to </a:t>
            </a:r>
            <a:r>
              <a:rPr lang="en-US" altLang="ko-KR" dirty="0" err="1">
                <a:solidFill>
                  <a:schemeClr val="bg1"/>
                </a:solidFill>
              </a:rPr>
              <a:t>Biseul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Changui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Yunghapgwan</a:t>
            </a:r>
            <a:r>
              <a:rPr lang="en-US" altLang="ko-KR" dirty="0">
                <a:solidFill>
                  <a:schemeClr val="bg1"/>
                </a:solidFill>
              </a:rPr>
              <a:t> reservation system!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Select Menu.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Reservation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Reservation Cancellation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You select ‘1. Reservation’.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Please enter your Student ID or Employee ID.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201811082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Please enter your Club name. If you are Professor, enter ‘Professor’.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 err="1">
                <a:solidFill>
                  <a:schemeClr val="bg1"/>
                </a:solidFill>
              </a:rPr>
              <a:t>TheQue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You are not a member of </a:t>
            </a:r>
            <a:r>
              <a:rPr lang="en-US" altLang="ko-KR" dirty="0" err="1">
                <a:solidFill>
                  <a:schemeClr val="bg1"/>
                </a:solidFill>
              </a:rPr>
              <a:t>TheQue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Reservation is failed!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281CFC1-7F06-4A53-9BF6-0F624090B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110" b="-1"/>
          <a:stretch/>
        </p:blipFill>
        <p:spPr>
          <a:xfrm>
            <a:off x="-11575" y="0"/>
            <a:ext cx="12396292" cy="69679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4B0A5-58D5-4F0E-88D4-D47B193869D5}"/>
              </a:ext>
            </a:extLst>
          </p:cNvPr>
          <p:cNvSpPr txBox="1"/>
          <p:nvPr/>
        </p:nvSpPr>
        <p:spPr>
          <a:xfrm>
            <a:off x="262831" y="1406277"/>
            <a:ext cx="121218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#2. Student</a:t>
            </a:r>
            <a:r>
              <a:rPr lang="ko-KR" altLang="en-US" dirty="0">
                <a:solidFill>
                  <a:schemeClr val="bg1"/>
                </a:solidFill>
              </a:rPr>
              <a:t>가 관련 없는 공용공간을 빌리는 예약하는 경우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Welcome to </a:t>
            </a:r>
            <a:r>
              <a:rPr lang="en-US" altLang="ko-KR" dirty="0" err="1">
                <a:solidFill>
                  <a:schemeClr val="bg1"/>
                </a:solidFill>
              </a:rPr>
              <a:t>Biseul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Changui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Yunghapgwan</a:t>
            </a:r>
            <a:r>
              <a:rPr lang="en-US" altLang="ko-KR" dirty="0">
                <a:solidFill>
                  <a:schemeClr val="bg1"/>
                </a:solidFill>
              </a:rPr>
              <a:t> reservation system!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Select Menu.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Reservation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Reservation Cancellation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You select ‘1. Reservation’.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Please enter your Student ID or Employee ID.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201811082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Please enter your Club name. If you are Professor, enter ‘Professor’.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BGM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BGM is dance club. You can reserve Mirror and Multi.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5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281CFC1-7F06-4A53-9BF6-0F624090B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110" b="-1"/>
          <a:stretch/>
        </p:blipFill>
        <p:spPr>
          <a:xfrm>
            <a:off x="-11575" y="0"/>
            <a:ext cx="12396292" cy="69679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4B0A5-58D5-4F0E-88D4-D47B193869D5}"/>
              </a:ext>
            </a:extLst>
          </p:cNvPr>
          <p:cNvSpPr txBox="1"/>
          <p:nvPr/>
        </p:nvSpPr>
        <p:spPr>
          <a:xfrm>
            <a:off x="262831" y="1299598"/>
            <a:ext cx="121218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What type of Room do you want to reserve? (Studio, Mirror, Stage, Multi)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Studio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Dance club can’t reserve Studio.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Reservation is failed!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#3. </a:t>
            </a:r>
            <a:r>
              <a:rPr lang="ko-KR" altLang="en-US" dirty="0">
                <a:solidFill>
                  <a:schemeClr val="bg1"/>
                </a:solidFill>
              </a:rPr>
              <a:t>정상적인 경우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Welcome to </a:t>
            </a:r>
            <a:r>
              <a:rPr lang="en-US" altLang="ko-KR" dirty="0" err="1">
                <a:solidFill>
                  <a:schemeClr val="bg1"/>
                </a:solidFill>
              </a:rPr>
              <a:t>Biseul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Changui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Yunghapgwan</a:t>
            </a:r>
            <a:r>
              <a:rPr lang="en-US" altLang="ko-KR" dirty="0">
                <a:solidFill>
                  <a:schemeClr val="bg1"/>
                </a:solidFill>
              </a:rPr>
              <a:t> reservation system!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Select Menu!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Reservation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Reservation Cancellation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You enter ‘1. Reservation’ !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Please enter your Student ID or Employee ID.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201811082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7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281CFC1-7F06-4A53-9BF6-0F624090B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110" b="-1"/>
          <a:stretch/>
        </p:blipFill>
        <p:spPr>
          <a:xfrm>
            <a:off x="-11575" y="0"/>
            <a:ext cx="12396292" cy="69679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4B0A5-58D5-4F0E-88D4-D47B193869D5}"/>
              </a:ext>
            </a:extLst>
          </p:cNvPr>
          <p:cNvSpPr txBox="1"/>
          <p:nvPr/>
        </p:nvSpPr>
        <p:spPr>
          <a:xfrm>
            <a:off x="262831" y="1480944"/>
            <a:ext cx="121218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Please enter your Club name. </a:t>
            </a:r>
            <a:r>
              <a:rPr lang="en-US" altLang="ko-KR" dirty="0">
                <a:solidFill>
                  <a:schemeClr val="bg1"/>
                </a:solidFill>
              </a:rPr>
              <a:t>If you are Professor, enter ‘Professor’.</a:t>
            </a:r>
            <a:r>
              <a:rPr lang="en-US" altLang="ko-KR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BGM</a:t>
            </a:r>
          </a:p>
          <a:p>
            <a:endParaRPr lang="en-US" altLang="ko-KR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BGM is dance club.</a:t>
            </a:r>
          </a:p>
          <a:p>
            <a:r>
              <a:rPr lang="en-US" altLang="ko-KR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What type of Room do you want to reserve? (Studio, Mirror, Stage, Multi)</a:t>
            </a:r>
          </a:p>
          <a:p>
            <a:endParaRPr lang="en-US" altLang="ko-KR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Mirror</a:t>
            </a:r>
          </a:p>
          <a:p>
            <a:endParaRPr lang="en-US" altLang="ko-KR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&lt;Mirror&gt;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(Hour)          | 0   1   2   3   4   5   6   7   8   9   10  11  12  13  14  15  16  17  18  19  20  21  22  23 | </a:t>
            </a:r>
          </a:p>
          <a:p>
            <a:r>
              <a:rPr lang="en-US" altLang="ko-KR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----------------------------------------------------------------------------------------------------------------------- </a:t>
            </a:r>
          </a:p>
          <a:p>
            <a:r>
              <a:rPr lang="en-US" altLang="ko-KR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(Availability)   | 0   0   0   0   0   0   0   0   0   0    0    0    0   0    0   0   0    0    0    0   0    0   0   0 |</a:t>
            </a:r>
          </a:p>
          <a:p>
            <a:r>
              <a:rPr lang="en-US" altLang="ko-KR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When do you start using room? ( 0 ~ 23 )</a:t>
            </a:r>
          </a:p>
          <a:p>
            <a:endParaRPr lang="en-US" altLang="ko-KR" b="1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0</a:t>
            </a:r>
          </a:p>
          <a:p>
            <a:endParaRPr lang="en-US" altLang="ko-KR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0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281CFC1-7F06-4A53-9BF6-0F624090B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110" b="-1"/>
          <a:stretch/>
        </p:blipFill>
        <p:spPr>
          <a:xfrm>
            <a:off x="-11575" y="0"/>
            <a:ext cx="12396292" cy="69679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4B0A5-58D5-4F0E-88D4-D47B193869D5}"/>
              </a:ext>
            </a:extLst>
          </p:cNvPr>
          <p:cNvSpPr txBox="1"/>
          <p:nvPr/>
        </p:nvSpPr>
        <p:spPr>
          <a:xfrm>
            <a:off x="262831" y="1433171"/>
            <a:ext cx="121218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How long do you want to use room? ( equal or less than 4 ! )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Your club is BGM. You select the Mirror type, start using at 0, for 4 hour. You can also use amp, speaker, desk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and chair.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Are you Sure? ( Yes or No 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Yes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Reservation is successfully completed!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You can use amp, speaker, desk and chair.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Thank you for using the </a:t>
            </a:r>
            <a:r>
              <a:rPr lang="en-US" altLang="ko-KR" dirty="0" err="1">
                <a:solidFill>
                  <a:schemeClr val="bg1"/>
                </a:solidFill>
              </a:rPr>
              <a:t>Biseul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Changui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Yunghapgwan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#4. </a:t>
            </a:r>
            <a:r>
              <a:rPr lang="ko-KR" altLang="en-US" dirty="0">
                <a:solidFill>
                  <a:schemeClr val="bg1"/>
                </a:solidFill>
              </a:rPr>
              <a:t>예약을 취소하는 경우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Welcome to </a:t>
            </a:r>
            <a:r>
              <a:rPr lang="en-US" altLang="ko-KR" dirty="0" err="1">
                <a:solidFill>
                  <a:schemeClr val="bg1"/>
                </a:solidFill>
              </a:rPr>
              <a:t>Biseul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Changui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Yunghapgwan</a:t>
            </a:r>
            <a:r>
              <a:rPr lang="en-US" altLang="ko-KR" dirty="0">
                <a:solidFill>
                  <a:schemeClr val="bg1"/>
                </a:solidFill>
              </a:rPr>
              <a:t> reservation system!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Select Menu.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Reservation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Reservation Cancellation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281CFC1-7F06-4A53-9BF6-0F624090B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110" b="-1"/>
          <a:stretch/>
        </p:blipFill>
        <p:spPr>
          <a:xfrm>
            <a:off x="-11575" y="0"/>
            <a:ext cx="12396292" cy="69679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4B0A5-58D5-4F0E-88D4-D47B193869D5}"/>
              </a:ext>
            </a:extLst>
          </p:cNvPr>
          <p:cNvSpPr txBox="1"/>
          <p:nvPr/>
        </p:nvSpPr>
        <p:spPr>
          <a:xfrm>
            <a:off x="262831" y="1549712"/>
            <a:ext cx="121218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You select “Reservation Cancellation”.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Please enter your Student ID or Employee ID.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201811082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Please enter your Club name. If you are Professor, enter ‘Professor’.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BGM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BGM is dance club. You can reserve Mirror and Multi.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What type of Room do you want to cancel the reservation? (Studio, Mirror, Stage, Multi)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38022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281CFC1-7F06-4A53-9BF6-0F624090B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110" b="-1"/>
          <a:stretch/>
        </p:blipFill>
        <p:spPr>
          <a:xfrm>
            <a:off x="-11575" y="0"/>
            <a:ext cx="12396292" cy="69679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4B0A5-58D5-4F0E-88D4-D47B193869D5}"/>
              </a:ext>
            </a:extLst>
          </p:cNvPr>
          <p:cNvSpPr txBox="1"/>
          <p:nvPr/>
        </p:nvSpPr>
        <p:spPr>
          <a:xfrm>
            <a:off x="262831" y="1549712"/>
            <a:ext cx="121218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&lt;Mirror&gt;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(Hour)          | 0   1   2   3   4   5   6   7   8   9   10  11  12  13  14  15  16  17  18  19  20  21  22  23 |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----------------------------------------------------------------------------------------------------------------------</a:t>
            </a:r>
          </a:p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(Availability)</a:t>
            </a:r>
            <a:r>
              <a:rPr lang="en-US" altLang="ko-KR" dirty="0">
                <a:solidFill>
                  <a:schemeClr val="bg1"/>
                </a:solidFill>
              </a:rPr>
              <a:t>  | 1   1   1   1   0   0   0   0   0   0    0    0   0   0    0    0    0   0    0   0    0   0   0    0  |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What time do you select the start time? ( 0 ~ 23 )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How many hours did you make a reservation? ( equal or less than 4 ! 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Are you sure? ( Yes or No 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Yes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12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281CFC1-7F06-4A53-9BF6-0F624090B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110" b="-1"/>
          <a:stretch/>
        </p:blipFill>
        <p:spPr>
          <a:xfrm>
            <a:off x="-11575" y="0"/>
            <a:ext cx="12396292" cy="69679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4B0A5-58D5-4F0E-88D4-D47B193869D5}"/>
              </a:ext>
            </a:extLst>
          </p:cNvPr>
          <p:cNvSpPr txBox="1"/>
          <p:nvPr/>
        </p:nvSpPr>
        <p:spPr>
          <a:xfrm>
            <a:off x="262831" y="1454052"/>
            <a:ext cx="121218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Cancellation is successfully completed!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Thank you for using the </a:t>
            </a:r>
            <a:r>
              <a:rPr lang="en-US" altLang="ko-KR" dirty="0" err="1">
                <a:solidFill>
                  <a:schemeClr val="bg1"/>
                </a:solidFill>
              </a:rPr>
              <a:t>Biseul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Changui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Yunghapgwan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#5. </a:t>
            </a:r>
            <a:r>
              <a:rPr lang="ko-KR" altLang="en-US" dirty="0">
                <a:solidFill>
                  <a:schemeClr val="bg1"/>
                </a:solidFill>
              </a:rPr>
              <a:t>교수님이 빌리는 경우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Welcome to </a:t>
            </a:r>
            <a:r>
              <a:rPr lang="en-US" altLang="ko-KR" dirty="0" err="1">
                <a:solidFill>
                  <a:schemeClr val="bg1"/>
                </a:solidFill>
              </a:rPr>
              <a:t>Biseul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Changui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Yunghapgwan</a:t>
            </a:r>
            <a:r>
              <a:rPr lang="en-US" altLang="ko-KR" dirty="0">
                <a:solidFill>
                  <a:schemeClr val="bg1"/>
                </a:solidFill>
              </a:rPr>
              <a:t> reservation system!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Select Menu.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Reservation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Reservation Cancellation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You enter ‘1. Reservation’ !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Please enter your Student ID or Employee ID.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201900000(?)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Please enter your Club name. If you are Professor, enter ‘Professor’.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323254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310F302-097A-47CC-B8F6-5A89A53AA9F0}"/>
              </a:ext>
            </a:extLst>
          </p:cNvPr>
          <p:cNvSpPr/>
          <p:nvPr/>
        </p:nvSpPr>
        <p:spPr>
          <a:xfrm>
            <a:off x="0" y="0"/>
            <a:ext cx="12192000" cy="1481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6E31C8-7327-4E83-804F-4ED3BB9B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190661-F969-4976-BA43-55D9D253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7092" y="4742328"/>
            <a:ext cx="5080710" cy="3025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800FC42-5E7C-4FA5-874C-D44DB480416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Definition</a:t>
            </a:r>
          </a:p>
          <a:p>
            <a:pPr>
              <a:buFontTx/>
              <a:buChar char="-"/>
            </a:pPr>
            <a:endParaRPr lang="en-US" altLang="ko-KR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Purpose</a:t>
            </a:r>
          </a:p>
          <a:p>
            <a:pPr>
              <a:buFontTx/>
              <a:buChar char="-"/>
            </a:pPr>
            <a:endParaRPr lang="en-US" altLang="ko-KR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Class Design</a:t>
            </a:r>
          </a:p>
          <a:p>
            <a:pPr>
              <a:buFontTx/>
              <a:buChar char="-"/>
            </a:pPr>
            <a:endParaRPr lang="en-US" altLang="ko-KR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Execution Example</a:t>
            </a:r>
          </a:p>
          <a:p>
            <a:pPr>
              <a:buFontTx/>
              <a:buChar char="-"/>
            </a:pPr>
            <a:endParaRPr lang="en-US" altLang="ko-KR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 &amp; A</a:t>
            </a:r>
          </a:p>
          <a:p>
            <a:pPr>
              <a:buFontTx/>
              <a:buChar char="-"/>
            </a:pPr>
            <a:endParaRPr lang="en-US" altLang="ko-KR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095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281CFC1-7F06-4A53-9BF6-0F624090B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110" b="-1"/>
          <a:stretch/>
        </p:blipFill>
        <p:spPr>
          <a:xfrm>
            <a:off x="-11575" y="0"/>
            <a:ext cx="12396292" cy="69679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4B0A5-58D5-4F0E-88D4-D47B193869D5}"/>
              </a:ext>
            </a:extLst>
          </p:cNvPr>
          <p:cNvSpPr txBox="1"/>
          <p:nvPr/>
        </p:nvSpPr>
        <p:spPr>
          <a:xfrm>
            <a:off x="262831" y="1549712"/>
            <a:ext cx="121218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Professor can reserve all type of room.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What type of Room do you want to cancel the reservation? (Studio, Mirror, Stage, Multi)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Studio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&lt;Studio&gt;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(Hour)          | 0   1   2   3   4   5   6   7   8   9   10  11  12  13  14  15  16  17  18  19  20  21  22  23 |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----------------------------------------------------------------------------------------------------------------------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Availability</a:t>
            </a:r>
            <a:r>
              <a:rPr lang="en-US" altLang="ko-KR" dirty="0">
                <a:solidFill>
                  <a:schemeClr val="bg1"/>
                </a:solidFill>
              </a:rPr>
              <a:t>)   | 0   0   0   0   0   0   0   0   0   0    0    0   0   0    0    0    0   0    0   0    0   0   0    0  |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What time did you choose the start time?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18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How many hours did you make a reservation? ( equal or less than 4 ! 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1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281CFC1-7F06-4A53-9BF6-0F624090B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110" b="-1"/>
          <a:stretch/>
        </p:blipFill>
        <p:spPr>
          <a:xfrm>
            <a:off x="-11575" y="-109958"/>
            <a:ext cx="12396292" cy="69679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4B0A5-58D5-4F0E-88D4-D47B193869D5}"/>
              </a:ext>
            </a:extLst>
          </p:cNvPr>
          <p:cNvSpPr txBox="1"/>
          <p:nvPr/>
        </p:nvSpPr>
        <p:spPr>
          <a:xfrm>
            <a:off x="262831" y="1549712"/>
            <a:ext cx="121218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You are Professor. You select the Studio type, start using at 18, for 4 hour. You can also use mic, desk and chair.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Are you Sure? ( Yes or No 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Yes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Reservation is successfully completed!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You can use amp, speaker, desk and chair.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Thank you for using the </a:t>
            </a:r>
            <a:r>
              <a:rPr lang="en-US" altLang="ko-KR" dirty="0" err="1">
                <a:solidFill>
                  <a:schemeClr val="bg1"/>
                </a:solidFill>
              </a:rPr>
              <a:t>Biseul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Changui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Yunghapgwan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3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190661-F969-4976-BA43-55D9D253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7092" y="4742328"/>
            <a:ext cx="5080710" cy="3025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86B641B-9718-4F5F-8CFA-CBC2F161FA3B}"/>
              </a:ext>
            </a:extLst>
          </p:cNvPr>
          <p:cNvSpPr/>
          <p:nvPr/>
        </p:nvSpPr>
        <p:spPr>
          <a:xfrm>
            <a:off x="0" y="0"/>
            <a:ext cx="12192000" cy="1481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6E31C8-7327-4E83-804F-4ED3BB9B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Future Work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E2DB9-3A7D-4559-A302-7F6AA60F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96" y="1903644"/>
            <a:ext cx="10910104" cy="4351338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예약 시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비밀번호를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입력받아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예약 취소 시 본인 확인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비품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마이크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앰프 등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예약 시스템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예약 성공 시 이름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동아리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사용시작 시간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사용시간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방 정보를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txt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파일에 기록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 동아리에서 여러 사람의 명의로 동시에 두 개 이상의 공간 대여 불가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etc...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019449-069D-464A-BBBD-C0AA7A9809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5462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D60E70-7C3F-49D9-BCB2-8454F223A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 &amp; A</a:t>
            </a:r>
            <a:endParaRPr lang="ko-KR" altLang="en-US" dirty="0">
              <a:solidFill>
                <a:srgbClr val="FFFFFF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728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575B3A3-87C5-4047-972A-63AE1045B928}"/>
              </a:ext>
            </a:extLst>
          </p:cNvPr>
          <p:cNvSpPr/>
          <p:nvPr/>
        </p:nvSpPr>
        <p:spPr>
          <a:xfrm>
            <a:off x="0" y="0"/>
            <a:ext cx="12192000" cy="1481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6E31C8-7327-4E83-804F-4ED3BB9B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Problem Definition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190661-F969-4976-BA43-55D9D253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7092" y="4742328"/>
            <a:ext cx="5080710" cy="3025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4C49215-A240-4B44-AFD0-B6A7A51F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대여시스템이 없다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DA63CFF-5C70-4ABE-A193-23D3D38FB736}"/>
              </a:ext>
            </a:extLst>
          </p:cNvPr>
          <p:cNvGrpSpPr/>
          <p:nvPr/>
        </p:nvGrpSpPr>
        <p:grpSpPr>
          <a:xfrm>
            <a:off x="1450051" y="3033534"/>
            <a:ext cx="3964929" cy="2867567"/>
            <a:chOff x="1573305" y="2608662"/>
            <a:chExt cx="3964929" cy="2867567"/>
          </a:xfrm>
        </p:grpSpPr>
        <p:pic>
          <p:nvPicPr>
            <p:cNvPr id="5" name="그래픽 4" descr="사람">
              <a:extLst>
                <a:ext uri="{FF2B5EF4-FFF2-40B4-BE49-F238E27FC236}">
                  <a16:creationId xmlns:a16="http://schemas.microsoft.com/office/drawing/2014/main" id="{C34E4C74-75DC-481D-A77F-6CC862D0A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73305" y="4037161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사람">
              <a:extLst>
                <a:ext uri="{FF2B5EF4-FFF2-40B4-BE49-F238E27FC236}">
                  <a16:creationId xmlns:a16="http://schemas.microsoft.com/office/drawing/2014/main" id="{54A75FB3-308A-4971-9DCC-5EDBD487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7705" y="4561829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사람">
              <a:extLst>
                <a:ext uri="{FF2B5EF4-FFF2-40B4-BE49-F238E27FC236}">
                  <a16:creationId xmlns:a16="http://schemas.microsoft.com/office/drawing/2014/main" id="{09499039-D871-42DB-8518-5BDBCC10F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15551" y="4525503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사람">
              <a:extLst>
                <a:ext uri="{FF2B5EF4-FFF2-40B4-BE49-F238E27FC236}">
                  <a16:creationId xmlns:a16="http://schemas.microsoft.com/office/drawing/2014/main" id="{82068ADD-EB25-4000-B4CD-9AB4D2D9B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23834" y="4037161"/>
              <a:ext cx="914400" cy="914400"/>
            </a:xfrm>
            <a:prstGeom prst="rect">
              <a:avLst/>
            </a:prstGeom>
          </p:spPr>
        </p:pic>
        <p:pic>
          <p:nvPicPr>
            <p:cNvPr id="7" name="그래픽 6" descr="집">
              <a:extLst>
                <a:ext uri="{FF2B5EF4-FFF2-40B4-BE49-F238E27FC236}">
                  <a16:creationId xmlns:a16="http://schemas.microsoft.com/office/drawing/2014/main" id="{5BF238AD-E5C3-40AE-8187-ED90EA740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58351" y="2608662"/>
              <a:ext cx="914400" cy="914400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904688F-1D56-4766-936C-A57CF0F90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6341" y="3523062"/>
              <a:ext cx="732010" cy="478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1805D64-3178-4C30-B391-F27269CAF1CD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944905" y="3675463"/>
              <a:ext cx="265846" cy="886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B9BCE92-6C56-409D-AB57-0CFFEB51FDF2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3793457" y="3638397"/>
              <a:ext cx="179294" cy="887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CFE4684-764F-4BAB-B477-1F8C7A2143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8427" y="3535067"/>
              <a:ext cx="708371" cy="447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6FFEC6C-768C-4609-B8EF-700532375DA4}"/>
              </a:ext>
            </a:extLst>
          </p:cNvPr>
          <p:cNvGrpSpPr/>
          <p:nvPr/>
        </p:nvGrpSpPr>
        <p:grpSpPr>
          <a:xfrm>
            <a:off x="6492611" y="2128982"/>
            <a:ext cx="4249338" cy="4249338"/>
            <a:chOff x="5883883" y="1513728"/>
            <a:chExt cx="4249338" cy="4249338"/>
          </a:xfrm>
        </p:grpSpPr>
        <p:pic>
          <p:nvPicPr>
            <p:cNvPr id="28" name="그래픽 27" descr="집">
              <a:extLst>
                <a:ext uri="{FF2B5EF4-FFF2-40B4-BE49-F238E27FC236}">
                  <a16:creationId xmlns:a16="http://schemas.microsoft.com/office/drawing/2014/main" id="{BDA6C7D1-0664-4099-B45D-0E22B6B93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83883" y="1513728"/>
              <a:ext cx="4249338" cy="4249338"/>
            </a:xfrm>
            <a:prstGeom prst="rect">
              <a:avLst/>
            </a:prstGeom>
          </p:spPr>
        </p:pic>
        <p:pic>
          <p:nvPicPr>
            <p:cNvPr id="24" name="그래픽 23" descr="사람">
              <a:extLst>
                <a:ext uri="{FF2B5EF4-FFF2-40B4-BE49-F238E27FC236}">
                  <a16:creationId xmlns:a16="http://schemas.microsoft.com/office/drawing/2014/main" id="{FC7C2546-3D18-4E4C-8F54-AF8D76EA9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13657" y="4169082"/>
              <a:ext cx="914400" cy="914400"/>
            </a:xfrm>
            <a:prstGeom prst="rect">
              <a:avLst/>
            </a:prstGeom>
          </p:spPr>
        </p:pic>
        <p:pic>
          <p:nvPicPr>
            <p:cNvPr id="25" name="그래픽 24" descr="사람">
              <a:extLst>
                <a:ext uri="{FF2B5EF4-FFF2-40B4-BE49-F238E27FC236}">
                  <a16:creationId xmlns:a16="http://schemas.microsoft.com/office/drawing/2014/main" id="{99265381-6DE6-42F6-B08A-67070D542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0007" y="3930839"/>
              <a:ext cx="914400" cy="914400"/>
            </a:xfrm>
            <a:prstGeom prst="rect">
              <a:avLst/>
            </a:prstGeom>
          </p:spPr>
        </p:pic>
        <p:pic>
          <p:nvPicPr>
            <p:cNvPr id="26" name="그래픽 25" descr="사람">
              <a:extLst>
                <a:ext uri="{FF2B5EF4-FFF2-40B4-BE49-F238E27FC236}">
                  <a16:creationId xmlns:a16="http://schemas.microsoft.com/office/drawing/2014/main" id="{03C03B24-D58C-4F3D-BF7B-EF579EDA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06685" y="4179720"/>
              <a:ext cx="914400" cy="914400"/>
            </a:xfrm>
            <a:prstGeom prst="rect">
              <a:avLst/>
            </a:prstGeom>
          </p:spPr>
        </p:pic>
        <p:pic>
          <p:nvPicPr>
            <p:cNvPr id="27" name="그래픽 26" descr="사람">
              <a:extLst>
                <a:ext uri="{FF2B5EF4-FFF2-40B4-BE49-F238E27FC236}">
                  <a16:creationId xmlns:a16="http://schemas.microsoft.com/office/drawing/2014/main" id="{AB61C064-EB1B-47E6-9805-81E0779FE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52334" y="3797633"/>
              <a:ext cx="914400" cy="914400"/>
            </a:xfrm>
            <a:prstGeom prst="rect">
              <a:avLst/>
            </a:prstGeom>
          </p:spPr>
        </p:pic>
        <p:pic>
          <p:nvPicPr>
            <p:cNvPr id="37" name="그래픽 36" descr="물음표">
              <a:extLst>
                <a:ext uri="{FF2B5EF4-FFF2-40B4-BE49-F238E27FC236}">
                  <a16:creationId xmlns:a16="http://schemas.microsoft.com/office/drawing/2014/main" id="{6DABF247-8D62-40FB-B2C6-B0210AAD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05003" y="2585372"/>
              <a:ext cx="1198807" cy="1198807"/>
            </a:xfrm>
            <a:prstGeom prst="rect">
              <a:avLst/>
            </a:prstGeom>
          </p:spPr>
        </p:pic>
        <p:pic>
          <p:nvPicPr>
            <p:cNvPr id="38" name="그래픽 37" descr="물음표">
              <a:extLst>
                <a:ext uri="{FF2B5EF4-FFF2-40B4-BE49-F238E27FC236}">
                  <a16:creationId xmlns:a16="http://schemas.microsoft.com/office/drawing/2014/main" id="{DACC87B1-A61E-457D-BBE5-24AEABADF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276541">
              <a:off x="8034244" y="2879007"/>
              <a:ext cx="994931" cy="9949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93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A96A355-75C8-4406-9CB7-04B5D8CC8A41}"/>
              </a:ext>
            </a:extLst>
          </p:cNvPr>
          <p:cNvSpPr/>
          <p:nvPr/>
        </p:nvSpPr>
        <p:spPr>
          <a:xfrm>
            <a:off x="0" y="0"/>
            <a:ext cx="12192000" cy="1481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6E31C8-7327-4E83-804F-4ED3BB9B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Purpose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E2DB9-3A7D-4559-A302-7F6AA60F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대여시스템을 만든다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190661-F969-4976-BA43-55D9D253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7092" y="4742328"/>
            <a:ext cx="5080710" cy="3025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033C7CF-909B-4D61-BF3C-515FF06A80D8}"/>
              </a:ext>
            </a:extLst>
          </p:cNvPr>
          <p:cNvGrpSpPr/>
          <p:nvPr/>
        </p:nvGrpSpPr>
        <p:grpSpPr>
          <a:xfrm>
            <a:off x="2448750" y="2398784"/>
            <a:ext cx="6588105" cy="3392416"/>
            <a:chOff x="592241" y="2435729"/>
            <a:chExt cx="6588105" cy="3392416"/>
          </a:xfrm>
        </p:grpSpPr>
        <p:pic>
          <p:nvPicPr>
            <p:cNvPr id="6" name="그래픽 5" descr="집">
              <a:extLst>
                <a:ext uri="{FF2B5EF4-FFF2-40B4-BE49-F238E27FC236}">
                  <a16:creationId xmlns:a16="http://schemas.microsoft.com/office/drawing/2014/main" id="{E10014FA-8FD7-4F6A-8399-13F6D997E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2241" y="2435729"/>
              <a:ext cx="3392416" cy="3392416"/>
            </a:xfrm>
            <a:prstGeom prst="rect">
              <a:avLst/>
            </a:prstGeom>
          </p:spPr>
        </p:pic>
        <p:pic>
          <p:nvPicPr>
            <p:cNvPr id="8" name="그래픽 7" descr="사람">
              <a:extLst>
                <a:ext uri="{FF2B5EF4-FFF2-40B4-BE49-F238E27FC236}">
                  <a16:creationId xmlns:a16="http://schemas.microsoft.com/office/drawing/2014/main" id="{020D7968-B6BD-433F-BB04-7419C5EC1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99470" y="4378907"/>
              <a:ext cx="914400" cy="914400"/>
            </a:xfrm>
            <a:prstGeom prst="rect">
              <a:avLst/>
            </a:prstGeom>
          </p:spPr>
        </p:pic>
        <p:pic>
          <p:nvPicPr>
            <p:cNvPr id="9" name="그래픽 8" descr="사람">
              <a:extLst>
                <a:ext uri="{FF2B5EF4-FFF2-40B4-BE49-F238E27FC236}">
                  <a16:creationId xmlns:a16="http://schemas.microsoft.com/office/drawing/2014/main" id="{5E8A078E-9F33-4FF1-9706-EC5CAE3A4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04506" y="4378907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사람">
              <a:extLst>
                <a:ext uri="{FF2B5EF4-FFF2-40B4-BE49-F238E27FC236}">
                  <a16:creationId xmlns:a16="http://schemas.microsoft.com/office/drawing/2014/main" id="{931D3D8C-150F-418A-AEA8-6D64F328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18287" y="4378907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사람">
              <a:extLst>
                <a:ext uri="{FF2B5EF4-FFF2-40B4-BE49-F238E27FC236}">
                  <a16:creationId xmlns:a16="http://schemas.microsoft.com/office/drawing/2014/main" id="{EA157E64-8D8E-48D1-A4CD-5AD5AFE95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65946" y="437890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087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A96A355-75C8-4406-9CB7-04B5D8CC8A41}"/>
              </a:ext>
            </a:extLst>
          </p:cNvPr>
          <p:cNvSpPr/>
          <p:nvPr/>
        </p:nvSpPr>
        <p:spPr>
          <a:xfrm>
            <a:off x="0" y="0"/>
            <a:ext cx="12192000" cy="1481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6E31C8-7327-4E83-804F-4ED3BB9B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What to Implement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E2DB9-3A7D-4559-A302-7F6AA60F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19665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비슬창의융합관의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녹음실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(Studio), </a:t>
            </a: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거울방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(Mirror),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야외무대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(Stage),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다목적실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(Multi)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은 예약제로 운영된다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  <a:p>
            <a:pPr marL="514350" indent="-514350">
              <a:buAutoNum type="arabicPeriod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녹음실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거울방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야외무대의 경우 관련이 있는 동아리의 소속학생만이 예약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후 이용할 수 있다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(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최대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시간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marL="514350" indent="-514350">
              <a:buAutoNum type="arabicPeriod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교수님의 경우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모든 방을 다 예약 후 이용할 수 있다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(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최대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시간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marL="514350" indent="-514350">
              <a:buAutoNum type="arabicPeriod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예약을 취소할 수 있다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190661-F969-4976-BA43-55D9D253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7092" y="4742328"/>
            <a:ext cx="5080710" cy="3025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A96A355-75C8-4406-9CB7-04B5D8CC8A41}"/>
              </a:ext>
            </a:extLst>
          </p:cNvPr>
          <p:cNvSpPr/>
          <p:nvPr/>
        </p:nvSpPr>
        <p:spPr>
          <a:xfrm>
            <a:off x="0" y="0"/>
            <a:ext cx="12192000" cy="1481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6E31C8-7327-4E83-804F-4ED3BB9B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What to Implement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190661-F969-4976-BA43-55D9D253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7553" y="4736648"/>
            <a:ext cx="5090249" cy="3030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ADE7A6-5AC7-47C2-BA56-912E9A70EFA3}"/>
              </a:ext>
            </a:extLst>
          </p:cNvPr>
          <p:cNvSpPr/>
          <p:nvPr/>
        </p:nvSpPr>
        <p:spPr>
          <a:xfrm>
            <a:off x="763263" y="5313780"/>
            <a:ext cx="3755839" cy="1179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동아리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2A515BA-039A-4502-A4FA-9323B522DDB5}"/>
              </a:ext>
            </a:extLst>
          </p:cNvPr>
          <p:cNvSpPr/>
          <p:nvPr/>
        </p:nvSpPr>
        <p:spPr>
          <a:xfrm>
            <a:off x="763262" y="2225679"/>
            <a:ext cx="3755839" cy="597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Music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BE59C20-1A40-41EF-933B-8F8C79C16C4A}"/>
              </a:ext>
            </a:extLst>
          </p:cNvPr>
          <p:cNvSpPr/>
          <p:nvPr/>
        </p:nvSpPr>
        <p:spPr>
          <a:xfrm>
            <a:off x="763262" y="2979321"/>
            <a:ext cx="3755839" cy="597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Dance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ACDBF7-9725-44BE-81E4-380D05403BA7}"/>
              </a:ext>
            </a:extLst>
          </p:cNvPr>
          <p:cNvSpPr/>
          <p:nvPr/>
        </p:nvSpPr>
        <p:spPr>
          <a:xfrm>
            <a:off x="763262" y="3711055"/>
            <a:ext cx="3755839" cy="597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Acting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8A08EC9-D6C1-4F4D-AB7B-78D5C7065E59}"/>
              </a:ext>
            </a:extLst>
          </p:cNvPr>
          <p:cNvSpPr/>
          <p:nvPr/>
        </p:nvSpPr>
        <p:spPr>
          <a:xfrm>
            <a:off x="763262" y="4442789"/>
            <a:ext cx="3755839" cy="597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Default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741AB8C-5EF4-4E1C-9D72-FC6BFE95DFBA}"/>
              </a:ext>
            </a:extLst>
          </p:cNvPr>
          <p:cNvSpPr/>
          <p:nvPr/>
        </p:nvSpPr>
        <p:spPr>
          <a:xfrm>
            <a:off x="6954205" y="2225679"/>
            <a:ext cx="3755839" cy="5970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Mirror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90DF4CA-4392-4F43-9079-9F1CF8DCF4EC}"/>
              </a:ext>
            </a:extLst>
          </p:cNvPr>
          <p:cNvSpPr/>
          <p:nvPr/>
        </p:nvSpPr>
        <p:spPr>
          <a:xfrm>
            <a:off x="6954205" y="2979321"/>
            <a:ext cx="3755839" cy="5970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Studio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30A5EE5-3604-4BFD-A370-1D0C2ACC0BD8}"/>
              </a:ext>
            </a:extLst>
          </p:cNvPr>
          <p:cNvSpPr/>
          <p:nvPr/>
        </p:nvSpPr>
        <p:spPr>
          <a:xfrm>
            <a:off x="6954205" y="3711055"/>
            <a:ext cx="3755839" cy="5970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Stage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D80D877-EBEE-4000-ABB2-0EE33D0E7F93}"/>
              </a:ext>
            </a:extLst>
          </p:cNvPr>
          <p:cNvSpPr/>
          <p:nvPr/>
        </p:nvSpPr>
        <p:spPr>
          <a:xfrm>
            <a:off x="6954204" y="4442789"/>
            <a:ext cx="3755839" cy="5970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Multi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9B27EB0-7D66-4674-A0D7-9DD853C3CE45}"/>
              </a:ext>
            </a:extLst>
          </p:cNvPr>
          <p:cNvSpPr/>
          <p:nvPr/>
        </p:nvSpPr>
        <p:spPr>
          <a:xfrm>
            <a:off x="6954203" y="5313780"/>
            <a:ext cx="3755839" cy="11790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공용공간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0D65DBD-6E5E-4C27-A6BC-AF687208DA5F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4519101" y="2524213"/>
            <a:ext cx="2435103" cy="221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5D65D0A-4697-4445-9F28-87ADE8965607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4519101" y="3277855"/>
            <a:ext cx="2435103" cy="146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9E2074-A74F-4D8B-90BA-53EBE17B1D27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4519101" y="4009589"/>
            <a:ext cx="2435103" cy="73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78108C-50D1-4A6B-B8D7-77F18B63ED12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4519101" y="4741323"/>
            <a:ext cx="243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DBB71F8-3A7D-4DD1-A773-9DF6E8A5C3E0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4519101" y="2524213"/>
            <a:ext cx="2435104" cy="75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9903055-BD76-4445-BA3C-E144DC5ED898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4519101" y="2524213"/>
            <a:ext cx="243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0616B62-63B4-4114-9FE6-481D7369E7A4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>
            <a:off x="4519101" y="4009589"/>
            <a:ext cx="243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60E0391-E23C-43E2-ABB8-FC0BC3086FCD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>
            <a:off x="4519101" y="2524213"/>
            <a:ext cx="2435104" cy="75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8D1C2FB-0122-416A-A65A-1A4E0D67FD35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>
            <a:off x="4519101" y="3277855"/>
            <a:ext cx="2435104" cy="73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FA61D11-C766-48CF-8047-7396EAF17D0D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4519101" y="2524213"/>
            <a:ext cx="2435104" cy="148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29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86B641B-9718-4F5F-8CFA-CBC2F161FA3B}"/>
              </a:ext>
            </a:extLst>
          </p:cNvPr>
          <p:cNvSpPr/>
          <p:nvPr/>
        </p:nvSpPr>
        <p:spPr>
          <a:xfrm>
            <a:off x="0" y="0"/>
            <a:ext cx="12192000" cy="1481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6E31C8-7327-4E83-804F-4ED3BB9B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Class Design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190661-F969-4976-BA43-55D9D253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7092" y="4742328"/>
            <a:ext cx="5080710" cy="3025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883633-10A5-4FB2-93E2-75DBA48A9931}"/>
              </a:ext>
            </a:extLst>
          </p:cNvPr>
          <p:cNvGrpSpPr/>
          <p:nvPr/>
        </p:nvGrpSpPr>
        <p:grpSpPr>
          <a:xfrm>
            <a:off x="1485602" y="2215187"/>
            <a:ext cx="1184900" cy="1172826"/>
            <a:chOff x="1077037" y="1325564"/>
            <a:chExt cx="1184900" cy="117282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ADC133-3CC8-4EE9-92BD-7A8D1F20D645}"/>
                </a:ext>
              </a:extLst>
            </p:cNvPr>
            <p:cNvSpPr/>
            <p:nvPr/>
          </p:nvSpPr>
          <p:spPr>
            <a:xfrm>
              <a:off x="1077037" y="1325564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Person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B5D637-DF5C-4856-8228-991237688A58}"/>
                </a:ext>
              </a:extLst>
            </p:cNvPr>
            <p:cNvSpPr/>
            <p:nvPr/>
          </p:nvSpPr>
          <p:spPr>
            <a:xfrm>
              <a:off x="1077037" y="1716506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String name</a:t>
              </a:r>
            </a:p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string PN</a:t>
              </a:r>
              <a:endParaRPr lang="ko-KR" altLang="en-US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168E60-13F4-443A-9F48-EB422412CC39}"/>
                </a:ext>
              </a:extLst>
            </p:cNvPr>
            <p:cNvSpPr/>
            <p:nvPr/>
          </p:nvSpPr>
          <p:spPr>
            <a:xfrm>
              <a:off x="1077037" y="2107448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get_name</a:t>
              </a:r>
              <a:endParaRPr lang="en-US" altLang="ko-KR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r>
                <a:rPr lang="en-US" altLang="ko-KR" sz="12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get_PN</a:t>
              </a:r>
              <a:endParaRPr lang="ko-KR" altLang="en-US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3E333A-0901-45EE-860F-5547B6FDB686}"/>
              </a:ext>
            </a:extLst>
          </p:cNvPr>
          <p:cNvGrpSpPr/>
          <p:nvPr/>
        </p:nvGrpSpPr>
        <p:grpSpPr>
          <a:xfrm>
            <a:off x="300701" y="4177163"/>
            <a:ext cx="1891325" cy="1172826"/>
            <a:chOff x="1077037" y="1325564"/>
            <a:chExt cx="1184900" cy="117282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A5B0BC5-14F6-47C9-BC64-BA8A6723E4B1}"/>
                </a:ext>
              </a:extLst>
            </p:cNvPr>
            <p:cNvSpPr/>
            <p:nvPr/>
          </p:nvSpPr>
          <p:spPr>
            <a:xfrm>
              <a:off x="1077037" y="1325564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Student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1596922-58C0-4710-8B81-9DED040D9ECE}"/>
                </a:ext>
              </a:extLst>
            </p:cNvPr>
            <p:cNvSpPr/>
            <p:nvPr/>
          </p:nvSpPr>
          <p:spPr>
            <a:xfrm>
              <a:off x="1077037" y="1716506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String S_ID</a:t>
              </a:r>
            </a:p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String </a:t>
              </a:r>
              <a:r>
                <a:rPr lang="en-US" altLang="ko-KR" sz="12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Club_name</a:t>
              </a:r>
              <a:endParaRPr lang="ko-KR" altLang="en-US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A91FEBE-D8B1-49FD-8F85-521546055CFA}"/>
                </a:ext>
              </a:extLst>
            </p:cNvPr>
            <p:cNvSpPr/>
            <p:nvPr/>
          </p:nvSpPr>
          <p:spPr>
            <a:xfrm>
              <a:off x="1077037" y="2107448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getS_ID</a:t>
              </a:r>
              <a:endParaRPr lang="en-US" altLang="ko-KR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r>
                <a:rPr lang="en-US" altLang="ko-KR" sz="12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get_Clubname</a:t>
              </a:r>
              <a:endParaRPr lang="ko-KR" altLang="en-US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02786B3-5C28-4CB7-9DD0-D07E4E118957}"/>
              </a:ext>
            </a:extLst>
          </p:cNvPr>
          <p:cNvGrpSpPr/>
          <p:nvPr/>
        </p:nvGrpSpPr>
        <p:grpSpPr>
          <a:xfrm>
            <a:off x="2716853" y="4170367"/>
            <a:ext cx="1184900" cy="1172826"/>
            <a:chOff x="1077037" y="1325564"/>
            <a:chExt cx="1184900" cy="117282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1BB09F-C2EC-4375-BCFB-8D1C38F70829}"/>
                </a:ext>
              </a:extLst>
            </p:cNvPr>
            <p:cNvSpPr/>
            <p:nvPr/>
          </p:nvSpPr>
          <p:spPr>
            <a:xfrm>
              <a:off x="1077037" y="1325564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Professor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334D2E6-3E21-4C9F-953F-4724360E1A24}"/>
                </a:ext>
              </a:extLst>
            </p:cNvPr>
            <p:cNvSpPr/>
            <p:nvPr/>
          </p:nvSpPr>
          <p:spPr>
            <a:xfrm>
              <a:off x="1077037" y="1716506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String E_ID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BB412C5-47FA-4426-A3A1-F838E8DA9A09}"/>
                </a:ext>
              </a:extLst>
            </p:cNvPr>
            <p:cNvSpPr/>
            <p:nvPr/>
          </p:nvSpPr>
          <p:spPr>
            <a:xfrm>
              <a:off x="1077037" y="2107448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String </a:t>
              </a:r>
              <a:r>
                <a:rPr lang="en-US" altLang="ko-KR" sz="12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getE_ID</a:t>
              </a:r>
              <a:endParaRPr lang="ko-KR" altLang="en-US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72000C-9FF0-4C8E-B678-16523C595430}"/>
              </a:ext>
            </a:extLst>
          </p:cNvPr>
          <p:cNvGrpSpPr/>
          <p:nvPr/>
        </p:nvGrpSpPr>
        <p:grpSpPr>
          <a:xfrm>
            <a:off x="4826126" y="2012559"/>
            <a:ext cx="1947242" cy="2567152"/>
            <a:chOff x="1077037" y="1325564"/>
            <a:chExt cx="1184900" cy="128529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4EB4B45-CB7D-4ED3-AD32-8BB043407920}"/>
                </a:ext>
              </a:extLst>
            </p:cNvPr>
            <p:cNvSpPr/>
            <p:nvPr/>
          </p:nvSpPr>
          <p:spPr>
            <a:xfrm>
              <a:off x="1077037" y="1325564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Club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08B970-3A54-45EE-9DC8-52C817CBD785}"/>
                </a:ext>
              </a:extLst>
            </p:cNvPr>
            <p:cNvSpPr/>
            <p:nvPr/>
          </p:nvSpPr>
          <p:spPr>
            <a:xfrm>
              <a:off x="1077037" y="1716506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name</a:t>
              </a:r>
            </a:p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type</a:t>
              </a:r>
            </a:p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Vector </a:t>
              </a:r>
              <a:r>
                <a:rPr lang="en-US" altLang="ko-KR" sz="12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Member_lst</a:t>
              </a:r>
              <a:endParaRPr lang="ko-KR" altLang="en-US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2A92B65-B891-483A-B9CF-D299E281DB1E}"/>
                </a:ext>
              </a:extLst>
            </p:cNvPr>
            <p:cNvSpPr/>
            <p:nvPr/>
          </p:nvSpPr>
          <p:spPr>
            <a:xfrm>
              <a:off x="1077037" y="2107447"/>
              <a:ext cx="1184900" cy="503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add_member</a:t>
              </a:r>
              <a:endParaRPr lang="en-US" altLang="ko-KR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r>
                <a:rPr lang="en-US" altLang="ko-KR" sz="12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check_member</a:t>
              </a:r>
              <a:endParaRPr lang="en-US" altLang="ko-KR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r>
                <a:rPr lang="en-US" altLang="ko-KR" sz="12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getClubname</a:t>
              </a:r>
              <a:endParaRPr lang="en-US" altLang="ko-KR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r>
                <a:rPr lang="en-US" altLang="ko-KR" sz="12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getMember_lst</a:t>
              </a:r>
              <a:endParaRPr lang="en-US" altLang="ko-KR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r>
                <a:rPr lang="en-US" altLang="ko-KR" sz="12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getType</a:t>
              </a:r>
              <a:endParaRPr lang="ko-KR" altLang="en-US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42F5A81-8E29-450A-915F-52CEA8412529}"/>
              </a:ext>
            </a:extLst>
          </p:cNvPr>
          <p:cNvGrpSpPr/>
          <p:nvPr/>
        </p:nvGrpSpPr>
        <p:grpSpPr>
          <a:xfrm>
            <a:off x="7105291" y="5318721"/>
            <a:ext cx="1184900" cy="1172826"/>
            <a:chOff x="1077037" y="1325564"/>
            <a:chExt cx="1184900" cy="117282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4EE73DA-8764-4BCD-90A2-B1C8D1503652}"/>
                </a:ext>
              </a:extLst>
            </p:cNvPr>
            <p:cNvSpPr/>
            <p:nvPr/>
          </p:nvSpPr>
          <p:spPr>
            <a:xfrm>
              <a:off x="1077037" y="1325564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Mirror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FEC4A1A-23BC-4270-AB4D-FDCE4CBFAD48}"/>
                </a:ext>
              </a:extLst>
            </p:cNvPr>
            <p:cNvSpPr/>
            <p:nvPr/>
          </p:nvSpPr>
          <p:spPr>
            <a:xfrm>
              <a:off x="1077037" y="1716506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String </a:t>
              </a:r>
              <a:r>
                <a:rPr lang="en-US" altLang="ko-KR" sz="12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r_type</a:t>
              </a:r>
              <a:endParaRPr lang="ko-KR" altLang="en-US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5441067-4342-4317-85C0-667F90939341}"/>
                </a:ext>
              </a:extLst>
            </p:cNvPr>
            <p:cNvSpPr/>
            <p:nvPr/>
          </p:nvSpPr>
          <p:spPr>
            <a:xfrm>
              <a:off x="1077037" y="2107448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description</a:t>
              </a:r>
              <a:endParaRPr lang="ko-KR" altLang="en-US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44C87A7-AD22-4F66-8977-7D5628CB759B}"/>
              </a:ext>
            </a:extLst>
          </p:cNvPr>
          <p:cNvGrpSpPr/>
          <p:nvPr/>
        </p:nvGrpSpPr>
        <p:grpSpPr>
          <a:xfrm>
            <a:off x="10389935" y="5318721"/>
            <a:ext cx="1184900" cy="1172826"/>
            <a:chOff x="1077037" y="1325564"/>
            <a:chExt cx="1184900" cy="117282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3551748-7019-45B9-886B-877A6AC3D1D1}"/>
                </a:ext>
              </a:extLst>
            </p:cNvPr>
            <p:cNvSpPr/>
            <p:nvPr/>
          </p:nvSpPr>
          <p:spPr>
            <a:xfrm>
              <a:off x="1077037" y="1325564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Stage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375C63-B449-431E-AD88-E92CDD7E52D0}"/>
                </a:ext>
              </a:extLst>
            </p:cNvPr>
            <p:cNvSpPr/>
            <p:nvPr/>
          </p:nvSpPr>
          <p:spPr>
            <a:xfrm>
              <a:off x="1077037" y="1716506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String </a:t>
              </a:r>
              <a:r>
                <a:rPr lang="en-US" altLang="ko-KR" sz="12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r_type</a:t>
              </a:r>
              <a:endParaRPr lang="ko-KR" altLang="en-US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A3A39AF-6CE9-47D3-9E36-A18DA9D604F5}"/>
                </a:ext>
              </a:extLst>
            </p:cNvPr>
            <p:cNvSpPr/>
            <p:nvPr/>
          </p:nvSpPr>
          <p:spPr>
            <a:xfrm>
              <a:off x="1077037" y="2107448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1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description</a:t>
              </a:r>
              <a:endParaRPr lang="ko-KR" altLang="en-US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56E6FA-56B4-499F-B7E2-A4DEA9D203D0}"/>
              </a:ext>
            </a:extLst>
          </p:cNvPr>
          <p:cNvGrpSpPr/>
          <p:nvPr/>
        </p:nvGrpSpPr>
        <p:grpSpPr>
          <a:xfrm>
            <a:off x="8745563" y="5318721"/>
            <a:ext cx="1184900" cy="1172826"/>
            <a:chOff x="1077037" y="1325564"/>
            <a:chExt cx="1184900" cy="117282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B108C16-06D2-44D0-ACD4-64E9FD8D6DE4}"/>
                </a:ext>
              </a:extLst>
            </p:cNvPr>
            <p:cNvSpPr/>
            <p:nvPr/>
          </p:nvSpPr>
          <p:spPr>
            <a:xfrm>
              <a:off x="1077037" y="1325564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Studio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664FD67-9FF2-4F81-8F60-C7F8954F87B4}"/>
                </a:ext>
              </a:extLst>
            </p:cNvPr>
            <p:cNvSpPr/>
            <p:nvPr/>
          </p:nvSpPr>
          <p:spPr>
            <a:xfrm>
              <a:off x="1077037" y="1716506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String </a:t>
              </a:r>
              <a:r>
                <a:rPr lang="en-US" altLang="ko-KR" sz="12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r_type</a:t>
              </a:r>
              <a:endParaRPr lang="ko-KR" altLang="en-US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883A80B-2328-45F1-ACD9-2A5AFBF70C31}"/>
                </a:ext>
              </a:extLst>
            </p:cNvPr>
            <p:cNvSpPr/>
            <p:nvPr/>
          </p:nvSpPr>
          <p:spPr>
            <a:xfrm>
              <a:off x="1077037" y="2107448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description</a:t>
              </a:r>
              <a:endParaRPr lang="ko-KR" altLang="en-US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27C2890D-C54A-490D-B26F-E058C170D9B0}"/>
              </a:ext>
            </a:extLst>
          </p:cNvPr>
          <p:cNvSpPr/>
          <p:nvPr/>
        </p:nvSpPr>
        <p:spPr>
          <a:xfrm>
            <a:off x="1964076" y="3408873"/>
            <a:ext cx="227951" cy="17929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4D9DD3CB-5D00-4BEC-93DA-4DB8ED444CC5}"/>
              </a:ext>
            </a:extLst>
          </p:cNvPr>
          <p:cNvSpPr/>
          <p:nvPr/>
        </p:nvSpPr>
        <p:spPr>
          <a:xfrm>
            <a:off x="9226087" y="4558188"/>
            <a:ext cx="227951" cy="17929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F981311-C265-4BD2-A3CE-CC22785817E0}"/>
              </a:ext>
            </a:extLst>
          </p:cNvPr>
          <p:cNvCxnSpPr>
            <a:cxnSpLocks/>
            <a:stCxn id="14" idx="0"/>
            <a:endCxn id="37" idx="3"/>
          </p:cNvCxnSpPr>
          <p:nvPr/>
        </p:nvCxnSpPr>
        <p:spPr>
          <a:xfrm rot="5400000" flipH="1" flipV="1">
            <a:off x="1367710" y="3466821"/>
            <a:ext cx="588997" cy="83168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B6661F8-BA32-4502-9BE8-93352275C175}"/>
              </a:ext>
            </a:extLst>
          </p:cNvPr>
          <p:cNvCxnSpPr>
            <a:cxnSpLocks/>
            <a:stCxn id="18" idx="0"/>
            <a:endCxn id="37" idx="3"/>
          </p:cNvCxnSpPr>
          <p:nvPr/>
        </p:nvCxnSpPr>
        <p:spPr>
          <a:xfrm rot="16200000" flipV="1">
            <a:off x="2402578" y="3263641"/>
            <a:ext cx="582201" cy="12312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DA46988B-9CB8-44AA-B890-6CA654A9DADA}"/>
              </a:ext>
            </a:extLst>
          </p:cNvPr>
          <p:cNvCxnSpPr>
            <a:cxnSpLocks/>
            <a:stCxn id="26" idx="0"/>
            <a:endCxn id="38" idx="3"/>
          </p:cNvCxnSpPr>
          <p:nvPr/>
        </p:nvCxnSpPr>
        <p:spPr>
          <a:xfrm rot="5400000" flipH="1" flipV="1">
            <a:off x="8228282" y="4206940"/>
            <a:ext cx="581240" cy="1642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5A83E9B5-1145-4DDD-936D-DCAD2A51C0BA}"/>
              </a:ext>
            </a:extLst>
          </p:cNvPr>
          <p:cNvCxnSpPr>
            <a:cxnSpLocks/>
            <a:stCxn id="30" idx="0"/>
            <a:endCxn id="38" idx="3"/>
          </p:cNvCxnSpPr>
          <p:nvPr/>
        </p:nvCxnSpPr>
        <p:spPr>
          <a:xfrm rot="16200000" flipV="1">
            <a:off x="9870604" y="4206940"/>
            <a:ext cx="581240" cy="1642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7065D50-397A-451E-9E03-BD20B4A376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3194" y="5035892"/>
            <a:ext cx="581240" cy="952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AC7F668-1A24-4E05-B4E5-A1C69DD4DDA5}"/>
              </a:ext>
            </a:extLst>
          </p:cNvPr>
          <p:cNvGrpSpPr/>
          <p:nvPr/>
        </p:nvGrpSpPr>
        <p:grpSpPr>
          <a:xfrm>
            <a:off x="8325412" y="2215431"/>
            <a:ext cx="2025202" cy="2299424"/>
            <a:chOff x="1077037" y="1325564"/>
            <a:chExt cx="1184900" cy="117282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C2F321D-3245-4DC6-833C-4C7F8B7AC17A}"/>
                </a:ext>
              </a:extLst>
            </p:cNvPr>
            <p:cNvSpPr/>
            <p:nvPr/>
          </p:nvSpPr>
          <p:spPr>
            <a:xfrm>
              <a:off x="1077037" y="1325564"/>
              <a:ext cx="1184900" cy="277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Multi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CB4FDB4-8DB3-44E4-A5F3-694BE7BAAD6D}"/>
                </a:ext>
              </a:extLst>
            </p:cNvPr>
            <p:cNvSpPr/>
            <p:nvPr/>
          </p:nvSpPr>
          <p:spPr>
            <a:xfrm>
              <a:off x="1077037" y="1603424"/>
              <a:ext cx="1184900" cy="2798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Int </a:t>
              </a:r>
              <a:r>
                <a:rPr lang="en-US" altLang="ko-KR" sz="10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Room_number</a:t>
              </a:r>
              <a:endParaRPr lang="en-US" altLang="ko-KR" sz="1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r>
                <a:rPr lang="en-US" altLang="ko-KR" sz="10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Vector&lt;string&gt; </a:t>
              </a:r>
              <a:r>
                <a:rPr lang="en-US" altLang="ko-KR" sz="10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Reservation_time</a:t>
              </a:r>
              <a:endParaRPr lang="en-US" altLang="ko-KR" sz="1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endParaRPr lang="ko-KR" altLang="en-US" sz="1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CB832F5-F646-4509-83DD-548CF576C0F1}"/>
                </a:ext>
              </a:extLst>
            </p:cNvPr>
            <p:cNvSpPr/>
            <p:nvPr/>
          </p:nvSpPr>
          <p:spPr>
            <a:xfrm>
              <a:off x="1077037" y="1883307"/>
              <a:ext cx="1184900" cy="6150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Reserve</a:t>
              </a:r>
            </a:p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ShowTime</a:t>
              </a:r>
            </a:p>
            <a:p>
              <a:r>
                <a:rPr lang="en-US" altLang="ko-KR" sz="12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Reservation_cancellation</a:t>
              </a:r>
              <a:endParaRPr lang="en-US" altLang="ko-KR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description</a:t>
              </a:r>
              <a:endParaRPr lang="ko-KR" altLang="en-US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69CE71-6F2E-44E3-AD05-8D365514BA0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670502" y="2403250"/>
            <a:ext cx="2136358" cy="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03BA48E8-B2C7-403C-9D20-A1C375EC7634}"/>
              </a:ext>
            </a:extLst>
          </p:cNvPr>
          <p:cNvSpPr/>
          <p:nvPr/>
        </p:nvSpPr>
        <p:spPr>
          <a:xfrm>
            <a:off x="4390559" y="2305699"/>
            <a:ext cx="408561" cy="19651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86B641B-9718-4F5F-8CFA-CBC2F161FA3B}"/>
              </a:ext>
            </a:extLst>
          </p:cNvPr>
          <p:cNvSpPr/>
          <p:nvPr/>
        </p:nvSpPr>
        <p:spPr>
          <a:xfrm>
            <a:off x="0" y="0"/>
            <a:ext cx="12192000" cy="1481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6E31C8-7327-4E83-804F-4ED3BB9B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Function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190661-F969-4976-BA43-55D9D253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7092" y="4742328"/>
            <a:ext cx="5080710" cy="3025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9B8A3AF-3EEA-495F-816C-BDA00F5BC6F5}"/>
              </a:ext>
            </a:extLst>
          </p:cNvPr>
          <p:cNvGrpSpPr/>
          <p:nvPr/>
        </p:nvGrpSpPr>
        <p:grpSpPr>
          <a:xfrm>
            <a:off x="2527411" y="2149597"/>
            <a:ext cx="2425025" cy="1527046"/>
            <a:chOff x="1077037" y="1325564"/>
            <a:chExt cx="1184900" cy="117282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B6DD25-955A-4D06-92B5-6E38CEFF9E75}"/>
                </a:ext>
              </a:extLst>
            </p:cNvPr>
            <p:cNvSpPr/>
            <p:nvPr/>
          </p:nvSpPr>
          <p:spPr>
            <a:xfrm>
              <a:off x="1077037" y="1325564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Person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6D8062-FB81-4242-9A86-D060F08BF816}"/>
                </a:ext>
              </a:extLst>
            </p:cNvPr>
            <p:cNvSpPr/>
            <p:nvPr/>
          </p:nvSpPr>
          <p:spPr>
            <a:xfrm>
              <a:off x="1077037" y="1716506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name</a:t>
              </a:r>
            </a:p>
            <a:p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PN</a:t>
              </a:r>
              <a:endPara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D4A860F-ED95-428C-87E9-88E19E63A649}"/>
                </a:ext>
              </a:extLst>
            </p:cNvPr>
            <p:cNvSpPr/>
            <p:nvPr/>
          </p:nvSpPr>
          <p:spPr>
            <a:xfrm>
              <a:off x="1077037" y="2107448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getName</a:t>
              </a:r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()</a:t>
              </a:r>
            </a:p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getPN</a:t>
              </a:r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()</a:t>
              </a:r>
              <a:endPara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8769F3-F83C-4D1E-9AE2-1FD89D6ED5EA}"/>
              </a:ext>
            </a:extLst>
          </p:cNvPr>
          <p:cNvGrpSpPr/>
          <p:nvPr/>
        </p:nvGrpSpPr>
        <p:grpSpPr>
          <a:xfrm>
            <a:off x="1165975" y="4273477"/>
            <a:ext cx="2425025" cy="1869874"/>
            <a:chOff x="1077037" y="1325564"/>
            <a:chExt cx="1184900" cy="11728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4DD209A-6680-47F1-83BA-6FB73D62AE89}"/>
                </a:ext>
              </a:extLst>
            </p:cNvPr>
            <p:cNvSpPr/>
            <p:nvPr/>
          </p:nvSpPr>
          <p:spPr>
            <a:xfrm>
              <a:off x="1077037" y="1325564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Student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4CF9453-533B-471E-BBCD-F787C6C740EE}"/>
                </a:ext>
              </a:extLst>
            </p:cNvPr>
            <p:cNvSpPr/>
            <p:nvPr/>
          </p:nvSpPr>
          <p:spPr>
            <a:xfrm>
              <a:off x="1077037" y="1716506"/>
              <a:ext cx="1184900" cy="319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S_ID</a:t>
              </a:r>
            </a:p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Club_lst</a:t>
              </a:r>
              <a:endPara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52051AF-6023-4CEF-9CC4-812C7257DD7E}"/>
                </a:ext>
              </a:extLst>
            </p:cNvPr>
            <p:cNvSpPr/>
            <p:nvPr/>
          </p:nvSpPr>
          <p:spPr>
            <a:xfrm>
              <a:off x="1077037" y="2035772"/>
              <a:ext cx="1184900" cy="462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endPara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getS_ID</a:t>
              </a:r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()</a:t>
              </a:r>
            </a:p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getClub_lst</a:t>
              </a:r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()</a:t>
              </a:r>
            </a:p>
            <a:p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friend </a:t>
              </a:r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addMember</a:t>
              </a:r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(Student) </a:t>
              </a:r>
            </a:p>
            <a:p>
              <a:endPara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endPara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62220D-F9A9-4086-A7BD-352916D4933D}"/>
              </a:ext>
            </a:extLst>
          </p:cNvPr>
          <p:cNvGrpSpPr/>
          <p:nvPr/>
        </p:nvGrpSpPr>
        <p:grpSpPr>
          <a:xfrm>
            <a:off x="3985100" y="4266185"/>
            <a:ext cx="2425025" cy="1527046"/>
            <a:chOff x="1077037" y="1325564"/>
            <a:chExt cx="1184900" cy="117282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CBCFC68-5088-4E22-951F-1BFA72CA52C5}"/>
                </a:ext>
              </a:extLst>
            </p:cNvPr>
            <p:cNvSpPr/>
            <p:nvPr/>
          </p:nvSpPr>
          <p:spPr>
            <a:xfrm>
              <a:off x="1077037" y="1325564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Professor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5B24D34-22B7-4144-8896-892B353C7A42}"/>
                </a:ext>
              </a:extLst>
            </p:cNvPr>
            <p:cNvSpPr/>
            <p:nvPr/>
          </p:nvSpPr>
          <p:spPr>
            <a:xfrm>
              <a:off x="1077037" y="1716506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E_ID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C4D20CB-8F9F-4AFA-852B-CE94A2DA270D}"/>
                </a:ext>
              </a:extLst>
            </p:cNvPr>
            <p:cNvSpPr/>
            <p:nvPr/>
          </p:nvSpPr>
          <p:spPr>
            <a:xfrm>
              <a:off x="1077037" y="2107448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getE_ID</a:t>
              </a:r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()</a:t>
              </a:r>
              <a:endPara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ADD1733-9915-41B2-B734-444F825E2FEA}"/>
              </a:ext>
            </a:extLst>
          </p:cNvPr>
          <p:cNvSpPr/>
          <p:nvPr/>
        </p:nvSpPr>
        <p:spPr>
          <a:xfrm>
            <a:off x="3591000" y="3723394"/>
            <a:ext cx="297849" cy="1628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86A4C6E-4718-4183-B16A-F98E951344C5}"/>
              </a:ext>
            </a:extLst>
          </p:cNvPr>
          <p:cNvCxnSpPr>
            <a:cxnSpLocks/>
            <a:stCxn id="13" idx="0"/>
            <a:endCxn id="20" idx="3"/>
          </p:cNvCxnSpPr>
          <p:nvPr/>
        </p:nvCxnSpPr>
        <p:spPr>
          <a:xfrm rot="5400000" flipH="1" flipV="1">
            <a:off x="2865583" y="3399136"/>
            <a:ext cx="387247" cy="13614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0370CD1-DD40-4621-991F-D6F6C9AEC0F5}"/>
              </a:ext>
            </a:extLst>
          </p:cNvPr>
          <p:cNvCxnSpPr>
            <a:cxnSpLocks/>
            <a:stCxn id="17" idx="0"/>
            <a:endCxn id="20" idx="3"/>
          </p:cNvCxnSpPr>
          <p:nvPr/>
        </p:nvCxnSpPr>
        <p:spPr>
          <a:xfrm rot="16200000" flipV="1">
            <a:off x="4278792" y="3347364"/>
            <a:ext cx="379955" cy="14576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98607F-5DBE-44B9-8149-89CEF6D69686}"/>
              </a:ext>
            </a:extLst>
          </p:cNvPr>
          <p:cNvSpPr/>
          <p:nvPr/>
        </p:nvSpPr>
        <p:spPr>
          <a:xfrm>
            <a:off x="7239564" y="1922317"/>
            <a:ext cx="6764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Student Gu</a:t>
            </a:r>
          </a:p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Gu.getName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()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return name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Gu.getPN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()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return PN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08BD5B-9023-4949-BE24-E13B802A6BA6}"/>
              </a:ext>
            </a:extLst>
          </p:cNvPr>
          <p:cNvSpPr/>
          <p:nvPr/>
        </p:nvSpPr>
        <p:spPr>
          <a:xfrm>
            <a:off x="7239563" y="3818896"/>
            <a:ext cx="67645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Gu.getS_ID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()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return S_ID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Gu.getClub_lst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()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return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Club_lst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5038BF-5020-42D3-8948-F8AA51D4773F}"/>
              </a:ext>
            </a:extLst>
          </p:cNvPr>
          <p:cNvSpPr/>
          <p:nvPr/>
        </p:nvSpPr>
        <p:spPr>
          <a:xfrm>
            <a:off x="7239565" y="5296122"/>
            <a:ext cx="1855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Professor Shin</a:t>
            </a:r>
          </a:p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Shin.getE_ID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()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return E_ID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21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86B641B-9718-4F5F-8CFA-CBC2F161FA3B}"/>
              </a:ext>
            </a:extLst>
          </p:cNvPr>
          <p:cNvSpPr/>
          <p:nvPr/>
        </p:nvSpPr>
        <p:spPr>
          <a:xfrm>
            <a:off x="0" y="0"/>
            <a:ext cx="12192000" cy="1481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6E31C8-7327-4E83-804F-4ED3BB9B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Function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190661-F969-4976-BA43-55D9D253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7092" y="4742328"/>
            <a:ext cx="5080710" cy="3025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678A527-97DE-4713-A044-E17EF550D2B8}"/>
              </a:ext>
            </a:extLst>
          </p:cNvPr>
          <p:cNvGrpSpPr/>
          <p:nvPr/>
        </p:nvGrpSpPr>
        <p:grpSpPr>
          <a:xfrm>
            <a:off x="838200" y="2608029"/>
            <a:ext cx="3050388" cy="3192136"/>
            <a:chOff x="1077037" y="1325564"/>
            <a:chExt cx="1184900" cy="140783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BFFC9CE-9A87-4F57-B2DC-A16E95ACD15A}"/>
                </a:ext>
              </a:extLst>
            </p:cNvPr>
            <p:cNvSpPr/>
            <p:nvPr/>
          </p:nvSpPr>
          <p:spPr>
            <a:xfrm>
              <a:off x="1077037" y="1325564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Club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31650B-299D-42ED-9384-03809A5ED202}"/>
                </a:ext>
              </a:extLst>
            </p:cNvPr>
            <p:cNvSpPr/>
            <p:nvPr/>
          </p:nvSpPr>
          <p:spPr>
            <a:xfrm>
              <a:off x="1077037" y="1716506"/>
              <a:ext cx="1184900" cy="39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name</a:t>
              </a:r>
            </a:p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Type_lst</a:t>
              </a:r>
              <a:endPara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member</a:t>
              </a:r>
              <a:endPara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03A901B-8176-4524-AA4E-18A066E7D301}"/>
                </a:ext>
              </a:extLst>
            </p:cNvPr>
            <p:cNvSpPr/>
            <p:nvPr/>
          </p:nvSpPr>
          <p:spPr>
            <a:xfrm>
              <a:off x="1077037" y="2107447"/>
              <a:ext cx="1184900" cy="62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add_member</a:t>
              </a:r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(Student s)</a:t>
              </a:r>
            </a:p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check_member</a:t>
              </a:r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(Person p)</a:t>
              </a:r>
            </a:p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getClubname</a:t>
              </a:r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()</a:t>
              </a:r>
            </a:p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getMember</a:t>
              </a:r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()</a:t>
              </a:r>
            </a:p>
            <a:p>
              <a:r>
                <a:rPr lang="en-US" altLang="ko-KR" sz="14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getType</a:t>
              </a:r>
              <a:r>
                <a:rPr lang="en-US" altLang="ko-KR" sz="1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()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73FAAE-85C9-432B-A655-EF4EBC03EE43}"/>
              </a:ext>
            </a:extLst>
          </p:cNvPr>
          <p:cNvSpPr/>
          <p:nvPr/>
        </p:nvSpPr>
        <p:spPr>
          <a:xfrm>
            <a:off x="4194909" y="1715862"/>
            <a:ext cx="75213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Club BGM</a:t>
            </a:r>
          </a:p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BGM.add_member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(Student)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 return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BGM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member[]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에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parameter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로 받은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Student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추가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Student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의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club_lst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에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Club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이름 추가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BGM.check_member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(Student)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 return Boolean type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Student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Club(BGM)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에 있으면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true,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없으면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false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BGM.getMember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()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return BGM(Club) member array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BGM.getType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()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return BGM(Club) type</a:t>
            </a:r>
          </a:p>
        </p:txBody>
      </p:sp>
    </p:spTree>
    <p:extLst>
      <p:ext uri="{BB962C8B-B14F-4D97-AF65-F5344CB8AC3E}">
        <p14:creationId xmlns:p14="http://schemas.microsoft.com/office/powerpoint/2010/main" val="429430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2005</Words>
  <Application>Microsoft Office PowerPoint</Application>
  <PresentationFormat>와이드스크린</PresentationFormat>
  <Paragraphs>404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맑은 고딕</vt:lpstr>
      <vt:lpstr>12롯데마트드림Bold</vt:lpstr>
      <vt:lpstr>Office 테마</vt:lpstr>
      <vt:lpstr>비슬창의융합관 공용 공간 대여 시스템</vt:lpstr>
      <vt:lpstr>Index</vt:lpstr>
      <vt:lpstr>Problem Definition</vt:lpstr>
      <vt:lpstr>Purpose</vt:lpstr>
      <vt:lpstr>What to Implement</vt:lpstr>
      <vt:lpstr>What to Implement</vt:lpstr>
      <vt:lpstr>Class Design</vt:lpstr>
      <vt:lpstr>Function</vt:lpstr>
      <vt:lpstr>Function</vt:lpstr>
      <vt:lpstr>Function</vt:lpstr>
      <vt:lpstr>Execution Example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Future Work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비슬창의융합관 공용 공간 대여 시스템</dc:title>
  <dc:creator>구 이</dc:creator>
  <cp:lastModifiedBy>구 이</cp:lastModifiedBy>
  <cp:revision>92</cp:revision>
  <dcterms:created xsi:type="dcterms:W3CDTF">2019-12-07T16:21:51Z</dcterms:created>
  <dcterms:modified xsi:type="dcterms:W3CDTF">2019-12-22T09:05:32Z</dcterms:modified>
</cp:coreProperties>
</file>