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5800725" cy="9094788"/>
  <p:embeddedFontLst>
    <p:embeddedFont>
      <p:font typeface="Amaranth" panose="020B0604020202020204" charset="0"/>
      <p:regular r:id="rId3"/>
    </p:embeddedFont>
    <p:embeddedFont>
      <p:font typeface="Titillium Web" panose="00000500000000000000" pitchFamily="2" charset="0"/>
      <p:regular r:id="rId4"/>
    </p:embeddedFont>
  </p:embeddedFontLst>
  <p:custDataLst>
    <p:tags r:id="rId5"/>
  </p:custDataLst>
  <p:defaultTextStyle>
    <a:defPPr>
      <a:defRPr lang="en-US"/>
    </a:defPPr>
    <a:lvl1pPr algn="l" rtl="0" fontAlgn="base">
      <a:spcBef>
        <a:spcPct val="0"/>
      </a:spcBef>
      <a:spcAft>
        <a:spcPct val="0"/>
      </a:spcAft>
      <a:defRPr sz="9300" kern="1200">
        <a:solidFill>
          <a:schemeClr val="tx1"/>
        </a:solidFill>
        <a:latin typeface="Arial"/>
        <a:ea typeface="+mn-ea"/>
        <a:cs typeface="+mn-cs"/>
      </a:defRPr>
    </a:lvl1pPr>
    <a:lvl2pPr marL="457200" algn="l" rtl="0" fontAlgn="base">
      <a:spcBef>
        <a:spcPct val="0"/>
      </a:spcBef>
      <a:spcAft>
        <a:spcPct val="0"/>
      </a:spcAft>
      <a:defRPr sz="9300" kern="1200">
        <a:solidFill>
          <a:schemeClr val="tx1"/>
        </a:solidFill>
        <a:latin typeface="Arial"/>
        <a:ea typeface="+mn-ea"/>
        <a:cs typeface="+mn-cs"/>
      </a:defRPr>
    </a:lvl2pPr>
    <a:lvl3pPr marL="914400" algn="l" rtl="0" fontAlgn="base">
      <a:spcBef>
        <a:spcPct val="0"/>
      </a:spcBef>
      <a:spcAft>
        <a:spcPct val="0"/>
      </a:spcAft>
      <a:defRPr sz="9300" kern="1200">
        <a:solidFill>
          <a:schemeClr val="tx1"/>
        </a:solidFill>
        <a:latin typeface="Arial"/>
        <a:ea typeface="+mn-ea"/>
        <a:cs typeface="+mn-cs"/>
      </a:defRPr>
    </a:lvl3pPr>
    <a:lvl4pPr marL="1371600" algn="l" rtl="0" fontAlgn="base">
      <a:spcBef>
        <a:spcPct val="0"/>
      </a:spcBef>
      <a:spcAft>
        <a:spcPct val="0"/>
      </a:spcAft>
      <a:defRPr sz="9300" kern="1200">
        <a:solidFill>
          <a:schemeClr val="tx1"/>
        </a:solidFill>
        <a:latin typeface="Arial"/>
        <a:ea typeface="+mn-ea"/>
        <a:cs typeface="+mn-cs"/>
      </a:defRPr>
    </a:lvl4pPr>
    <a:lvl5pPr marL="1828800" algn="l" rtl="0" fontAlgn="base">
      <a:spcBef>
        <a:spcPct val="0"/>
      </a:spcBef>
      <a:spcAft>
        <a:spcPct val="0"/>
      </a:spcAft>
      <a:defRPr sz="9300" kern="1200">
        <a:solidFill>
          <a:schemeClr val="tx1"/>
        </a:solidFill>
        <a:latin typeface="Arial"/>
        <a:ea typeface="+mn-ea"/>
        <a:cs typeface="+mn-cs"/>
      </a:defRPr>
    </a:lvl5pPr>
    <a:lvl6pPr marL="2286000" algn="l" defTabSz="914400" rtl="0" eaLnBrk="1" latinLnBrk="0" hangingPunct="1">
      <a:defRPr sz="9300" kern="1200">
        <a:solidFill>
          <a:schemeClr val="tx1"/>
        </a:solidFill>
        <a:latin typeface="Arial"/>
        <a:ea typeface="+mn-ea"/>
        <a:cs typeface="+mn-cs"/>
      </a:defRPr>
    </a:lvl6pPr>
    <a:lvl7pPr marL="2743200" algn="l" defTabSz="914400" rtl="0" eaLnBrk="1" latinLnBrk="0" hangingPunct="1">
      <a:defRPr sz="9300" kern="1200">
        <a:solidFill>
          <a:schemeClr val="tx1"/>
        </a:solidFill>
        <a:latin typeface="Arial"/>
        <a:ea typeface="+mn-ea"/>
        <a:cs typeface="+mn-cs"/>
      </a:defRPr>
    </a:lvl7pPr>
    <a:lvl8pPr marL="3200400" algn="l" defTabSz="914400" rtl="0" eaLnBrk="1" latinLnBrk="0" hangingPunct="1">
      <a:defRPr sz="9300" kern="1200">
        <a:solidFill>
          <a:schemeClr val="tx1"/>
        </a:solidFill>
        <a:latin typeface="Arial"/>
        <a:ea typeface="+mn-ea"/>
        <a:cs typeface="+mn-cs"/>
      </a:defRPr>
    </a:lvl8pPr>
    <a:lvl9pPr marL="3657600" algn="l" defTabSz="914400" rtl="0" eaLnBrk="1" latinLnBrk="0" hangingPunct="1">
      <a:defRPr sz="93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15" d="100"/>
          <a:sy n="15" d="100"/>
        </p:scale>
        <p:origin x="2126" y="283"/>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font" Target="fonts/font1.fntdata"/><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font" Target="fonts/font2.fntdata"/><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E9E44D62-E9B9-4A1F-9D60-78A1B8BD2136}" type="slidenum">
              <a:rPr lang="en-US"/>
              <a:pPr>
                <a:defRPr/>
              </a:pPr>
              <a:t>‹#›</a:t>
            </a:fld>
            <a:endParaRPr lang="en-US"/>
          </a:p>
        </p:txBody>
      </p:sp>
    </p:spTree>
    <p:extLst>
      <p:ext uri="{BB962C8B-B14F-4D97-AF65-F5344CB8AC3E}">
        <p14:creationId xmlns:p14="http://schemas.microsoft.com/office/powerpoint/2010/main" val="16521274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8A277C51-0625-40F0-8A02-D153CC2D7029}" type="slidenum">
              <a:rPr lang="en-US"/>
              <a:pPr>
                <a:defRPr/>
              </a:pPr>
              <a:t>‹#›</a:t>
            </a:fld>
            <a:endParaRPr lang="en-US"/>
          </a:p>
        </p:txBody>
      </p:sp>
    </p:spTree>
    <p:extLst>
      <p:ext uri="{BB962C8B-B14F-4D97-AF65-F5344CB8AC3E}">
        <p14:creationId xmlns:p14="http://schemas.microsoft.com/office/powerpoint/2010/main" val="424285903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76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76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6C9A1A37-7051-412A-8F35-8483CD8F48E7}" type="slidenum">
              <a:rPr lang="en-US"/>
              <a:pPr>
                <a:defRPr/>
              </a:pPr>
              <a:t>‹#›</a:t>
            </a:fld>
            <a:endParaRPr lang="en-US"/>
          </a:p>
        </p:txBody>
      </p:sp>
    </p:spTree>
    <p:extLst>
      <p:ext uri="{BB962C8B-B14F-4D97-AF65-F5344CB8AC3E}">
        <p14:creationId xmlns:p14="http://schemas.microsoft.com/office/powerpoint/2010/main" val="3709170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772C493-C7EB-4BEF-9EB3-C72AA1A173D7}" type="slidenum">
              <a:rPr lang="en-US"/>
              <a:pPr>
                <a:defRPr/>
              </a:pPr>
              <a:t>‹#›</a:t>
            </a:fld>
            <a:endParaRPr lang="en-US"/>
          </a:p>
        </p:txBody>
      </p:sp>
    </p:spTree>
    <p:extLst>
      <p:ext uri="{BB962C8B-B14F-4D97-AF65-F5344CB8AC3E}">
        <p14:creationId xmlns:p14="http://schemas.microsoft.com/office/powerpoint/2010/main" val="242892216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3239EF23-2AC5-4B50-8C9E-5F8D49668A77}" type="slidenum">
              <a:rPr lang="en-US"/>
              <a:pPr>
                <a:defRPr/>
              </a:pPr>
              <a:t>‹#›</a:t>
            </a:fld>
            <a:endParaRPr lang="en-US"/>
          </a:p>
        </p:txBody>
      </p:sp>
    </p:spTree>
    <p:extLst>
      <p:ext uri="{BB962C8B-B14F-4D97-AF65-F5344CB8AC3E}">
        <p14:creationId xmlns:p14="http://schemas.microsoft.com/office/powerpoint/2010/main" val="44862582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4938"/>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4938"/>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BBD8762-0F6F-41F2-8E1E-C5EF6CE7FF3C}" type="slidenum">
              <a:rPr lang="en-US"/>
              <a:pPr>
                <a:defRPr/>
              </a:pPr>
              <a:t>‹#›</a:t>
            </a:fld>
            <a:endParaRPr lang="en-US"/>
          </a:p>
        </p:txBody>
      </p:sp>
    </p:spTree>
    <p:extLst>
      <p:ext uri="{BB962C8B-B14F-4D97-AF65-F5344CB8AC3E}">
        <p14:creationId xmlns:p14="http://schemas.microsoft.com/office/powerpoint/2010/main" val="330539722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C245EB89-E1F0-4213-BFCF-D6A06A13C4EF}" type="slidenum">
              <a:rPr lang="en-US"/>
              <a:pPr>
                <a:defRPr/>
              </a:pPr>
              <a:t>‹#›</a:t>
            </a:fld>
            <a:endParaRPr lang="en-US"/>
          </a:p>
        </p:txBody>
      </p:sp>
    </p:spTree>
    <p:extLst>
      <p:ext uri="{BB962C8B-B14F-4D97-AF65-F5344CB8AC3E}">
        <p14:creationId xmlns:p14="http://schemas.microsoft.com/office/powerpoint/2010/main" val="403735668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F9249905-9305-4041-8B60-8DE0824E8129}" type="slidenum">
              <a:rPr lang="en-US"/>
              <a:pPr>
                <a:defRPr/>
              </a:pPr>
              <a:t>‹#›</a:t>
            </a:fld>
            <a:endParaRPr lang="en-US"/>
          </a:p>
        </p:txBody>
      </p:sp>
    </p:spTree>
    <p:extLst>
      <p:ext uri="{BB962C8B-B14F-4D97-AF65-F5344CB8AC3E}">
        <p14:creationId xmlns:p14="http://schemas.microsoft.com/office/powerpoint/2010/main" val="83281219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97C76933-D99D-4DC1-BD09-1072CC92B201}" type="slidenum">
              <a:rPr lang="en-US"/>
              <a:pPr>
                <a:defRPr/>
              </a:pPr>
              <a:t>‹#›</a:t>
            </a:fld>
            <a:endParaRPr lang="en-US"/>
          </a:p>
        </p:txBody>
      </p:sp>
    </p:spTree>
    <p:extLst>
      <p:ext uri="{BB962C8B-B14F-4D97-AF65-F5344CB8AC3E}">
        <p14:creationId xmlns:p14="http://schemas.microsoft.com/office/powerpoint/2010/main" val="75449367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EF6A5529-8465-4E7D-9DB8-D374C51CD792}" type="slidenum">
              <a:rPr lang="en-US"/>
              <a:pPr>
                <a:defRPr/>
              </a:pPr>
              <a:t>‹#›</a:t>
            </a:fld>
            <a:endParaRPr lang="en-US"/>
          </a:p>
        </p:txBody>
      </p:sp>
    </p:spTree>
    <p:extLst>
      <p:ext uri="{BB962C8B-B14F-4D97-AF65-F5344CB8AC3E}">
        <p14:creationId xmlns:p14="http://schemas.microsoft.com/office/powerpoint/2010/main" val="38291111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3C022C6C-C3BF-4CE1-8842-0AC597017372}" type="slidenum">
              <a:rPr lang="en-US"/>
              <a:pPr>
                <a:defRPr/>
              </a:pPr>
              <a:t>‹#›</a:t>
            </a:fld>
            <a:endParaRPr lang="en-US"/>
          </a:p>
        </p:txBody>
      </p:sp>
    </p:spTree>
    <p:extLst>
      <p:ext uri="{BB962C8B-B14F-4D97-AF65-F5344CB8AC3E}">
        <p14:creationId xmlns:p14="http://schemas.microsoft.com/office/powerpoint/2010/main" val="260181050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4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vl1pPr defTabSz="4702175">
              <a:defRPr sz="72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6762"/>
            <a:ext cx="139001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vl1pPr algn="ctr" defTabSz="4702175">
              <a:defRPr sz="72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6762"/>
            <a:ext cx="10242550" cy="2286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0258" tIns="235129" rIns="470258" bIns="235129" anchor="t" anchorCtr="0" compatLnSpc="1">
            <a:prstTxWarp prst="textNoShape">
              <a:avLst/>
            </a:prstTxWarp>
          </a:bodyPr>
          <a:lstStyle>
            <a:defPPr>
              <a:defRPr kern="1200"/>
            </a:defPPr>
            <a:lvl1pPr algn="r" defTabSz="4702175">
              <a:defRPr sz="7200" smtClean="0">
                <a:latin typeface="Arial" pitchFamily="34" charset="0"/>
              </a:defRPr>
            </a:lvl1pPr>
          </a:lstStyle>
          <a:p>
            <a:pPr>
              <a:defRPr/>
            </a:pPr>
            <a:fld id="{25043CB6-A91D-4176-912B-555F54C38C99}" type="slidenum">
              <a:rPr lang="en-US"/>
              <a:pPr>
                <a:defRPr/>
              </a:pPr>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conceptualizingcobalt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702175" rtl="0" eaLnBrk="0" fontAlgn="base" hangingPunct="0">
        <a:spcBef>
          <a:spcPct val="0"/>
        </a:spcBef>
        <a:spcAft>
          <a:spcPct val="0"/>
        </a:spcAft>
        <a:defRPr sz="22600">
          <a:solidFill>
            <a:schemeClr val="tx2"/>
          </a:solidFill>
          <a:latin typeface="+mj-lt"/>
          <a:ea typeface="+mj-ea"/>
          <a:cs typeface="+mj-cs"/>
        </a:defRPr>
      </a:lvl1pPr>
      <a:lvl2pPr algn="ctr" defTabSz="4702175" rtl="0" eaLnBrk="0" fontAlgn="base" hangingPunct="0">
        <a:spcBef>
          <a:spcPct val="0"/>
        </a:spcBef>
        <a:spcAft>
          <a:spcPct val="0"/>
        </a:spcAft>
        <a:defRPr sz="22600">
          <a:solidFill>
            <a:schemeClr val="tx2"/>
          </a:solidFill>
          <a:latin typeface="Arial" pitchFamily="34" charset="0"/>
        </a:defRPr>
      </a:lvl2pPr>
      <a:lvl3pPr algn="ctr" defTabSz="4702175" rtl="0" eaLnBrk="0" fontAlgn="base" hangingPunct="0">
        <a:spcBef>
          <a:spcPct val="0"/>
        </a:spcBef>
        <a:spcAft>
          <a:spcPct val="0"/>
        </a:spcAft>
        <a:defRPr sz="22600">
          <a:solidFill>
            <a:schemeClr val="tx2"/>
          </a:solidFill>
          <a:latin typeface="Arial" pitchFamily="34" charset="0"/>
        </a:defRPr>
      </a:lvl3pPr>
      <a:lvl4pPr algn="ctr" defTabSz="4702175" rtl="0" eaLnBrk="0" fontAlgn="base" hangingPunct="0">
        <a:spcBef>
          <a:spcPct val="0"/>
        </a:spcBef>
        <a:spcAft>
          <a:spcPct val="0"/>
        </a:spcAft>
        <a:defRPr sz="22600">
          <a:solidFill>
            <a:schemeClr val="tx2"/>
          </a:solidFill>
          <a:latin typeface="Arial" pitchFamily="34" charset="0"/>
        </a:defRPr>
      </a:lvl4pPr>
      <a:lvl5pPr algn="ctr" defTabSz="4702175" rtl="0" eaLnBrk="0" fontAlgn="base" hangingPunct="0">
        <a:spcBef>
          <a:spcPct val="0"/>
        </a:spcBef>
        <a:spcAft>
          <a:spcPct val="0"/>
        </a:spcAft>
        <a:defRPr sz="22600">
          <a:solidFill>
            <a:schemeClr val="tx2"/>
          </a:solidFill>
          <a:latin typeface="Arial" pitchFamily="34" charset="0"/>
        </a:defRPr>
      </a:lvl5pPr>
      <a:lvl6pPr marL="457200" algn="ctr" defTabSz="4702175" rtl="0" fontAlgn="base">
        <a:spcBef>
          <a:spcPct val="0"/>
        </a:spcBef>
        <a:spcAft>
          <a:spcPct val="0"/>
        </a:spcAft>
        <a:defRPr sz="22600">
          <a:solidFill>
            <a:schemeClr val="tx2"/>
          </a:solidFill>
          <a:latin typeface="Arial" pitchFamily="34" charset="0"/>
        </a:defRPr>
      </a:lvl6pPr>
      <a:lvl7pPr marL="914400" algn="ctr" defTabSz="4702175" rtl="0" fontAlgn="base">
        <a:spcBef>
          <a:spcPct val="0"/>
        </a:spcBef>
        <a:spcAft>
          <a:spcPct val="0"/>
        </a:spcAft>
        <a:defRPr sz="22600">
          <a:solidFill>
            <a:schemeClr val="tx2"/>
          </a:solidFill>
          <a:latin typeface="Arial" pitchFamily="34" charset="0"/>
        </a:defRPr>
      </a:lvl7pPr>
      <a:lvl8pPr marL="1371600" algn="ctr" defTabSz="4702175" rtl="0" fontAlgn="base">
        <a:spcBef>
          <a:spcPct val="0"/>
        </a:spcBef>
        <a:spcAft>
          <a:spcPct val="0"/>
        </a:spcAft>
        <a:defRPr sz="22600">
          <a:solidFill>
            <a:schemeClr val="tx2"/>
          </a:solidFill>
          <a:latin typeface="Arial" pitchFamily="34" charset="0"/>
        </a:defRPr>
      </a:lvl8pPr>
      <a:lvl9pPr marL="1828800" algn="ctr" defTabSz="4702175" rtl="0" fontAlgn="base">
        <a:spcBef>
          <a:spcPct val="0"/>
        </a:spcBef>
        <a:spcAft>
          <a:spcPct val="0"/>
        </a:spcAft>
        <a:defRPr sz="22600">
          <a:solidFill>
            <a:schemeClr val="tx2"/>
          </a:solidFill>
          <a:latin typeface="Arial" pitchFamily="34" charset="0"/>
        </a:defRPr>
      </a:lvl9pPr>
    </p:titleStyle>
    <p:bodyStyle>
      <a:defPPr>
        <a:defRPr kern="1200"/>
      </a:defPPr>
      <a:lvl1pPr marL="1763713" indent="-1763713" algn="l" defTabSz="4702175" rtl="0" eaLnBrk="0" fontAlgn="base" hangingPunct="0">
        <a:spcBef>
          <a:spcPct val="20000"/>
        </a:spcBef>
        <a:spcAft>
          <a:spcPct val="0"/>
        </a:spcAft>
        <a:buChar char="•"/>
        <a:defRPr sz="16500">
          <a:solidFill>
            <a:schemeClr val="tx1"/>
          </a:solidFill>
          <a:latin typeface="+mn-lt"/>
          <a:ea typeface="+mn-ea"/>
          <a:cs typeface="+mn-cs"/>
        </a:defRPr>
      </a:lvl1pPr>
      <a:lvl2pPr marL="3821113" indent="-1470025" algn="l" defTabSz="4702175" rtl="0" eaLnBrk="0" fontAlgn="base" hangingPunct="0">
        <a:spcBef>
          <a:spcPct val="20000"/>
        </a:spcBef>
        <a:spcAft>
          <a:spcPct val="0"/>
        </a:spcAft>
        <a:buChar char="–"/>
        <a:defRPr sz="14400">
          <a:solidFill>
            <a:schemeClr val="tx1"/>
          </a:solidFill>
          <a:latin typeface="+mn-lt"/>
        </a:defRPr>
      </a:lvl2pPr>
      <a:lvl3pPr marL="5878513" indent="-1176338" algn="l" defTabSz="4702175" rtl="0" eaLnBrk="0" fontAlgn="base" hangingPunct="0">
        <a:spcBef>
          <a:spcPct val="20000"/>
        </a:spcBef>
        <a:spcAft>
          <a:spcPct val="0"/>
        </a:spcAft>
        <a:buChar char="•"/>
        <a:defRPr sz="12300">
          <a:solidFill>
            <a:schemeClr val="tx1"/>
          </a:solidFill>
          <a:latin typeface="+mn-lt"/>
        </a:defRPr>
      </a:lvl3pPr>
      <a:lvl4pPr marL="8229600" indent="-1176338" algn="l" defTabSz="4702175" rtl="0" eaLnBrk="0" fontAlgn="base" hangingPunct="0">
        <a:spcBef>
          <a:spcPct val="20000"/>
        </a:spcBef>
        <a:spcAft>
          <a:spcPct val="0"/>
        </a:spcAft>
        <a:buChar char="–"/>
        <a:defRPr sz="10300">
          <a:solidFill>
            <a:schemeClr val="tx1"/>
          </a:solidFill>
          <a:latin typeface="+mn-lt"/>
        </a:defRPr>
      </a:lvl4pPr>
      <a:lvl5pPr marL="10580688" indent="-1174750" algn="l" defTabSz="4702175" rtl="0" eaLnBrk="0" fontAlgn="base" hangingPunct="0">
        <a:spcBef>
          <a:spcPct val="20000"/>
        </a:spcBef>
        <a:spcAft>
          <a:spcPct val="0"/>
        </a:spcAft>
        <a:buChar char="»"/>
        <a:defRPr sz="10300">
          <a:solidFill>
            <a:schemeClr val="tx1"/>
          </a:solidFill>
          <a:latin typeface="+mn-lt"/>
        </a:defRPr>
      </a:lvl5pPr>
      <a:lvl6pPr marL="11037888" indent="-1174750" algn="l" defTabSz="4702175" rtl="0" fontAlgn="base">
        <a:spcBef>
          <a:spcPct val="20000"/>
        </a:spcBef>
        <a:spcAft>
          <a:spcPct val="0"/>
        </a:spcAft>
        <a:buChar char="»"/>
        <a:defRPr sz="10300">
          <a:solidFill>
            <a:schemeClr val="tx1"/>
          </a:solidFill>
          <a:latin typeface="+mn-lt"/>
        </a:defRPr>
      </a:lvl6pPr>
      <a:lvl7pPr marL="11495088" indent="-1174750" algn="l" defTabSz="4702175" rtl="0" fontAlgn="base">
        <a:spcBef>
          <a:spcPct val="20000"/>
        </a:spcBef>
        <a:spcAft>
          <a:spcPct val="0"/>
        </a:spcAft>
        <a:buChar char="»"/>
        <a:defRPr sz="10300">
          <a:solidFill>
            <a:schemeClr val="tx1"/>
          </a:solidFill>
          <a:latin typeface="+mn-lt"/>
        </a:defRPr>
      </a:lvl7pPr>
      <a:lvl8pPr marL="11952288" indent="-1174750" algn="l" defTabSz="4702175" rtl="0" fontAlgn="base">
        <a:spcBef>
          <a:spcPct val="20000"/>
        </a:spcBef>
        <a:spcAft>
          <a:spcPct val="0"/>
        </a:spcAft>
        <a:buChar char="»"/>
        <a:defRPr sz="10300">
          <a:solidFill>
            <a:schemeClr val="tx1"/>
          </a:solidFill>
          <a:latin typeface="+mn-lt"/>
        </a:defRPr>
      </a:lvl8pPr>
      <a:lvl9pPr marL="12409488" indent="-1174750" algn="l" defTabSz="4702175"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D1E0E5"/>
            </a:gs>
          </a:gsLst>
          <a:lin ang="5400000" scaled="1"/>
        </a:gradFill>
        <a:effectLst/>
      </p:bgPr>
    </p:bg>
    <p:spTree>
      <p:nvGrpSpPr>
        <p:cNvPr id="1" name=""/>
        <p:cNvGrpSpPr/>
        <p:nvPr/>
      </p:nvGrpSpPr>
      <p:grpSpPr>
        <a:xfrm>
          <a:off x="0" y="0"/>
          <a:ext cx="0" cy="0"/>
          <a:chOff x="0" y="0"/>
          <a:chExt cx="0" cy="0"/>
        </a:xfrm>
      </p:grpSpPr>
      <p:sp>
        <p:nvSpPr>
          <p:cNvPr id="32" name="Rectangle 27"/>
          <p:cNvSpPr>
            <a:spLocks noChangeArrowheads="1"/>
          </p:cNvSpPr>
          <p:nvPr/>
        </p:nvSpPr>
        <p:spPr bwMode="auto">
          <a:xfrm>
            <a:off x="-48492" y="-85323"/>
            <a:ext cx="43939693" cy="6862680"/>
          </a:xfrm>
          <a:prstGeom prst="rect">
            <a:avLst/>
          </a:prstGeom>
          <a:gradFill>
            <a:gsLst>
              <a:gs pos="5000">
                <a:srgbClr val="235078"/>
              </a:gs>
              <a:gs pos="100000">
                <a:srgbClr val="1482A5"/>
              </a:gs>
            </a:gsLst>
            <a:lin ang="0" scaled="1"/>
          </a:gradFill>
          <a:ln>
            <a:noFill/>
          </a:ln>
        </p:spPr>
        <p:txBody>
          <a:bodyPr wrap="none" anchor="ctr"/>
          <a:lstStyle>
            <a:defPPr>
              <a:defRPr kern="1200"/>
            </a:defPPr>
          </a:lstStyle>
          <a:p>
            <a:endParaRPr lang="en-US"/>
          </a:p>
        </p:txBody>
      </p:sp>
      <p:sp>
        <p:nvSpPr>
          <p:cNvPr id="2" name="Rectangle 5"/>
          <p:cNvSpPr>
            <a:spLocks noChangeArrowheads="1"/>
          </p:cNvSpPr>
          <p:nvPr/>
        </p:nvSpPr>
        <p:spPr bwMode="auto">
          <a:xfrm>
            <a:off x="731520" y="7125252"/>
            <a:ext cx="10524564" cy="14343884"/>
          </a:xfrm>
          <a:prstGeom prst="roundRect">
            <a:avLst>
              <a:gd name="adj" fmla="val 1380"/>
            </a:avLst>
          </a:prstGeom>
          <a:solidFill>
            <a:srgbClr val="B4D3E2"/>
          </a:solidFill>
          <a:ln>
            <a:noFill/>
          </a:ln>
          <a:effectLst/>
        </p:spPr>
        <p:txBody>
          <a:bodyPr wrap="none" lIns="274320" tIns="68580" rIns="274320" bIns="68580" anchor="ctr"/>
          <a:lstStyle>
            <a:defPPr>
              <a:defRPr kern="1200"/>
            </a:defPPr>
          </a:lstStyle>
          <a:p>
            <a:pPr defTabSz="4703763"/>
            <a:endParaRPr lang="en-US" sz="3600" dirty="0">
              <a:noFill/>
              <a:latin typeface="Amaranth" panose="02000503050000020004" pitchFamily="2" charset="0"/>
            </a:endParaRPr>
          </a:p>
        </p:txBody>
      </p:sp>
      <p:sp>
        <p:nvSpPr>
          <p:cNvPr id="2053" name="Text Box 6"/>
          <p:cNvSpPr txBox="1">
            <a:spLocks noChangeArrowheads="1"/>
          </p:cNvSpPr>
          <p:nvPr/>
        </p:nvSpPr>
        <p:spPr bwMode="auto">
          <a:xfrm>
            <a:off x="1062256" y="8265705"/>
            <a:ext cx="9671089" cy="134344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dirty="0">
                <a:latin typeface="Titillium Web" panose="00000500000000000000" pitchFamily="2" charset="0"/>
                <a:ea typeface="Open Sans" panose="020B0606030504020204" pitchFamily="34" charset="0"/>
                <a:cs typeface="Open Sans" panose="020B0606030504020204" pitchFamily="34" charset="0"/>
              </a:rPr>
              <a:t>Diabetes is a growing global health concern, with Type-2 diabetes and gestational diabetes becoming increasingly prevalent. These conditions, if not diagnosed and managed early, can lead to severe complications such as cardiovascular diseases, neuropathy, and kidney failure. This project focuses on developing an AI-driven predictive model to enhance early diagnosis and intervention for diabetes, including pre-diabetes, Type-2 diabetes, and gestational diabetes. Leveraging artificial intelligence, the project will utilize a combination of demographic data, lifestyle factors, and biometric measurements to build an effective and user-friendly tool. By incorporating machine learning techniques, such as Gradient Boosting Classifiers, and advanced deep learning architectures, including LSTM networks, the model aims to provide high accuracy and reliability in predictions.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r>
              <a:rPr lang="en-US" sz="2400" dirty="0">
                <a:latin typeface="Titillium Web" panose="00000500000000000000" pitchFamily="2" charset="0"/>
                <a:ea typeface="Open Sans" panose="020B0606030504020204" pitchFamily="34" charset="0"/>
                <a:cs typeface="Open Sans" panose="020B0606030504020204" pitchFamily="34" charset="0"/>
              </a:rPr>
              <a:t>The main objective is to create an accessible AI solution capable of early diabetes detection and personalized health guidance for individuals at risk. This approach has the potential to support early medical interventions, leading to better patient outcomes, reduced healthcare costs, and a significant positive impact on diabetes management and prevention strategies worldwide.</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33" name="Rectangle 29"/>
          <p:cNvSpPr>
            <a:spLocks noChangeArrowheads="1"/>
          </p:cNvSpPr>
          <p:nvPr/>
        </p:nvSpPr>
        <p:spPr bwMode="auto">
          <a:xfrm>
            <a:off x="-48492" y="31447268"/>
            <a:ext cx="43939693" cy="1471130"/>
          </a:xfrm>
          <a:prstGeom prst="rect">
            <a:avLst/>
          </a:prstGeom>
          <a:gradFill>
            <a:gsLst>
              <a:gs pos="5000">
                <a:srgbClr val="235078"/>
              </a:gs>
              <a:gs pos="100000">
                <a:srgbClr val="1482A5"/>
              </a:gs>
            </a:gsLst>
            <a:lin ang="0" scaled="1"/>
          </a:gradFill>
          <a:ln>
            <a:noFill/>
          </a:ln>
        </p:spPr>
        <p:txBody>
          <a:bodyPr lIns="137160" tIns="68580" rIns="137160" bIns="68580" anchor="ctr"/>
          <a:lstStyle>
            <a:defPPr>
              <a:defRPr kern="1200"/>
            </a:defPPr>
          </a:lstStyle>
          <a:p>
            <a:pPr defTabSz="4703763"/>
            <a:endParaRPr lang="en-US">
              <a:solidFill>
                <a:schemeClr val="bg1"/>
              </a:solidFill>
              <a:sym typeface="Symbol" pitchFamily="18" charset="2"/>
            </a:endParaRPr>
          </a:p>
        </p:txBody>
      </p:sp>
      <p:sp>
        <p:nvSpPr>
          <p:cNvPr id="31" name="Title 11">
            <a:extLst>
              <a:ext uri="{FF2B5EF4-FFF2-40B4-BE49-F238E27FC236}">
                <a16:creationId xmlns:a16="http://schemas.microsoft.com/office/drawing/2014/main" id="{A3F6428D-1FA6-42BA-BAEA-3577E1620F6B}"/>
              </a:ext>
            </a:extLst>
          </p:cNvPr>
          <p:cNvSpPr txBox="1"/>
          <p:nvPr/>
        </p:nvSpPr>
        <p:spPr>
          <a:xfrm>
            <a:off x="1005840" y="792385"/>
            <a:ext cx="41148000" cy="2746935"/>
          </a:xfrm>
          <a:prstGeom prst="rect">
            <a:avLst/>
          </a:prstGeom>
        </p:spPr>
        <p:txBody>
          <a:bodyPr lIns="128016" tIns="64008" rIns="128016" bIns="64008"/>
          <a:lstStyle>
            <a:defPPr>
              <a:defRPr kern="1200"/>
            </a:defPPr>
            <a:lvl1pPr algn="ctr" defTabSz="4389028" rtl="0" eaLnBrk="1" latinLnBrk="0" hangingPunct="1">
              <a:spcBef>
                <a:spcPct val="0"/>
              </a:spcBef>
              <a:buNone/>
              <a:defRPr sz="13400" kern="1200">
                <a:solidFill>
                  <a:schemeClr val="tx1"/>
                </a:solidFill>
                <a:latin typeface="+mj-lt"/>
                <a:ea typeface="+mj-ea"/>
                <a:cs typeface="+mj-cs"/>
              </a:defRPr>
            </a:lvl1pPr>
          </a:lstStyle>
          <a:p>
            <a:pPr algn="l"/>
            <a:endParaRPr lang="en-US" sz="8500" dirty="0">
              <a:solidFill>
                <a:schemeClr val="bg1"/>
              </a:solidFill>
              <a:latin typeface="Amaranth" panose="02000503050000020004" pitchFamily="2" charset="0"/>
            </a:endParaRPr>
          </a:p>
        </p:txBody>
      </p:sp>
      <p:sp>
        <p:nvSpPr>
          <p:cNvPr id="35" name="Text Placeholder 16">
            <a:extLst>
              <a:ext uri="{FF2B5EF4-FFF2-40B4-BE49-F238E27FC236}">
                <a16:creationId xmlns:a16="http://schemas.microsoft.com/office/drawing/2014/main" id="{30C08963-BE29-4B96-B122-F15F02A3F7E3}"/>
              </a:ext>
            </a:extLst>
          </p:cNvPr>
          <p:cNvSpPr txBox="1"/>
          <p:nvPr/>
        </p:nvSpPr>
        <p:spPr>
          <a:xfrm>
            <a:off x="11521440" y="3936397"/>
            <a:ext cx="41148000" cy="2099036"/>
          </a:xfrm>
          <a:prstGeom prst="rect">
            <a:avLst/>
          </a:prstGeom>
        </p:spPr>
        <p:txBody>
          <a:bodyPr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5600" dirty="0">
                <a:solidFill>
                  <a:schemeClr val="bg1"/>
                </a:solidFill>
                <a:latin typeface="Titillium Web" panose="00000500000000000000" pitchFamily="2" charset="0"/>
              </a:rPr>
              <a:t>DATA DIVERS (Ashna Ali, Sai Kiran Basetty, Sreevardhan Reddy Soma, Venkata Sai Veeramalla)</a:t>
            </a:r>
          </a:p>
          <a:p>
            <a:r>
              <a:rPr lang="en-US" sz="6000" dirty="0">
                <a:solidFill>
                  <a:schemeClr val="bg1"/>
                </a:solidFill>
                <a:latin typeface="Titillium Web" panose="00000500000000000000" pitchFamily="2" charset="0"/>
              </a:rPr>
              <a:t>School of Science and Engineering-University of Missouri Kansas City </a:t>
            </a:r>
          </a:p>
        </p:txBody>
      </p:sp>
      <p:sp>
        <p:nvSpPr>
          <p:cNvPr id="36" name="Rectangle 5">
            <a:extLst>
              <a:ext uri="{FF2B5EF4-FFF2-40B4-BE49-F238E27FC236}">
                <a16:creationId xmlns:a16="http://schemas.microsoft.com/office/drawing/2014/main" id="{98FCC399-CA5D-4873-B45E-22BAE0F51D2E}"/>
              </a:ext>
            </a:extLst>
          </p:cNvPr>
          <p:cNvSpPr>
            <a:spLocks noChangeArrowheads="1"/>
          </p:cNvSpPr>
          <p:nvPr/>
        </p:nvSpPr>
        <p:spPr bwMode="auto">
          <a:xfrm>
            <a:off x="11521440" y="7125252"/>
            <a:ext cx="10058400" cy="784225"/>
          </a:xfrm>
          <a:prstGeom prst="rect">
            <a:avLst/>
          </a:prstGeom>
          <a:solidFill>
            <a:srgbClr val="1482A5"/>
          </a:solidFill>
          <a:ln>
            <a:noFill/>
          </a:ln>
          <a:effectLst/>
        </p:spPr>
        <p:txBody>
          <a:bodyPr wrap="none" lIns="274320" tIns="68580" rIns="274320" bIns="68580" anchor="ctr"/>
          <a:lstStyle>
            <a:defPPr>
              <a:defRPr kern="1200"/>
            </a:defPPr>
          </a:lstStyle>
          <a:p>
            <a:pPr defTabSz="4703763"/>
            <a:r>
              <a:rPr lang="en-US" sz="3600">
                <a:solidFill>
                  <a:schemeClr val="bg1"/>
                </a:solidFill>
                <a:latin typeface="Amaranth" panose="02000503050000020004" pitchFamily="2" charset="0"/>
              </a:rPr>
              <a:t>Methodology</a:t>
            </a:r>
          </a:p>
        </p:txBody>
      </p:sp>
      <p:sp>
        <p:nvSpPr>
          <p:cNvPr id="37" name="Text Box 6">
            <a:extLst>
              <a:ext uri="{FF2B5EF4-FFF2-40B4-BE49-F238E27FC236}">
                <a16:creationId xmlns:a16="http://schemas.microsoft.com/office/drawing/2014/main" id="{BAB40251-2E35-4623-A6BE-28130F737F03}"/>
              </a:ext>
            </a:extLst>
          </p:cNvPr>
          <p:cNvSpPr txBox="1">
            <a:spLocks noChangeArrowheads="1"/>
          </p:cNvSpPr>
          <p:nvPr/>
        </p:nvSpPr>
        <p:spPr bwMode="auto">
          <a:xfrm>
            <a:off x="11521440" y="8000232"/>
            <a:ext cx="10058400" cy="50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r>
              <a:rPr lang="en-US" sz="240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sp>
        <p:nvSpPr>
          <p:cNvPr id="38" name="Rectangle 5">
            <a:extLst>
              <a:ext uri="{FF2B5EF4-FFF2-40B4-BE49-F238E27FC236}">
                <a16:creationId xmlns:a16="http://schemas.microsoft.com/office/drawing/2014/main" id="{991B9DF0-7DD4-4C17-94B6-6C493D1C390D}"/>
              </a:ext>
            </a:extLst>
          </p:cNvPr>
          <p:cNvSpPr>
            <a:spLocks noChangeArrowheads="1"/>
          </p:cNvSpPr>
          <p:nvPr/>
        </p:nvSpPr>
        <p:spPr bwMode="auto">
          <a:xfrm>
            <a:off x="22311361" y="7125252"/>
            <a:ext cx="10058400" cy="784225"/>
          </a:xfrm>
          <a:prstGeom prst="rect">
            <a:avLst/>
          </a:prstGeom>
          <a:solidFill>
            <a:srgbClr val="1482A5"/>
          </a:solidFill>
          <a:ln>
            <a:noFill/>
          </a:ln>
          <a:effectLst/>
        </p:spPr>
        <p:txBody>
          <a:bodyPr wrap="none" lIns="274320" tIns="68580" rIns="274320" bIns="68580" anchor="ctr"/>
          <a:lstStyle>
            <a:defPPr>
              <a:defRPr kern="1200"/>
            </a:defPPr>
          </a:lstStyle>
          <a:p>
            <a:pPr defTabSz="4703763"/>
            <a:r>
              <a:rPr lang="en-US" sz="3600" dirty="0">
                <a:solidFill>
                  <a:schemeClr val="bg1"/>
                </a:solidFill>
                <a:latin typeface="Amaranth" panose="02000503050000020004" pitchFamily="2" charset="0"/>
              </a:rPr>
              <a:t>Workflow</a:t>
            </a:r>
          </a:p>
        </p:txBody>
      </p:sp>
      <p:sp>
        <p:nvSpPr>
          <p:cNvPr id="39" name="Text Box 6">
            <a:extLst>
              <a:ext uri="{FF2B5EF4-FFF2-40B4-BE49-F238E27FC236}">
                <a16:creationId xmlns:a16="http://schemas.microsoft.com/office/drawing/2014/main" id="{62D65E41-7BC1-4B4D-9C1B-6ED3152D12D0}"/>
              </a:ext>
            </a:extLst>
          </p:cNvPr>
          <p:cNvSpPr txBox="1">
            <a:spLocks noChangeArrowheads="1"/>
          </p:cNvSpPr>
          <p:nvPr/>
        </p:nvSpPr>
        <p:spPr bwMode="auto">
          <a:xfrm>
            <a:off x="22311361" y="8000232"/>
            <a:ext cx="10058400" cy="34944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Workflow </a:t>
            </a:r>
          </a:p>
          <a:p>
            <a:pPr marL="342900" marR="0" lvl="0" indent="-342900">
              <a:lnSpc>
                <a:spcPct val="107000"/>
              </a:lnSpc>
              <a:spcAft>
                <a:spcPts val="800"/>
              </a:spcAft>
              <a:buSzPts val="1000"/>
              <a:buFont typeface="Courier New" panose="02070309020205020404" pitchFamily="49" charset="0"/>
              <a:buChar char="o"/>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Dataset/Database </a:t>
            </a:r>
          </a:p>
          <a:p>
            <a:pPr marL="342900" marR="0" lvl="0" indent="-342900">
              <a:lnSpc>
                <a:spcPct val="107000"/>
              </a:lnSpc>
              <a:spcAft>
                <a:spcPts val="800"/>
              </a:spcAft>
              <a:buSzPts val="1000"/>
              <a:buFont typeface="Courier New" panose="02070309020205020404" pitchFamily="49" charset="0"/>
              <a:buChar char="o"/>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Feature extraction </a:t>
            </a:r>
          </a:p>
          <a:p>
            <a:pPr marL="342900" marR="0" lvl="0" indent="-342900">
              <a:lnSpc>
                <a:spcPct val="107000"/>
              </a:lnSpc>
              <a:spcAft>
                <a:spcPts val="800"/>
              </a:spcAft>
              <a:buSzPts val="1000"/>
              <a:buFont typeface="Courier New" panose="02070309020205020404" pitchFamily="49" charset="0"/>
              <a:buChar char="o"/>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Preprocessing </a:t>
            </a:r>
          </a:p>
          <a:p>
            <a:pPr marL="342900" marR="0" lvl="0" indent="-342900">
              <a:lnSpc>
                <a:spcPct val="107000"/>
              </a:lnSpc>
              <a:spcAft>
                <a:spcPts val="800"/>
              </a:spcAft>
              <a:buSzPts val="1000"/>
              <a:buFont typeface="Courier New" panose="02070309020205020404" pitchFamily="49" charset="0"/>
              <a:buChar char="o"/>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Fitting models on data </a:t>
            </a:r>
          </a:p>
          <a:p>
            <a:pPr marL="342900" marR="0" lvl="0" indent="-342900">
              <a:lnSpc>
                <a:spcPct val="107000"/>
              </a:lnSpc>
              <a:spcAft>
                <a:spcPts val="800"/>
              </a:spcAft>
              <a:buSzPts val="1000"/>
              <a:buFont typeface="Courier New" panose="02070309020205020404" pitchFamily="49" charset="0"/>
              <a:buChar char="o"/>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Diabetes prediction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42" name="Rectangle 5">
            <a:extLst>
              <a:ext uri="{FF2B5EF4-FFF2-40B4-BE49-F238E27FC236}">
                <a16:creationId xmlns:a16="http://schemas.microsoft.com/office/drawing/2014/main" id="{C08CCD14-6632-49E3-A19B-81E98D465D46}"/>
              </a:ext>
            </a:extLst>
          </p:cNvPr>
          <p:cNvSpPr>
            <a:spLocks noChangeArrowheads="1"/>
          </p:cNvSpPr>
          <p:nvPr/>
        </p:nvSpPr>
        <p:spPr bwMode="auto">
          <a:xfrm>
            <a:off x="33101279" y="7125252"/>
            <a:ext cx="10058400" cy="784225"/>
          </a:xfrm>
          <a:prstGeom prst="rect">
            <a:avLst/>
          </a:prstGeom>
          <a:solidFill>
            <a:srgbClr val="1482A5"/>
          </a:solidFill>
          <a:ln>
            <a:noFill/>
          </a:ln>
          <a:effectLst/>
        </p:spPr>
        <p:txBody>
          <a:bodyPr wrap="none" lIns="274320" tIns="68580" rIns="274320" bIns="68580" anchor="ctr"/>
          <a:lstStyle>
            <a:defPPr>
              <a:defRPr kern="1200"/>
            </a:defPPr>
          </a:lstStyle>
          <a:p>
            <a:pPr defTabSz="4703763"/>
            <a:r>
              <a:rPr lang="en-US" sz="3600" dirty="0">
                <a:solidFill>
                  <a:schemeClr val="bg1"/>
                </a:solidFill>
                <a:latin typeface="Amaranth" panose="02000503050000020004" pitchFamily="2" charset="0"/>
              </a:rPr>
              <a:t>Future Work</a:t>
            </a:r>
          </a:p>
        </p:txBody>
      </p:sp>
      <p:sp>
        <p:nvSpPr>
          <p:cNvPr id="46" name="Rectangle 5">
            <a:extLst>
              <a:ext uri="{FF2B5EF4-FFF2-40B4-BE49-F238E27FC236}">
                <a16:creationId xmlns:a16="http://schemas.microsoft.com/office/drawing/2014/main" id="{88D57C6D-9B7C-4799-9EEF-AD493DF30EC4}"/>
              </a:ext>
            </a:extLst>
          </p:cNvPr>
          <p:cNvSpPr>
            <a:spLocks noChangeArrowheads="1"/>
          </p:cNvSpPr>
          <p:nvPr/>
        </p:nvSpPr>
        <p:spPr bwMode="auto">
          <a:xfrm>
            <a:off x="33101279" y="25056336"/>
            <a:ext cx="10058400" cy="784225"/>
          </a:xfrm>
          <a:prstGeom prst="rect">
            <a:avLst/>
          </a:prstGeom>
          <a:solidFill>
            <a:srgbClr val="1482A5"/>
          </a:solidFill>
          <a:ln>
            <a:noFill/>
          </a:ln>
          <a:effectLst/>
        </p:spPr>
        <p:txBody>
          <a:bodyPr wrap="none" lIns="274320" tIns="68580" rIns="274320" bIns="68580" anchor="ctr"/>
          <a:lstStyle>
            <a:defPPr>
              <a:defRPr kern="1200"/>
            </a:defPPr>
          </a:lstStyle>
          <a:p>
            <a:pPr defTabSz="4703763"/>
            <a:r>
              <a:rPr lang="en-US" sz="3600" dirty="0">
                <a:solidFill>
                  <a:schemeClr val="bg1"/>
                </a:solidFill>
                <a:latin typeface="Amaranth" panose="02000503050000020004" pitchFamily="2" charset="0"/>
              </a:rPr>
              <a:t>Reference</a:t>
            </a:r>
          </a:p>
        </p:txBody>
      </p:sp>
      <p:sp>
        <p:nvSpPr>
          <p:cNvPr id="16" name="Rectangle 5">
            <a:extLst>
              <a:ext uri="{FF2B5EF4-FFF2-40B4-BE49-F238E27FC236}">
                <a16:creationId xmlns:a16="http://schemas.microsoft.com/office/drawing/2014/main" id="{620C51D2-3423-4C6C-A077-34B27F321D2D}"/>
              </a:ext>
            </a:extLst>
          </p:cNvPr>
          <p:cNvSpPr>
            <a:spLocks noChangeArrowheads="1"/>
          </p:cNvSpPr>
          <p:nvPr/>
        </p:nvSpPr>
        <p:spPr bwMode="auto">
          <a:xfrm>
            <a:off x="1197684" y="21635633"/>
            <a:ext cx="10058400" cy="784225"/>
          </a:xfrm>
          <a:prstGeom prst="rect">
            <a:avLst/>
          </a:prstGeom>
          <a:solidFill>
            <a:srgbClr val="1482A5"/>
          </a:solidFill>
          <a:ln>
            <a:noFill/>
          </a:ln>
          <a:effectLst/>
        </p:spPr>
        <p:txBody>
          <a:bodyPr wrap="none" lIns="274320" tIns="68580" rIns="274320" bIns="68580" anchor="ctr"/>
          <a:lstStyle>
            <a:defPPr>
              <a:defRPr kern="1200"/>
            </a:defPPr>
          </a:lstStyle>
          <a:p>
            <a:pPr defTabSz="4703763"/>
            <a:r>
              <a:rPr lang="en-US" sz="3600" dirty="0">
                <a:solidFill>
                  <a:schemeClr val="bg1"/>
                </a:solidFill>
                <a:latin typeface="Amaranth" panose="02000503050000020004" pitchFamily="2" charset="0"/>
              </a:rPr>
              <a:t>Methodology</a:t>
            </a:r>
          </a:p>
        </p:txBody>
      </p:sp>
      <p:sp>
        <p:nvSpPr>
          <p:cNvPr id="17" name="Text Box 6">
            <a:extLst>
              <a:ext uri="{FF2B5EF4-FFF2-40B4-BE49-F238E27FC236}">
                <a16:creationId xmlns:a16="http://schemas.microsoft.com/office/drawing/2014/main" id="{8AE8A03B-3762-4AF2-A9FC-B088E0736F3A}"/>
              </a:ext>
            </a:extLst>
          </p:cNvPr>
          <p:cNvSpPr txBox="1">
            <a:spLocks noChangeArrowheads="1"/>
          </p:cNvSpPr>
          <p:nvPr/>
        </p:nvSpPr>
        <p:spPr bwMode="auto">
          <a:xfrm>
            <a:off x="1005840" y="22586355"/>
            <a:ext cx="10058400" cy="79439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0" marR="0">
              <a:lnSpc>
                <a:spcPct val="107000"/>
              </a:lnSpc>
              <a:spcAft>
                <a:spcPts val="800"/>
              </a:spcAf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Data collection/preprocessing:</a:t>
            </a:r>
          </a:p>
          <a:p>
            <a:pPr marL="0" marR="0">
              <a:lnSpc>
                <a:spcPct val="107000"/>
              </a:lnSpc>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Collected Data related to Male &amp; Female  diabetes data across the different popular platforms like Kaggle, GitHub repos. For CGM we used existing data set for type-2 diabetes to Simulate the entire CGM data for each categorical prediction.</a:t>
            </a:r>
          </a:p>
          <a:p>
            <a:pPr marL="0" marR="0">
              <a:lnSpc>
                <a:spcPct val="107000"/>
              </a:lnSpc>
              <a:spcAft>
                <a:spcPts val="800"/>
              </a:spcAf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Model Building and Selection:</a:t>
            </a:r>
          </a:p>
          <a:p>
            <a:pPr marL="0" marR="0">
              <a:lnSpc>
                <a:spcPct val="107000"/>
              </a:lnSpc>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Approach to the problem by using the ML/DL Algorithms like XG Boost for male &amp; female data with Accuracy 90% &amp; 89%, LSTM for CGM data with Accuracy 91%. LLM for recommendation after the predicted result to user.</a:t>
            </a:r>
          </a:p>
          <a:p>
            <a:pPr marL="0" marR="0">
              <a:lnSpc>
                <a:spcPct val="107000"/>
              </a:lnSpc>
              <a:spcAft>
                <a:spcPts val="800"/>
              </a:spcAft>
            </a:pPr>
            <a:r>
              <a:rPr lang="en-US" sz="2400" b="1" kern="100" dirty="0">
                <a:effectLst/>
                <a:latin typeface="Aptos" panose="020B0004020202020204" pitchFamily="34" charset="0"/>
                <a:ea typeface="Aptos" panose="020B0004020202020204" pitchFamily="34" charset="0"/>
                <a:cs typeface="Times New Roman" panose="02020603050405020304" pitchFamily="18" charset="0"/>
              </a:rPr>
              <a:t>Why 3 models:</a:t>
            </a:r>
          </a:p>
          <a:p>
            <a:pPr marL="0" marR="0">
              <a:lnSpc>
                <a:spcPct val="107000"/>
              </a:lnSpc>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In ML/DL each has its impact in dealing with certain  types of data. We created Three Distinct models for male and female for their characteristics (only female can get Gestational Diabetes) and dedicated model for CGM data that only works for time series data . This allows each model to specialize in its specific tasks leading to more efficient and accurate diabetes prediction. </a:t>
            </a:r>
          </a:p>
          <a:p>
            <a:pPr marL="0" marR="0">
              <a:lnSpc>
                <a:spcPct val="107000"/>
              </a:lnSpc>
              <a:spcAft>
                <a:spcPts val="800"/>
              </a:spcAf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(placeholder for comparative analysis </a:t>
            </a:r>
            <a:r>
              <a:rPr lang="en-US" sz="2400" kern="100" dirty="0" err="1">
                <a:effectLst/>
                <a:latin typeface="Aptos" panose="020B0004020202020204" pitchFamily="34" charset="0"/>
                <a:ea typeface="Aptos" panose="020B0004020202020204" pitchFamily="34" charset="0"/>
                <a:cs typeface="Times New Roman" panose="02020603050405020304" pitchFamily="18" charset="0"/>
              </a:rPr>
              <a:t>btwn</a:t>
            </a:r>
            <a:r>
              <a:rPr lang="en-US" sz="2400" kern="100" dirty="0">
                <a:effectLst/>
                <a:latin typeface="Aptos" panose="020B0004020202020204" pitchFamily="34" charset="0"/>
                <a:ea typeface="Aptos" panose="020B0004020202020204" pitchFamily="34" charset="0"/>
                <a:cs typeface="Times New Roman" panose="02020603050405020304" pitchFamily="18" charset="0"/>
              </a:rPr>
              <a:t> models)</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18" name="Rectangle 5">
            <a:extLst>
              <a:ext uri="{FF2B5EF4-FFF2-40B4-BE49-F238E27FC236}">
                <a16:creationId xmlns:a16="http://schemas.microsoft.com/office/drawing/2014/main" id="{88133C58-052D-4585-823B-31740DB45AF4}"/>
              </a:ext>
            </a:extLst>
          </p:cNvPr>
          <p:cNvSpPr>
            <a:spLocks noChangeArrowheads="1"/>
          </p:cNvSpPr>
          <p:nvPr/>
        </p:nvSpPr>
        <p:spPr bwMode="auto">
          <a:xfrm>
            <a:off x="1062257" y="7479216"/>
            <a:ext cx="9144000" cy="784225"/>
          </a:xfrm>
          <a:prstGeom prst="rect">
            <a:avLst/>
          </a:prstGeom>
          <a:noFill/>
          <a:ln>
            <a:noFill/>
          </a:ln>
          <a:effectLst/>
        </p:spPr>
        <p:txBody>
          <a:bodyPr wrap="none" lIns="137160" tIns="68580" rIns="137160" bIns="68580" anchor="ctr"/>
          <a:lstStyle>
            <a:defPPr>
              <a:defRPr kern="1200"/>
            </a:defPPr>
          </a:lstStyle>
          <a:p>
            <a:pPr defTabSz="4703763"/>
            <a:r>
              <a:rPr lang="en-US" sz="3600" dirty="0">
                <a:solidFill>
                  <a:srgbClr val="235078"/>
                </a:solidFill>
                <a:latin typeface="Amaranth" panose="02000503050000020004" pitchFamily="2" charset="0"/>
              </a:rPr>
              <a:t>Introduction</a:t>
            </a:r>
          </a:p>
        </p:txBody>
      </p:sp>
      <p:sp>
        <p:nvSpPr>
          <p:cNvPr id="230" name="TextBox 229">
            <a:extLst>
              <a:ext uri="{FF2B5EF4-FFF2-40B4-BE49-F238E27FC236}">
                <a16:creationId xmlns:a16="http://schemas.microsoft.com/office/drawing/2014/main" id="{AD2E301E-E7B3-4BB5-B48D-F76D6F65BBE3}"/>
              </a:ext>
            </a:extLst>
          </p:cNvPr>
          <p:cNvSpPr txBox="1"/>
          <p:nvPr/>
        </p:nvSpPr>
        <p:spPr>
          <a:xfrm>
            <a:off x="32956491" y="8073317"/>
            <a:ext cx="10058399" cy="9530814"/>
          </a:xfrm>
          <a:prstGeom prst="rect">
            <a:avLst/>
          </a:prstGeom>
          <a:noFill/>
        </p:spPr>
        <p:txBody>
          <a:bodyPr wrap="square" rtlCol="0">
            <a:spAutoFit/>
          </a:bodyPr>
          <a:lstStyle>
            <a:defPPr>
              <a:defRPr kern="1200"/>
            </a:defPPr>
          </a:lstStyle>
          <a:p>
            <a:pPr algn="l" rtl="0" fontAlgn="base">
              <a:buFont typeface="Arial" panose="020B0604020202020204" pitchFamily="34" charset="0"/>
              <a:buChar char="•"/>
            </a:pPr>
            <a:r>
              <a:rPr lang="en-US" sz="2400" b="1" i="0" dirty="0">
                <a:solidFill>
                  <a:srgbClr val="000000"/>
                </a:solidFill>
                <a:effectLst/>
                <a:latin typeface="Titillium Web" panose="00000500000000000000" pitchFamily="2" charset="0"/>
                <a:cs typeface="Times New Roman" panose="02020603050405020304" pitchFamily="18" charset="0"/>
              </a:rPr>
              <a:t>Patient Compliance and Data Quality:</a:t>
            </a:r>
            <a:r>
              <a:rPr lang="en-US" sz="2400" b="0" i="0" dirty="0">
                <a:solidFill>
                  <a:srgbClr val="000000"/>
                </a:solidFill>
                <a:effectLst/>
                <a:latin typeface="Titillium Web" panose="00000500000000000000" pitchFamily="2" charset="0"/>
                <a:cs typeface="Times New Roman" panose="02020603050405020304" pitchFamily="18" charset="0"/>
              </a:rPr>
              <a:t> Data quality and patient compliance are major challenges in healthcare. Patients may forget to log their meals or exercise activities, which can impact prediction accuracy. Future improvements should focus on integrating automatic data collection tools, such as wearable devices that track physical activity and dietary logs using smart cameras, to improve the quality and completeness of data. </a:t>
            </a:r>
          </a:p>
          <a:p>
            <a:pPr algn="l" rtl="0" fontAlgn="base">
              <a:lnSpc>
                <a:spcPts val="1569"/>
              </a:lnSpc>
              <a:buFont typeface="Arial" panose="020B0604020202020204" pitchFamily="34" charset="0"/>
              <a:buChar char="•"/>
            </a:pPr>
            <a:endParaRPr lang="en-US" sz="2400" b="0" i="0" dirty="0">
              <a:solidFill>
                <a:srgbClr val="000000"/>
              </a:solidFill>
              <a:effectLst/>
              <a:latin typeface="Titillium Web" panose="00000500000000000000" pitchFamily="2" charset="0"/>
              <a:cs typeface="Times New Roman" panose="02020603050405020304" pitchFamily="18" charset="0"/>
            </a:endParaRPr>
          </a:p>
          <a:p>
            <a:pPr algn="l" rtl="0" fontAlgn="base">
              <a:buFont typeface="Arial" panose="020B0604020202020204" pitchFamily="34" charset="0"/>
              <a:buChar char="•"/>
            </a:pPr>
            <a:r>
              <a:rPr lang="en-US" sz="2400" b="1" i="0" dirty="0">
                <a:solidFill>
                  <a:srgbClr val="000000"/>
                </a:solidFill>
                <a:effectLst/>
                <a:latin typeface="Titillium Web" panose="00000500000000000000" pitchFamily="2" charset="0"/>
                <a:cs typeface="Times New Roman" panose="02020603050405020304" pitchFamily="18" charset="0"/>
              </a:rPr>
              <a:t>Scalability for Real-time Data Handling</a:t>
            </a:r>
            <a:r>
              <a:rPr lang="en-US" sz="2400" b="0" i="0" dirty="0">
                <a:solidFill>
                  <a:srgbClr val="000000"/>
                </a:solidFill>
                <a:effectLst/>
                <a:latin typeface="Titillium Web" panose="00000500000000000000" pitchFamily="2" charset="0"/>
                <a:cs typeface="Times New Roman" panose="02020603050405020304" pitchFamily="18" charset="0"/>
              </a:rPr>
              <a:t>: A common problem in real-world applications is scaling the solution to accommodate multiple users at once, especially when dealing with real-time data. Future improvements should focus on developing a scalable backend infrastructure capable of handling simultaneous data streams from numerous users without compromising performance. </a:t>
            </a:r>
          </a:p>
          <a:p>
            <a:pPr algn="l" rtl="0" fontAlgn="base">
              <a:buFont typeface="Arial" panose="020B0604020202020204" pitchFamily="34" charset="0"/>
              <a:buChar char="•"/>
            </a:pPr>
            <a:endParaRPr lang="en-US" sz="2400" b="0" i="0" dirty="0">
              <a:solidFill>
                <a:srgbClr val="000000"/>
              </a:solidFill>
              <a:effectLst/>
              <a:latin typeface="Titillium Web" panose="00000500000000000000" pitchFamily="2" charset="0"/>
              <a:cs typeface="Times New Roman" panose="02020603050405020304" pitchFamily="18" charset="0"/>
            </a:endParaRPr>
          </a:p>
          <a:p>
            <a:pPr algn="l" rtl="0" fontAlgn="base">
              <a:buFont typeface="Arial" panose="020B0604020202020204" pitchFamily="34" charset="0"/>
              <a:buChar char="•"/>
            </a:pPr>
            <a:r>
              <a:rPr lang="en-US" sz="2400" b="1" i="0" dirty="0">
                <a:solidFill>
                  <a:srgbClr val="000000"/>
                </a:solidFill>
                <a:effectLst/>
                <a:latin typeface="Titillium Web" panose="00000500000000000000" pitchFamily="2" charset="0"/>
                <a:cs typeface="Times New Roman" panose="02020603050405020304" pitchFamily="18" charset="0"/>
              </a:rPr>
              <a:t>User Engagement and Behavior Analysis:</a:t>
            </a:r>
            <a:r>
              <a:rPr lang="en-US" sz="2400" b="0" i="0" dirty="0">
                <a:solidFill>
                  <a:srgbClr val="000000"/>
                </a:solidFill>
                <a:effectLst/>
                <a:latin typeface="Titillium Web" panose="00000500000000000000" pitchFamily="2" charset="0"/>
                <a:cs typeface="Times New Roman" panose="02020603050405020304" pitchFamily="18" charset="0"/>
              </a:rPr>
              <a:t> Use real-time data to engage users and analyze their behavior patterns. For example, tracking whether users follow recommendations and providing real-time feedback can help in maintaining better glycemic control. Future work should focus on creating a feedback loop that motivates users to adhere to healthy habits. </a:t>
            </a:r>
          </a:p>
          <a:p>
            <a:pPr algn="l" rtl="0" fontAlgn="base">
              <a:buFont typeface="Arial" panose="020B0604020202020204" pitchFamily="34" charset="0"/>
              <a:buChar char="•"/>
            </a:pPr>
            <a:endParaRPr lang="en-US" sz="2400" b="0" i="0" dirty="0">
              <a:solidFill>
                <a:srgbClr val="000000"/>
              </a:solidFill>
              <a:effectLst/>
              <a:latin typeface="Titillium Web" panose="00000500000000000000" pitchFamily="2" charset="0"/>
              <a:cs typeface="Times New Roman" panose="02020603050405020304" pitchFamily="18" charset="0"/>
            </a:endParaRPr>
          </a:p>
          <a:p>
            <a:pPr algn="l" rtl="0" fontAlgn="base">
              <a:buFont typeface="Arial" panose="020B0604020202020204" pitchFamily="34" charset="0"/>
              <a:buChar char="•"/>
            </a:pPr>
            <a:r>
              <a:rPr lang="en-US" sz="2400" dirty="0">
                <a:solidFill>
                  <a:srgbClr val="000000"/>
                </a:solidFill>
                <a:latin typeface="Titillium Web" panose="00000500000000000000" pitchFamily="2" charset="0"/>
                <a:cs typeface="Times New Roman" panose="02020603050405020304" pitchFamily="18" charset="0"/>
              </a:rPr>
              <a:t> </a:t>
            </a:r>
            <a:r>
              <a:rPr lang="en-US" sz="2400" b="1" i="0" dirty="0">
                <a:solidFill>
                  <a:srgbClr val="000000"/>
                </a:solidFill>
                <a:effectLst/>
                <a:latin typeface="Titillium Web" panose="00000500000000000000" pitchFamily="2" charset="0"/>
                <a:cs typeface="Times New Roman" panose="02020603050405020304" pitchFamily="18" charset="0"/>
              </a:rPr>
              <a:t>Data Privacy and Security:</a:t>
            </a:r>
            <a:r>
              <a:rPr lang="en-US" sz="2400" b="0" i="0" dirty="0">
                <a:solidFill>
                  <a:srgbClr val="000000"/>
                </a:solidFill>
                <a:effectLst/>
                <a:latin typeface="Titillium Web" panose="00000500000000000000" pitchFamily="2" charset="0"/>
                <a:cs typeface="Times New Roman" panose="02020603050405020304" pitchFamily="18" charset="0"/>
              </a:rPr>
              <a:t> Handling real-time health data comes with privacy and security concerns. Future improvements should involve the integration of encryption protocols and secure authentication mechanisms to ensure that users' real-time data is kept confidential and safe from breaches.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sp>
        <p:nvSpPr>
          <p:cNvPr id="287" name="TextBox 286">
            <a:extLst>
              <a:ext uri="{FF2B5EF4-FFF2-40B4-BE49-F238E27FC236}">
                <a16:creationId xmlns:a16="http://schemas.microsoft.com/office/drawing/2014/main" id="{2C6E9F3E-3183-4639-8BD4-4D30DDD1A58D}"/>
              </a:ext>
            </a:extLst>
          </p:cNvPr>
          <p:cNvSpPr txBox="1"/>
          <p:nvPr/>
        </p:nvSpPr>
        <p:spPr>
          <a:xfrm>
            <a:off x="33101279" y="26096643"/>
            <a:ext cx="9857035" cy="461665"/>
          </a:xfrm>
          <a:prstGeom prst="rect">
            <a:avLst/>
          </a:prstGeom>
          <a:noFill/>
        </p:spPr>
        <p:txBody>
          <a:bodyPr wrap="square" rtlCol="0">
            <a:spAutoFit/>
          </a:bodyPr>
          <a:lstStyle>
            <a:defPPr>
              <a:defRPr kern="1200"/>
            </a:defPPr>
          </a:lstStyle>
          <a:p>
            <a:r>
              <a:rPr lang="en-US" sz="2400">
                <a:latin typeface="Titillium Web" panose="00000500000000000000" pitchFamily="2" charset="0"/>
                <a:ea typeface="Open Sans" panose="020B0606030504020204" pitchFamily="34" charset="0"/>
                <a:cs typeface="Open Sans" panose="020B0606030504020204" pitchFamily="34" charset="0"/>
              </a:rPr>
              <a:t>Add your information, graphs, and images to this section.</a:t>
            </a:r>
          </a:p>
        </p:txBody>
      </p:sp>
      <p:sp>
        <p:nvSpPr>
          <p:cNvPr id="3" name="Rectangle 5">
            <a:extLst>
              <a:ext uri="{FF2B5EF4-FFF2-40B4-BE49-F238E27FC236}">
                <a16:creationId xmlns:a16="http://schemas.microsoft.com/office/drawing/2014/main" id="{DE623480-0E7B-00A6-5829-1D17CE907EEE}"/>
              </a:ext>
            </a:extLst>
          </p:cNvPr>
          <p:cNvSpPr>
            <a:spLocks noChangeArrowheads="1"/>
          </p:cNvSpPr>
          <p:nvPr/>
        </p:nvSpPr>
        <p:spPr bwMode="auto">
          <a:xfrm>
            <a:off x="22311361" y="18137403"/>
            <a:ext cx="10058400" cy="784225"/>
          </a:xfrm>
          <a:prstGeom prst="rect">
            <a:avLst/>
          </a:prstGeom>
          <a:solidFill>
            <a:srgbClr val="1482A5"/>
          </a:solidFill>
          <a:ln>
            <a:noFill/>
          </a:ln>
          <a:effectLst/>
        </p:spPr>
        <p:txBody>
          <a:bodyPr wrap="none" lIns="274320" tIns="68580" rIns="274320" bIns="68580" anchor="ctr"/>
          <a:lstStyle>
            <a:defPPr>
              <a:defRPr kern="1200"/>
            </a:defPPr>
          </a:lstStyle>
          <a:p>
            <a:pPr defTabSz="4703763"/>
            <a:r>
              <a:rPr lang="en-US" sz="3600">
                <a:solidFill>
                  <a:schemeClr val="bg1"/>
                </a:solidFill>
                <a:latin typeface="Amaranth" panose="02000503050000020004" pitchFamily="2" charset="0"/>
              </a:rPr>
              <a:t>Results</a:t>
            </a:r>
          </a:p>
        </p:txBody>
      </p:sp>
      <p:sp>
        <p:nvSpPr>
          <p:cNvPr id="4" name="Rectangle 5">
            <a:extLst>
              <a:ext uri="{FF2B5EF4-FFF2-40B4-BE49-F238E27FC236}">
                <a16:creationId xmlns:a16="http://schemas.microsoft.com/office/drawing/2014/main" id="{BE7F1C82-EA08-D654-3360-84F5EC2E548A}"/>
              </a:ext>
            </a:extLst>
          </p:cNvPr>
          <p:cNvSpPr>
            <a:spLocks noChangeArrowheads="1"/>
          </p:cNvSpPr>
          <p:nvPr/>
        </p:nvSpPr>
        <p:spPr bwMode="auto">
          <a:xfrm>
            <a:off x="33000596" y="18097307"/>
            <a:ext cx="10058400" cy="784225"/>
          </a:xfrm>
          <a:prstGeom prst="rect">
            <a:avLst/>
          </a:prstGeom>
          <a:solidFill>
            <a:srgbClr val="1482A5"/>
          </a:solidFill>
          <a:ln>
            <a:noFill/>
          </a:ln>
          <a:effectLst/>
        </p:spPr>
        <p:txBody>
          <a:bodyPr wrap="none" lIns="274320" tIns="68580" rIns="274320" bIns="68580" anchor="ctr"/>
          <a:lstStyle>
            <a:defPPr>
              <a:defRPr kern="1200"/>
            </a:defPPr>
          </a:lstStyle>
          <a:p>
            <a:pPr defTabSz="4703763"/>
            <a:r>
              <a:rPr lang="en-US" sz="3600">
                <a:solidFill>
                  <a:schemeClr val="bg1"/>
                </a:solidFill>
                <a:latin typeface="Amaranth" panose="02000503050000020004" pitchFamily="2" charset="0"/>
              </a:rPr>
              <a:t>Conclusion</a:t>
            </a:r>
          </a:p>
        </p:txBody>
      </p:sp>
      <p:sp>
        <p:nvSpPr>
          <p:cNvPr id="5" name="Text Box 6">
            <a:extLst>
              <a:ext uri="{FF2B5EF4-FFF2-40B4-BE49-F238E27FC236}">
                <a16:creationId xmlns:a16="http://schemas.microsoft.com/office/drawing/2014/main" id="{DE92DB96-A1B9-74A6-A56E-3D97064EB992}"/>
              </a:ext>
            </a:extLst>
          </p:cNvPr>
          <p:cNvSpPr txBox="1">
            <a:spLocks noChangeArrowheads="1"/>
          </p:cNvSpPr>
          <p:nvPr/>
        </p:nvSpPr>
        <p:spPr bwMode="auto">
          <a:xfrm>
            <a:off x="22539961" y="19098784"/>
            <a:ext cx="10058400" cy="39921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68580" rIns="137160" bIns="68580">
            <a:spAutoFit/>
          </a:bodyPr>
          <a:lstStyle>
            <a:defPPr>
              <a:defRPr kern="1200"/>
            </a:defPPr>
            <a:lvl1pPr defTabSz="4703763" eaLnBrk="0" hangingPunct="0">
              <a:defRPr sz="9300">
                <a:solidFill>
                  <a:schemeClr val="tx1"/>
                </a:solidFill>
                <a:latin typeface="Arial"/>
              </a:defRPr>
            </a:lvl1pPr>
            <a:lvl2pPr marL="742950" indent="-285750" defTabSz="4703763" eaLnBrk="0" hangingPunct="0">
              <a:defRPr sz="9300">
                <a:solidFill>
                  <a:schemeClr val="tx1"/>
                </a:solidFill>
                <a:latin typeface="Arial"/>
              </a:defRPr>
            </a:lvl2pPr>
            <a:lvl3pPr marL="1143000" indent="-228600" defTabSz="4703763" eaLnBrk="0" hangingPunct="0">
              <a:defRPr sz="9300">
                <a:solidFill>
                  <a:schemeClr val="tx1"/>
                </a:solidFill>
                <a:latin typeface="Arial"/>
              </a:defRPr>
            </a:lvl3pPr>
            <a:lvl4pPr marL="1600200" indent="-228600" defTabSz="4703763" eaLnBrk="0" hangingPunct="0">
              <a:defRPr sz="9300">
                <a:solidFill>
                  <a:schemeClr val="tx1"/>
                </a:solidFill>
                <a:latin typeface="Arial"/>
              </a:defRPr>
            </a:lvl4pPr>
            <a:lvl5pPr marL="2057400" indent="-228600" defTabSz="4703763" eaLnBrk="0" hangingPunct="0">
              <a:defRPr sz="9300">
                <a:solidFill>
                  <a:schemeClr val="tx1"/>
                </a:solidFill>
                <a:latin typeface="Arial"/>
              </a:defRPr>
            </a:lvl5pPr>
            <a:lvl6pPr marL="2514600" indent="-228600" defTabSz="4703763" eaLnBrk="0" fontAlgn="base" hangingPunct="0">
              <a:spcBef>
                <a:spcPct val="0"/>
              </a:spcBef>
              <a:spcAft>
                <a:spcPct val="0"/>
              </a:spcAft>
              <a:defRPr sz="9300">
                <a:solidFill>
                  <a:schemeClr val="tx1"/>
                </a:solidFill>
                <a:latin typeface="Arial"/>
              </a:defRPr>
            </a:lvl6pPr>
            <a:lvl7pPr marL="2971800" indent="-228600" defTabSz="4703763" eaLnBrk="0" fontAlgn="base" hangingPunct="0">
              <a:spcBef>
                <a:spcPct val="0"/>
              </a:spcBef>
              <a:spcAft>
                <a:spcPct val="0"/>
              </a:spcAft>
              <a:defRPr sz="9300">
                <a:solidFill>
                  <a:schemeClr val="tx1"/>
                </a:solidFill>
                <a:latin typeface="Arial"/>
              </a:defRPr>
            </a:lvl7pPr>
            <a:lvl8pPr marL="3429000" indent="-228600" defTabSz="4703763" eaLnBrk="0" fontAlgn="base" hangingPunct="0">
              <a:spcBef>
                <a:spcPct val="0"/>
              </a:spcBef>
              <a:spcAft>
                <a:spcPct val="0"/>
              </a:spcAft>
              <a:defRPr sz="9300">
                <a:solidFill>
                  <a:schemeClr val="tx1"/>
                </a:solidFill>
                <a:latin typeface="Arial"/>
              </a:defRPr>
            </a:lvl8pPr>
            <a:lvl9pPr marL="3886200" indent="-228600" defTabSz="4703763" eaLnBrk="0" fontAlgn="base" hangingPunct="0">
              <a:spcBef>
                <a:spcPct val="0"/>
              </a:spcBef>
              <a:spcAft>
                <a:spcPct val="0"/>
              </a:spcAft>
              <a:defRPr sz="9300">
                <a:solidFill>
                  <a:schemeClr val="tx1"/>
                </a:solidFill>
                <a:latin typeface="Arial"/>
              </a:defRPr>
            </a:lvl9pPr>
          </a:lstStyle>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Types of classification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Recommendations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Evaluation </a:t>
            </a:r>
          </a:p>
          <a:p>
            <a:pPr marL="342900" marR="0" lvl="0" indent="-342900">
              <a:lnSpc>
                <a:spcPct val="107000"/>
              </a:lnSpc>
              <a:spcAft>
                <a:spcPts val="800"/>
              </a:spcAft>
              <a:buSzPts val="1000"/>
              <a:buFont typeface="Courier New" panose="02070309020205020404" pitchFamily="49" charset="0"/>
              <a:buChar char="o"/>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Training/Validation Accuracy Curves for CGM, Male and Female models </a:t>
            </a:r>
          </a:p>
          <a:p>
            <a:pPr marL="342900" marR="0" lvl="0" indent="-342900">
              <a:lnSpc>
                <a:spcPct val="107000"/>
              </a:lnSpc>
              <a:spcAft>
                <a:spcPts val="800"/>
              </a:spcAft>
              <a:buSzPts val="1000"/>
              <a:buFont typeface="Courier New" panose="02070309020205020404" pitchFamily="49" charset="0"/>
              <a:buChar char="o"/>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Classification Reports: Precision, Recall, F1-Score </a:t>
            </a:r>
          </a:p>
          <a:p>
            <a:pPr marL="342900" marR="0" lvl="0" indent="-342900">
              <a:lnSpc>
                <a:spcPct val="107000"/>
              </a:lnSpc>
              <a:spcAft>
                <a:spcPts val="800"/>
              </a:spcAft>
              <a:buSzPts val="1000"/>
              <a:buFont typeface="Courier New" panose="02070309020205020404" pitchFamily="49" charset="0"/>
              <a:buChar char="o"/>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Testing of LLM </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400" kern="100" dirty="0">
                <a:effectLst/>
                <a:latin typeface="Aptos" panose="020B0004020202020204" pitchFamily="34" charset="0"/>
                <a:ea typeface="Aptos" panose="020B0004020202020204" pitchFamily="34" charset="0"/>
                <a:cs typeface="Times New Roman" panose="02020603050405020304" pitchFamily="18" charset="0"/>
              </a:rPr>
              <a:t>Screenshot of app </a:t>
            </a:r>
          </a:p>
          <a:p>
            <a:endParaRPr lang="en-US" sz="2400" dirty="0">
              <a:latin typeface="Titillium Web" panose="00000500000000000000" pitchFamily="2" charset="0"/>
              <a:ea typeface="Open Sans" panose="020B0606030504020204" pitchFamily="34" charset="0"/>
              <a:cs typeface="Open Sans" panose="020B0606030504020204" pitchFamily="34" charset="0"/>
            </a:endParaRPr>
          </a:p>
        </p:txBody>
      </p:sp>
      <p:pic>
        <p:nvPicPr>
          <p:cNvPr id="9" name="Picture 8" descr="A graph of a number of patients">
            <a:extLst>
              <a:ext uri="{FF2B5EF4-FFF2-40B4-BE49-F238E27FC236}">
                <a16:creationId xmlns:a16="http://schemas.microsoft.com/office/drawing/2014/main" id="{B402081C-E44F-5DA5-0502-6712EC7ECF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42229" y="13293104"/>
            <a:ext cx="7784055" cy="4159419"/>
          </a:xfrm>
          <a:prstGeom prst="rect">
            <a:avLst/>
          </a:prstGeom>
        </p:spPr>
      </p:pic>
      <p:sp>
        <p:nvSpPr>
          <p:cNvPr id="10" name="Text Placeholder 16">
            <a:extLst>
              <a:ext uri="{FF2B5EF4-FFF2-40B4-BE49-F238E27FC236}">
                <a16:creationId xmlns:a16="http://schemas.microsoft.com/office/drawing/2014/main" id="{F9253B31-E008-40E6-95B4-0B63C82ED915}"/>
              </a:ext>
            </a:extLst>
          </p:cNvPr>
          <p:cNvSpPr txBox="1"/>
          <p:nvPr/>
        </p:nvSpPr>
        <p:spPr>
          <a:xfrm>
            <a:off x="11521440" y="1319858"/>
            <a:ext cx="31744691" cy="1668149"/>
          </a:xfrm>
          <a:prstGeom prst="rect">
            <a:avLst/>
          </a:prstGeom>
        </p:spPr>
        <p:txBody>
          <a:bodyPr wrap="square" lIns="128016" tIns="64008" rIns="128016" bIns="64008">
            <a:spAutoFit/>
          </a:bodyPr>
          <a:lstStyle>
            <a:defPPr>
              <a:defRPr kern="1200"/>
            </a:defPPr>
            <a:lvl1pPr marL="0" indent="0" algn="l" defTabSz="4389028" rtl="0" eaLnBrk="1" latinLnBrk="0" hangingPunct="1">
              <a:spcBef>
                <a:spcPct val="20000"/>
              </a:spcBef>
              <a:buFont typeface="Arial" pitchFamily="34" charset="0"/>
              <a:buNone/>
              <a:defRPr sz="13400" kern="1200" baseline="0">
                <a:solidFill>
                  <a:schemeClr val="tx1"/>
                </a:solidFill>
                <a:latin typeface="+mn-lt"/>
                <a:ea typeface="+mn-ea"/>
                <a:cs typeface="+mn-cs"/>
              </a:defRPr>
            </a:lvl1pPr>
            <a:lvl2pPr marL="3566086" indent="-1371572" algn="l" defTabSz="4389028" rtl="0" eaLnBrk="1" latinLnBrk="0" hangingPunct="1">
              <a:spcBef>
                <a:spcPct val="20000"/>
              </a:spcBef>
              <a:buFont typeface="Arial" pitchFamily="34" charset="0"/>
              <a:buChar char="–"/>
              <a:defRPr sz="13400" kern="1200">
                <a:solidFill>
                  <a:schemeClr val="tx1"/>
                </a:solidFill>
                <a:latin typeface="+mn-lt"/>
                <a:ea typeface="+mn-ea"/>
                <a:cs typeface="+mn-cs"/>
              </a:defRPr>
            </a:lvl2pPr>
            <a:lvl3pPr marL="5486286" indent="-1097257" algn="l" defTabSz="4389028" rtl="0" eaLnBrk="1" latinLnBrk="0" hangingPunct="1">
              <a:spcBef>
                <a:spcPct val="20000"/>
              </a:spcBef>
              <a:buFont typeface="Arial" pitchFamily="34" charset="0"/>
              <a:buChar char="•"/>
              <a:defRPr sz="11500" kern="1200">
                <a:solidFill>
                  <a:schemeClr val="tx1"/>
                </a:solidFill>
                <a:latin typeface="+mn-lt"/>
                <a:ea typeface="+mn-ea"/>
                <a:cs typeface="+mn-cs"/>
              </a:defRPr>
            </a:lvl3pPr>
            <a:lvl4pPr marL="7680800"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4pPr>
            <a:lvl5pPr marL="9875314"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5pPr>
            <a:lvl6pPr marL="12069828"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6pPr>
            <a:lvl7pPr marL="14264342"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7pPr>
            <a:lvl8pPr marL="16458857"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8pPr>
            <a:lvl9pPr marL="18653371" indent="-1097257" algn="l" defTabSz="4389028" rtl="0" eaLnBrk="1" latinLnBrk="0" hangingPunct="1">
              <a:spcBef>
                <a:spcPct val="20000"/>
              </a:spcBef>
              <a:buFont typeface="Arial" pitchFamily="34" charset="0"/>
              <a:buChar char="•"/>
              <a:defRPr sz="9700" kern="1200">
                <a:solidFill>
                  <a:schemeClr val="tx1"/>
                </a:solidFill>
                <a:latin typeface="+mn-lt"/>
                <a:ea typeface="+mn-ea"/>
                <a:cs typeface="+mn-cs"/>
              </a:defRPr>
            </a:lvl9pPr>
          </a:lstStyle>
          <a:p>
            <a:r>
              <a:rPr lang="en-US" sz="10000" dirty="0">
                <a:solidFill>
                  <a:schemeClr val="bg1"/>
                </a:solidFill>
                <a:latin typeface="Titillium Web" panose="00000500000000000000" pitchFamily="2" charset="0"/>
              </a:rPr>
              <a:t>REAL TIME AI POWERED HEALTH COACH FOR DIABETES</a:t>
            </a:r>
          </a:p>
        </p:txBody>
      </p:sp>
      <p:pic>
        <p:nvPicPr>
          <p:cNvPr id="12" name="Picture 11" descr="A blue and yellow logo&#10;&#10;Description automatically generated">
            <a:extLst>
              <a:ext uri="{FF2B5EF4-FFF2-40B4-BE49-F238E27FC236}">
                <a16:creationId xmlns:a16="http://schemas.microsoft.com/office/drawing/2014/main" id="{DBA08041-62A6-1A99-40E4-619E166BBA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840" y="416481"/>
            <a:ext cx="9008572" cy="5800628"/>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ceptualizingcobalt|08-2022"/>
</p:tagLst>
</file>

<file path=ppt/theme/theme1.xml><?xml version="1.0" encoding="utf-8"?>
<a:theme xmlns:a="http://schemas.openxmlformats.org/drawingml/2006/main" name="Default Design">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2175" rtl="0" eaLnBrk="1" fontAlgn="base" latinLnBrk="0" hangingPunct="1">
          <a:lnSpc>
            <a:spcPct val="100000"/>
          </a:lnSpc>
          <a:spcBef>
            <a:spcPct val="0"/>
          </a:spcBef>
          <a:spcAft>
            <a:spcPct val="0"/>
          </a:spcAft>
          <a:buClrTx/>
          <a:buSzTx/>
          <a:buFontTx/>
          <a:buNone/>
          <a:tabLst/>
          <a:defRPr kumimoji="0" lang="en-US" sz="93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1827</TotalTime>
  <Words>703</Words>
  <Application>Microsoft Office PowerPoint</Application>
  <PresentationFormat>Custom</PresentationFormat>
  <Paragraphs>56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Symbol</vt:lpstr>
      <vt:lpstr>Titillium Web</vt:lpstr>
      <vt:lpstr>Courier New</vt:lpstr>
      <vt:lpstr>Arial</vt:lpstr>
      <vt:lpstr>Aptos</vt:lpstr>
      <vt:lpstr>Amaranth</vt:lpstr>
      <vt:lpstr>Default Design</vt:lpstr>
      <vt:lpstr>PowerPoint Presentation</vt:lpstr>
    </vt:vector>
  </TitlesOfParts>
  <Company>Graphicsland/MAKESIGNS.COM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 to create a scientific poster</dc:title>
  <dc:subject>Example Of A Sample Research Poster</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venkata sai veeramalla</cp:lastModifiedBy>
  <cp:revision>38</cp:revision>
  <dcterms:modified xsi:type="dcterms:W3CDTF">2024-11-02T03:47:00Z</dcterms:modified>
  <cp:category>scientific poster PowerPoint</cp:category>
</cp:coreProperties>
</file>