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2" r:id="rId2"/>
    <p:sldId id="256" r:id="rId3"/>
    <p:sldId id="265" r:id="rId4"/>
    <p:sldId id="266" r:id="rId5"/>
    <p:sldId id="267" r:id="rId6"/>
    <p:sldId id="268" r:id="rId7"/>
    <p:sldId id="271" r:id="rId8"/>
    <p:sldId id="26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sandra Mascarenhas" initials="CM"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0988" autoAdjust="0"/>
  </p:normalViewPr>
  <p:slideViewPr>
    <p:cSldViewPr snapToGrid="0">
      <p:cViewPr varScale="1">
        <p:scale>
          <a:sx n="50" d="100"/>
          <a:sy n="50" d="100"/>
        </p:scale>
        <p:origin x="1284"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22D0F-8FBA-4A3C-9794-EF855D27685E}"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6429E-015C-4507-8E51-DC5F9FE0D6E5}" type="slidenum">
              <a:rPr lang="en-US" smtClean="0"/>
              <a:t>‹#›</a:t>
            </a:fld>
            <a:endParaRPr lang="en-US"/>
          </a:p>
        </p:txBody>
      </p:sp>
    </p:spTree>
    <p:extLst>
      <p:ext uri="{BB962C8B-B14F-4D97-AF65-F5344CB8AC3E}">
        <p14:creationId xmlns:p14="http://schemas.microsoft.com/office/powerpoint/2010/main" val="243776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session we will talk about</a:t>
            </a:r>
          </a:p>
          <a:p>
            <a:r>
              <a:rPr lang="en-US" dirty="0" smtClean="0"/>
              <a:t> the selected</a:t>
            </a:r>
            <a:r>
              <a:rPr lang="en-US" baseline="0" dirty="0" smtClean="0"/>
              <a:t> tool</a:t>
            </a:r>
          </a:p>
          <a:p>
            <a:r>
              <a:rPr lang="en-US" baseline="0" dirty="0" smtClean="0"/>
              <a:t> Demo on the selected scenarios for POC</a:t>
            </a:r>
          </a:p>
          <a:p>
            <a:r>
              <a:rPr lang="en-US" baseline="0" dirty="0" smtClean="0"/>
              <a:t> test maintenance</a:t>
            </a:r>
          </a:p>
          <a:p>
            <a:r>
              <a:rPr lang="en-US" baseline="0" dirty="0" smtClean="0"/>
              <a:t> Reporting</a:t>
            </a:r>
          </a:p>
          <a:p>
            <a:r>
              <a:rPr lang="en-US" baseline="0" dirty="0" smtClean="0"/>
              <a:t> Continuous integrations</a:t>
            </a:r>
          </a:p>
          <a:p>
            <a:r>
              <a:rPr lang="en-US" baseline="0" dirty="0" smtClean="0"/>
              <a:t> some testing aspects</a:t>
            </a:r>
          </a:p>
          <a:p>
            <a:endParaRPr lang="en-US" dirty="0"/>
          </a:p>
        </p:txBody>
      </p:sp>
      <p:sp>
        <p:nvSpPr>
          <p:cNvPr id="4" name="Slide Number Placeholder 3"/>
          <p:cNvSpPr>
            <a:spLocks noGrp="1"/>
          </p:cNvSpPr>
          <p:nvPr>
            <p:ph type="sldNum" sz="quarter" idx="10"/>
          </p:nvPr>
        </p:nvSpPr>
        <p:spPr/>
        <p:txBody>
          <a:bodyPr/>
          <a:lstStyle/>
          <a:p>
            <a:fld id="{51E6429E-015C-4507-8E51-DC5F9FE0D6E5}" type="slidenum">
              <a:rPr lang="en-US" smtClean="0"/>
              <a:t>1</a:t>
            </a:fld>
            <a:endParaRPr lang="en-US"/>
          </a:p>
        </p:txBody>
      </p:sp>
    </p:spTree>
    <p:extLst>
      <p:ext uri="{BB962C8B-B14F-4D97-AF65-F5344CB8AC3E}">
        <p14:creationId xmlns:p14="http://schemas.microsoft.com/office/powerpoint/2010/main" val="35321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did we selected this tool,</a:t>
            </a:r>
          </a:p>
          <a:p>
            <a:pPr marL="171450" indent="-171450">
              <a:buFont typeface="Arial" panose="020B0604020202020204" pitchFamily="34" charset="0"/>
              <a:buChar char="•"/>
            </a:pPr>
            <a:r>
              <a:rPr lang="en-US" dirty="0" smtClean="0"/>
              <a:t>we were planning to use java with selenium,</a:t>
            </a:r>
            <a:r>
              <a:rPr lang="en-US" baseline="0" dirty="0" smtClean="0"/>
              <a:t> but since your application is build on PHP  we decided a </a:t>
            </a:r>
            <a:r>
              <a:rPr lang="en-US" baseline="0" dirty="0" err="1" smtClean="0"/>
              <a:t>php</a:t>
            </a:r>
            <a:r>
              <a:rPr lang="en-US" baseline="0" dirty="0" smtClean="0"/>
              <a:t> based test  tool will suite your  technology  stack and to test maintenance in the future</a:t>
            </a:r>
          </a:p>
          <a:p>
            <a:pPr marL="171450" indent="-171450">
              <a:buFont typeface="Arial" panose="020B0604020202020204" pitchFamily="34" charset="0"/>
              <a:buChar char="•"/>
            </a:pPr>
            <a:r>
              <a:rPr lang="en-US" baseline="0" dirty="0" smtClean="0"/>
              <a:t>Tool released to the market in 2011 and currently we are in Codeception 3, but as per their web site </a:t>
            </a:r>
            <a:r>
              <a:rPr lang="en-US" baseline="0" dirty="0" err="1" smtClean="0"/>
              <a:t>codeception</a:t>
            </a:r>
            <a:r>
              <a:rPr lang="en-US" baseline="0" dirty="0" smtClean="0"/>
              <a:t> version 4 will be  released in the near future, this is a developing tool, it has very good documentation </a:t>
            </a:r>
          </a:p>
          <a:p>
            <a:pPr marL="171450" indent="-171450">
              <a:buFont typeface="Arial" panose="020B0604020202020204" pitchFamily="34" charset="0"/>
              <a:buChar char="•"/>
            </a:pPr>
            <a:r>
              <a:rPr lang="en-US" baseline="0" dirty="0" smtClean="0"/>
              <a:t>Usually  unit and functional test are small test cases but acceptance test is the UI test which is running test scenarios</a:t>
            </a:r>
          </a:p>
          <a:p>
            <a:pPr marL="171450" indent="-171450">
              <a:buFont typeface="Arial" panose="020B0604020202020204" pitchFamily="34" charset="0"/>
              <a:buChar char="•"/>
            </a:pPr>
            <a:r>
              <a:rPr lang="en-US" baseline="0" dirty="0" smtClean="0"/>
              <a:t>Not only selenium, this  tool support various other platforms like </a:t>
            </a:r>
            <a:r>
              <a:rPr lang="en-US" baseline="0" dirty="0" err="1" smtClean="0"/>
              <a:t>browserstack</a:t>
            </a:r>
            <a:r>
              <a:rPr lang="en-US" baseline="0" dirty="0" smtClean="0"/>
              <a:t>, </a:t>
            </a:r>
            <a:r>
              <a:rPr lang="en-US" baseline="0" dirty="0" err="1" smtClean="0"/>
              <a:t>phpunit</a:t>
            </a:r>
            <a:r>
              <a:rPr lang="en-US" baseline="0" dirty="0" smtClean="0"/>
              <a:t>, phantom JS </a:t>
            </a:r>
            <a:r>
              <a:rPr lang="en-US" baseline="0" dirty="0" err="1" smtClean="0"/>
              <a:t>etc</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1E6429E-015C-4507-8E51-DC5F9FE0D6E5}" type="slidenum">
              <a:rPr lang="en-US" smtClean="0"/>
              <a:t>2</a:t>
            </a:fld>
            <a:endParaRPr lang="en-US"/>
          </a:p>
        </p:txBody>
      </p:sp>
    </p:spTree>
    <p:extLst>
      <p:ext uri="{BB962C8B-B14F-4D97-AF65-F5344CB8AC3E}">
        <p14:creationId xmlns:p14="http://schemas.microsoft.com/office/powerpoint/2010/main" val="3752090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Automation test are very</a:t>
            </a:r>
            <a:r>
              <a:rPr lang="en-US" baseline="0" dirty="0" smtClean="0"/>
              <a:t> </a:t>
            </a:r>
            <a:r>
              <a:rPr lang="en-US" baseline="0" dirty="0" err="1" smtClean="0"/>
              <a:t>usefull</a:t>
            </a:r>
            <a:r>
              <a:rPr lang="en-US" baseline="0" dirty="0" smtClean="0"/>
              <a:t> until they work, if something is changed in your application and if its takes lot of time to update the code to adhere to the change there is no point of using that automation suite</a:t>
            </a:r>
          </a:p>
          <a:p>
            <a:r>
              <a:rPr lang="en-US" baseline="0" dirty="0" smtClean="0"/>
              <a:t>Adding a remember me function to a login  </a:t>
            </a:r>
            <a:endParaRPr lang="en-US" baseline="0" dirty="0" smtClean="0"/>
          </a:p>
          <a:p>
            <a:r>
              <a:rPr lang="en-US" baseline="0" dirty="0" smtClean="0"/>
              <a:t>The tests can be also run with </a:t>
            </a:r>
            <a:r>
              <a:rPr lang="en-US" baseline="0" dirty="0" err="1" smtClean="0"/>
              <a:t>parreral</a:t>
            </a:r>
            <a:r>
              <a:rPr lang="en-US" baseline="0" dirty="0" smtClean="0"/>
              <a:t> browsers at the same time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1E6429E-015C-4507-8E51-DC5F9FE0D6E5}" type="slidenum">
              <a:rPr lang="en-US" smtClean="0"/>
              <a:t>4</a:t>
            </a:fld>
            <a:endParaRPr lang="en-US"/>
          </a:p>
        </p:txBody>
      </p:sp>
    </p:spTree>
    <p:extLst>
      <p:ext uri="{BB962C8B-B14F-4D97-AF65-F5344CB8AC3E}">
        <p14:creationId xmlns:p14="http://schemas.microsoft.com/office/powerpoint/2010/main" val="154266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lastpoint</a:t>
            </a:r>
            <a:endParaRPr lang="en-US" dirty="0" smtClean="0"/>
          </a:p>
          <a:p>
            <a:r>
              <a:rPr lang="en-US" dirty="0" smtClean="0"/>
              <a:t>When a test is failed</a:t>
            </a:r>
            <a:r>
              <a:rPr lang="en-US" baseline="0" dirty="0" smtClean="0"/>
              <a:t> lets say due to a network issue, you can just check the screenshot and see what has gone wrong</a:t>
            </a:r>
            <a:endParaRPr lang="en-US" dirty="0"/>
          </a:p>
        </p:txBody>
      </p:sp>
      <p:sp>
        <p:nvSpPr>
          <p:cNvPr id="4" name="Slide Number Placeholder 3"/>
          <p:cNvSpPr>
            <a:spLocks noGrp="1"/>
          </p:cNvSpPr>
          <p:nvPr>
            <p:ph type="sldNum" sz="quarter" idx="10"/>
          </p:nvPr>
        </p:nvSpPr>
        <p:spPr/>
        <p:txBody>
          <a:bodyPr/>
          <a:lstStyle/>
          <a:p>
            <a:fld id="{51E6429E-015C-4507-8E51-DC5F9FE0D6E5}" type="slidenum">
              <a:rPr lang="en-US" smtClean="0"/>
              <a:t>6</a:t>
            </a:fld>
            <a:endParaRPr lang="en-US"/>
          </a:p>
        </p:txBody>
      </p:sp>
    </p:spTree>
    <p:extLst>
      <p:ext uri="{BB962C8B-B14F-4D97-AF65-F5344CB8AC3E}">
        <p14:creationId xmlns:p14="http://schemas.microsoft.com/office/powerpoint/2010/main" val="2601598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Schedule the tests to run</a:t>
            </a:r>
            <a:r>
              <a:rPr lang="en-US" baseline="0" dirty="0" smtClean="0"/>
              <a:t> on a specific time, else on a specific build </a:t>
            </a:r>
            <a:endParaRPr lang="en-US" baseline="0" dirty="0" smtClean="0"/>
          </a:p>
          <a:p>
            <a:r>
              <a:rPr lang="en-US" baseline="0" dirty="0" smtClean="0"/>
              <a:t>Test  results can also be presented as a trend graph </a:t>
            </a:r>
            <a:endParaRPr lang="en-US" dirty="0"/>
          </a:p>
        </p:txBody>
      </p:sp>
      <p:sp>
        <p:nvSpPr>
          <p:cNvPr id="4" name="Slide Number Placeholder 3"/>
          <p:cNvSpPr>
            <a:spLocks noGrp="1"/>
          </p:cNvSpPr>
          <p:nvPr>
            <p:ph type="sldNum" sz="quarter" idx="10"/>
          </p:nvPr>
        </p:nvSpPr>
        <p:spPr/>
        <p:txBody>
          <a:bodyPr/>
          <a:lstStyle/>
          <a:p>
            <a:fld id="{51E6429E-015C-4507-8E51-DC5F9FE0D6E5}" type="slidenum">
              <a:rPr lang="en-US" smtClean="0"/>
              <a:t>7</a:t>
            </a:fld>
            <a:endParaRPr lang="en-US"/>
          </a:p>
        </p:txBody>
      </p:sp>
    </p:spTree>
    <p:extLst>
      <p:ext uri="{BB962C8B-B14F-4D97-AF65-F5344CB8AC3E}">
        <p14:creationId xmlns:p14="http://schemas.microsoft.com/office/powerpoint/2010/main" val="3803094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an </a:t>
            </a:r>
            <a:r>
              <a:rPr lang="en-US" dirty="0" err="1" smtClean="0"/>
              <a:t>nc</a:t>
            </a:r>
            <a:r>
              <a:rPr lang="en-US" dirty="0" smtClean="0"/>
              <a:t>, how much time a </a:t>
            </a:r>
            <a:r>
              <a:rPr lang="en-US" smtClean="0"/>
              <a:t>manual tester takes  </a:t>
            </a:r>
            <a:endParaRPr lang="en-US" dirty="0"/>
          </a:p>
        </p:txBody>
      </p:sp>
      <p:sp>
        <p:nvSpPr>
          <p:cNvPr id="4" name="Slide Number Placeholder 3"/>
          <p:cNvSpPr>
            <a:spLocks noGrp="1"/>
          </p:cNvSpPr>
          <p:nvPr>
            <p:ph type="sldNum" sz="quarter" idx="10"/>
          </p:nvPr>
        </p:nvSpPr>
        <p:spPr/>
        <p:txBody>
          <a:bodyPr/>
          <a:lstStyle/>
          <a:p>
            <a:fld id="{51E6429E-015C-4507-8E51-DC5F9FE0D6E5}" type="slidenum">
              <a:rPr lang="en-US" smtClean="0"/>
              <a:t>8</a:t>
            </a:fld>
            <a:endParaRPr lang="en-US"/>
          </a:p>
        </p:txBody>
      </p:sp>
    </p:spTree>
    <p:extLst>
      <p:ext uri="{BB962C8B-B14F-4D97-AF65-F5344CB8AC3E}">
        <p14:creationId xmlns:p14="http://schemas.microsoft.com/office/powerpoint/2010/main" val="1137280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D38B6A-17BB-41F9-8AE6-50DD91299AF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346405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D38B6A-17BB-41F9-8AE6-50DD91299AF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289049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D38B6A-17BB-41F9-8AE6-50DD91299AF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49084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D38B6A-17BB-41F9-8AE6-50DD91299AF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246400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D38B6A-17BB-41F9-8AE6-50DD91299AF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404957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D38B6A-17BB-41F9-8AE6-50DD91299AFF}"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82364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D38B6A-17BB-41F9-8AE6-50DD91299AFF}"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281089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D38B6A-17BB-41F9-8AE6-50DD91299AFF}"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185185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38B6A-17BB-41F9-8AE6-50DD91299AFF}"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37097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D38B6A-17BB-41F9-8AE6-50DD91299AFF}"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42744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D38B6A-17BB-41F9-8AE6-50DD91299AFF}"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3A225-20D3-4448-9C5A-26672D0D12A8}" type="slidenum">
              <a:rPr lang="en-US" smtClean="0"/>
              <a:t>‹#›</a:t>
            </a:fld>
            <a:endParaRPr lang="en-US"/>
          </a:p>
        </p:txBody>
      </p:sp>
    </p:spTree>
    <p:extLst>
      <p:ext uri="{BB962C8B-B14F-4D97-AF65-F5344CB8AC3E}">
        <p14:creationId xmlns:p14="http://schemas.microsoft.com/office/powerpoint/2010/main" val="267444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38B6A-17BB-41F9-8AE6-50DD91299AFF}" type="datetimeFigureOut">
              <a:rPr lang="en-US" smtClean="0"/>
              <a:t>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3A225-20D3-4448-9C5A-26672D0D12A8}" type="slidenum">
              <a:rPr lang="en-US" smtClean="0"/>
              <a:t>‹#›</a:t>
            </a:fld>
            <a:endParaRPr lang="en-US"/>
          </a:p>
        </p:txBody>
      </p:sp>
    </p:spTree>
    <p:extLst>
      <p:ext uri="{BB962C8B-B14F-4D97-AF65-F5344CB8AC3E}">
        <p14:creationId xmlns:p14="http://schemas.microsoft.com/office/powerpoint/2010/main" val="246212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emf"/><Relationship Id="rId7"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emf"/><Relationship Id="rId7"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 y="862066"/>
            <a:ext cx="8755159" cy="6001026"/>
          </a:xfrm>
          <a:prstGeom prst="rect">
            <a:avLst/>
          </a:prstGeom>
        </p:spPr>
      </p:pic>
      <p:pic>
        <p:nvPicPr>
          <p:cNvPr id="5" name="Picture 4"/>
          <p:cNvPicPr>
            <a:picLocks noChangeAspect="1"/>
          </p:cNvPicPr>
          <p:nvPr/>
        </p:nvPicPr>
        <p:blipFill>
          <a:blip r:embed="rId4"/>
          <a:stretch>
            <a:fillRect/>
          </a:stretch>
        </p:blipFill>
        <p:spPr>
          <a:xfrm>
            <a:off x="718558" y="2224293"/>
            <a:ext cx="5858703" cy="1126215"/>
          </a:xfrm>
          <a:prstGeom prst="rect">
            <a:avLst/>
          </a:prstGeom>
        </p:spPr>
      </p:pic>
      <p:pic>
        <p:nvPicPr>
          <p:cNvPr id="6" name="Picture 5"/>
          <p:cNvPicPr>
            <a:picLocks noChangeAspect="1"/>
          </p:cNvPicPr>
          <p:nvPr/>
        </p:nvPicPr>
        <p:blipFill>
          <a:blip r:embed="rId5"/>
          <a:stretch>
            <a:fillRect/>
          </a:stretch>
        </p:blipFill>
        <p:spPr>
          <a:xfrm>
            <a:off x="6069183" y="-18244"/>
            <a:ext cx="3162000" cy="444000"/>
          </a:xfrm>
          <a:prstGeom prst="rect">
            <a:avLst/>
          </a:prstGeom>
        </p:spPr>
      </p:pic>
      <p:pic>
        <p:nvPicPr>
          <p:cNvPr id="7" name="Picture 6"/>
          <p:cNvPicPr>
            <a:picLocks noChangeAspect="1"/>
          </p:cNvPicPr>
          <p:nvPr/>
        </p:nvPicPr>
        <p:blipFill>
          <a:blip r:embed="rId6"/>
          <a:stretch>
            <a:fillRect/>
          </a:stretch>
        </p:blipFill>
        <p:spPr>
          <a:xfrm>
            <a:off x="4482147" y="6369759"/>
            <a:ext cx="3191644" cy="493333"/>
          </a:xfrm>
          <a:prstGeom prst="rect">
            <a:avLst/>
          </a:prstGeom>
        </p:spPr>
      </p:pic>
      <p:sp>
        <p:nvSpPr>
          <p:cNvPr id="11" name="TextBox 10"/>
          <p:cNvSpPr txBox="1"/>
          <p:nvPr/>
        </p:nvSpPr>
        <p:spPr>
          <a:xfrm>
            <a:off x="656005" y="3392652"/>
            <a:ext cx="5994177" cy="954107"/>
          </a:xfrm>
          <a:prstGeom prst="rect">
            <a:avLst/>
          </a:prstGeom>
          <a:noFill/>
        </p:spPr>
        <p:txBody>
          <a:bodyPr wrap="square" lIns="91440" tIns="0" rIns="91440" bIns="274320" rtlCol="0">
            <a:spAutoFit/>
          </a:bodyPr>
          <a:lstStyle/>
          <a:p>
            <a:r>
              <a:rPr lang="en-US" sz="4400" dirty="0" err="1" smtClean="0">
                <a:latin typeface="Poppins" panose="02000000000000000000" pitchFamily="2" charset="0"/>
                <a:cs typeface="Poppins" panose="02000000000000000000" pitchFamily="2" charset="0"/>
              </a:rPr>
              <a:t>Compilo</a:t>
            </a:r>
            <a:r>
              <a:rPr lang="en-US" sz="4400" dirty="0" smtClean="0">
                <a:latin typeface="Poppins" panose="02000000000000000000" pitchFamily="2" charset="0"/>
                <a:cs typeface="Poppins" panose="02000000000000000000" pitchFamily="2" charset="0"/>
              </a:rPr>
              <a:t> test automation</a:t>
            </a:r>
            <a:endParaRPr lang="en-US" sz="4400" dirty="0">
              <a:latin typeface="Poppins" panose="02000000000000000000" pitchFamily="2" charset="0"/>
              <a:cs typeface="Poppins" panose="02000000000000000000" pitchFamily="2" charset="0"/>
            </a:endParaRPr>
          </a:p>
        </p:txBody>
      </p:sp>
      <p:sp>
        <p:nvSpPr>
          <p:cNvPr id="16" name="TextBox 15"/>
          <p:cNvSpPr txBox="1"/>
          <p:nvPr/>
        </p:nvSpPr>
        <p:spPr>
          <a:xfrm>
            <a:off x="695468" y="3962783"/>
            <a:ext cx="9649291" cy="1107996"/>
          </a:xfrm>
          <a:prstGeom prst="rect">
            <a:avLst/>
          </a:prstGeom>
          <a:noFill/>
        </p:spPr>
        <p:txBody>
          <a:bodyPr wrap="square" lIns="91440" tIns="0" rIns="91440" bIns="274320" rtlCol="0">
            <a:spAutoFit/>
          </a:bodyPr>
          <a:lstStyle/>
          <a:p>
            <a:pPr>
              <a:lnSpc>
                <a:spcPct val="150000"/>
              </a:lnSpc>
            </a:pPr>
            <a:r>
              <a:rPr lang="en-US" sz="2000" dirty="0" smtClean="0">
                <a:latin typeface="Poppins" panose="02000000000000000000" pitchFamily="2" charset="0"/>
                <a:cs typeface="Poppins" panose="02000000000000000000" pitchFamily="2" charset="0"/>
              </a:rPr>
              <a:t> </a:t>
            </a:r>
            <a:endParaRPr lang="en-US" sz="2000" dirty="0">
              <a:latin typeface="Poppins" panose="02000000000000000000" pitchFamily="2" charset="0"/>
              <a:cs typeface="Poppins" panose="02000000000000000000" pitchFamily="2" charset="0"/>
            </a:endParaRPr>
          </a:p>
          <a:p>
            <a:pPr>
              <a:lnSpc>
                <a:spcPct val="150000"/>
              </a:lnSpc>
            </a:pPr>
            <a:r>
              <a:rPr lang="en-US" sz="1600" dirty="0" smtClean="0">
                <a:latin typeface="Poppins" panose="02000000000000000000" pitchFamily="2" charset="0"/>
                <a:cs typeface="Poppins" panose="02000000000000000000" pitchFamily="2" charset="0"/>
              </a:rPr>
              <a:t>Kasun Ratnayake | Test automation Lead</a:t>
            </a:r>
            <a:endParaRPr lang="en-US" sz="1600" dirty="0">
              <a:latin typeface="Poppins" panose="02000000000000000000" pitchFamily="2" charset="0"/>
              <a:cs typeface="Poppins" panose="02000000000000000000" pitchFamily="2" charset="0"/>
            </a:endParaRPr>
          </a:p>
        </p:txBody>
      </p:sp>
    </p:spTree>
    <p:extLst>
      <p:ext uri="{BB962C8B-B14F-4D97-AF65-F5344CB8AC3E}">
        <p14:creationId xmlns:p14="http://schemas.microsoft.com/office/powerpoint/2010/main" val="3367002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1" y="862066"/>
            <a:ext cx="8755159" cy="6001026"/>
          </a:xfrm>
          <a:prstGeom prst="rect">
            <a:avLst/>
          </a:prstGeom>
        </p:spPr>
      </p:pic>
      <p:pic>
        <p:nvPicPr>
          <p:cNvPr id="6" name="Picture 5"/>
          <p:cNvPicPr>
            <a:picLocks noChangeAspect="1"/>
          </p:cNvPicPr>
          <p:nvPr/>
        </p:nvPicPr>
        <p:blipFill>
          <a:blip r:embed="rId4"/>
          <a:stretch>
            <a:fillRect/>
          </a:stretch>
        </p:blipFill>
        <p:spPr>
          <a:xfrm>
            <a:off x="6069183" y="-18244"/>
            <a:ext cx="3162000" cy="444000"/>
          </a:xfrm>
          <a:prstGeom prst="rect">
            <a:avLst/>
          </a:prstGeom>
        </p:spPr>
      </p:pic>
      <p:pic>
        <p:nvPicPr>
          <p:cNvPr id="7" name="Picture 6"/>
          <p:cNvPicPr>
            <a:picLocks noChangeAspect="1"/>
          </p:cNvPicPr>
          <p:nvPr/>
        </p:nvPicPr>
        <p:blipFill>
          <a:blip r:embed="rId5"/>
          <a:stretch>
            <a:fillRect/>
          </a:stretch>
        </p:blipFill>
        <p:spPr>
          <a:xfrm>
            <a:off x="4440163" y="6369759"/>
            <a:ext cx="3191644" cy="493333"/>
          </a:xfrm>
          <a:prstGeom prst="rect">
            <a:avLst/>
          </a:prstGeom>
        </p:spPr>
      </p:pic>
      <p:pic>
        <p:nvPicPr>
          <p:cNvPr id="9" name="Picture 8"/>
          <p:cNvPicPr>
            <a:picLocks noChangeAspect="1"/>
          </p:cNvPicPr>
          <p:nvPr/>
        </p:nvPicPr>
        <p:blipFill>
          <a:blip r:embed="rId6"/>
          <a:stretch>
            <a:fillRect/>
          </a:stretch>
        </p:blipFill>
        <p:spPr>
          <a:xfrm>
            <a:off x="671577" y="2169895"/>
            <a:ext cx="886290" cy="123225"/>
          </a:xfrm>
          <a:prstGeom prst="rect">
            <a:avLst/>
          </a:prstGeom>
        </p:spPr>
      </p:pic>
      <p:sp>
        <p:nvSpPr>
          <p:cNvPr id="10" name="TextBox 9"/>
          <p:cNvSpPr txBox="1"/>
          <p:nvPr/>
        </p:nvSpPr>
        <p:spPr>
          <a:xfrm>
            <a:off x="561510" y="685305"/>
            <a:ext cx="7478152" cy="1354217"/>
          </a:xfrm>
          <a:prstGeom prst="rect">
            <a:avLst/>
          </a:prstGeom>
          <a:noFill/>
        </p:spPr>
        <p:txBody>
          <a:bodyPr wrap="square" rtlCol="0">
            <a:spAutoFit/>
          </a:bodyPr>
          <a:lstStyle/>
          <a:p>
            <a:r>
              <a:rPr lang="en-US" sz="5400" b="1" dirty="0" smtClean="0">
                <a:latin typeface="Poppins" panose="02000000000000000000" pitchFamily="2" charset="0"/>
                <a:cs typeface="Poppins" panose="02000000000000000000" pitchFamily="2" charset="0"/>
              </a:rPr>
              <a:t>The </a:t>
            </a:r>
            <a:r>
              <a:rPr lang="en-US" sz="5400" b="1" dirty="0">
                <a:latin typeface="Poppins" panose="02000000000000000000" pitchFamily="2" charset="0"/>
                <a:cs typeface="Poppins" panose="02000000000000000000" pitchFamily="2" charset="0"/>
              </a:rPr>
              <a:t>Selected Tool</a:t>
            </a:r>
          </a:p>
          <a:p>
            <a:endParaRPr lang="en-US" sz="2800" b="1" dirty="0">
              <a:latin typeface="Poppins" panose="02000000000000000000" pitchFamily="2" charset="0"/>
              <a:cs typeface="Poppins" panose="02000000000000000000" pitchFamily="2" charset="0"/>
            </a:endParaRPr>
          </a:p>
        </p:txBody>
      </p:sp>
      <p:sp>
        <p:nvSpPr>
          <p:cNvPr id="11" name="TextBox 10"/>
          <p:cNvSpPr txBox="1"/>
          <p:nvPr/>
        </p:nvSpPr>
        <p:spPr>
          <a:xfrm>
            <a:off x="592998" y="2364377"/>
            <a:ext cx="10032330" cy="3662541"/>
          </a:xfrm>
          <a:prstGeom prst="rect">
            <a:avLst/>
          </a:prstGeom>
          <a:noFill/>
        </p:spPr>
        <p:txBody>
          <a:bodyPr wrap="square" lIns="91440" tIns="0" rIns="91440" bIns="274320" rtlCol="0">
            <a:spAutoFit/>
          </a:bodyPr>
          <a:lstStyle/>
          <a:p>
            <a:pPr marL="285750" indent="-285750">
              <a:buFont typeface="Arial" panose="020B0604020202020204" pitchFamily="34" charset="0"/>
              <a:buChar char="•"/>
            </a:pPr>
            <a:r>
              <a:rPr lang="en-US" sz="2800" b="1" dirty="0"/>
              <a:t>Codeception</a:t>
            </a:r>
            <a:r>
              <a:rPr lang="en-US" sz="2800" dirty="0"/>
              <a:t> </a:t>
            </a:r>
            <a:r>
              <a:rPr lang="en-US" sz="2800" dirty="0" smtClean="0"/>
              <a:t>is using  </a:t>
            </a:r>
            <a:r>
              <a:rPr lang="en-US" sz="2800" dirty="0"/>
              <a:t>a PHP framework</a:t>
            </a:r>
          </a:p>
          <a:p>
            <a:pPr marL="285750" indent="-285750">
              <a:buFont typeface="Arial" panose="020B0604020202020204" pitchFamily="34" charset="0"/>
              <a:buChar char="•"/>
            </a:pPr>
            <a:r>
              <a:rPr lang="en-US" sz="2800" dirty="0"/>
              <a:t>The tool is </a:t>
            </a:r>
            <a:r>
              <a:rPr lang="en-US" sz="2800" dirty="0" smtClean="0"/>
              <a:t>well established</a:t>
            </a:r>
            <a:endParaRPr lang="en-US" sz="2800" dirty="0"/>
          </a:p>
          <a:p>
            <a:pPr marL="285750" indent="-285750">
              <a:buFont typeface="Arial" panose="020B0604020202020204" pitchFamily="34" charset="0"/>
              <a:buChar char="•"/>
            </a:pPr>
            <a:r>
              <a:rPr lang="en-US" sz="2800" dirty="0"/>
              <a:t>Supports Unit test, Functional tests and </a:t>
            </a:r>
            <a:r>
              <a:rPr lang="en-US" sz="2800" dirty="0" smtClean="0"/>
              <a:t>Acceptance </a:t>
            </a:r>
            <a:r>
              <a:rPr lang="en-US" sz="2800" dirty="0"/>
              <a:t>tests</a:t>
            </a:r>
          </a:p>
          <a:p>
            <a:pPr marL="285750" indent="-285750">
              <a:buFont typeface="Arial" panose="020B0604020202020204" pitchFamily="34" charset="0"/>
              <a:buChar char="•"/>
            </a:pPr>
            <a:r>
              <a:rPr lang="en-US" sz="2800" dirty="0"/>
              <a:t>Can be easily plugged with selenium</a:t>
            </a:r>
          </a:p>
          <a:p>
            <a:pPr marL="285750" indent="-285750">
              <a:buFont typeface="Arial" panose="020B0604020202020204" pitchFamily="34" charset="0"/>
              <a:buChar char="•"/>
            </a:pPr>
            <a:r>
              <a:rPr lang="en-US" sz="2800" dirty="0"/>
              <a:t>Supports cross browser testing</a:t>
            </a:r>
          </a:p>
          <a:p>
            <a:pPr marL="285750" indent="-285750">
              <a:buFont typeface="Arial" panose="020B0604020202020204" pitchFamily="34" charset="0"/>
              <a:buChar char="•"/>
            </a:pPr>
            <a:r>
              <a:rPr lang="en-US" sz="2800" dirty="0"/>
              <a:t>Written tests are simple and easy to understand</a:t>
            </a:r>
          </a:p>
          <a:p>
            <a:pPr marL="285750" indent="-285750">
              <a:buFont typeface="Arial" panose="020B0604020202020204" pitchFamily="34" charset="0"/>
              <a:buChar char="•"/>
            </a:pPr>
            <a:r>
              <a:rPr lang="en-US" sz="2800" dirty="0" smtClean="0"/>
              <a:t>Isolated page objects and data inputs helps in maintenance </a:t>
            </a:r>
            <a:endParaRPr lang="en-US" sz="2800" dirty="0"/>
          </a:p>
          <a:p>
            <a:pPr>
              <a:lnSpc>
                <a:spcPct val="150000"/>
              </a:lnSpc>
            </a:pPr>
            <a:endParaRPr lang="en-US" sz="1600" dirty="0">
              <a:latin typeface="Poppins" panose="02000000000000000000" pitchFamily="2" charset="0"/>
              <a:cs typeface="Poppins" panose="02000000000000000000" pitchFamily="2" charset="0"/>
            </a:endParaRPr>
          </a:p>
        </p:txBody>
      </p:sp>
      <p:pic>
        <p:nvPicPr>
          <p:cNvPr id="24" name="Picture 23"/>
          <p:cNvPicPr>
            <a:picLocks noChangeAspect="1"/>
          </p:cNvPicPr>
          <p:nvPr/>
        </p:nvPicPr>
        <p:blipFill>
          <a:blip r:embed="rId7"/>
          <a:stretch>
            <a:fillRect/>
          </a:stretch>
        </p:blipFill>
        <p:spPr>
          <a:xfrm>
            <a:off x="10098498" y="6437652"/>
            <a:ext cx="1859991" cy="35754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31182" y="41707"/>
            <a:ext cx="2582865" cy="2582865"/>
          </a:xfrm>
          <a:prstGeom prst="rect">
            <a:avLst/>
          </a:prstGeom>
        </p:spPr>
      </p:pic>
    </p:spTree>
    <p:extLst>
      <p:ext uri="{BB962C8B-B14F-4D97-AF65-F5344CB8AC3E}">
        <p14:creationId xmlns:p14="http://schemas.microsoft.com/office/powerpoint/2010/main" val="3079467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 y="898642"/>
            <a:ext cx="8755159" cy="6001026"/>
          </a:xfrm>
          <a:prstGeom prst="rect">
            <a:avLst/>
          </a:prstGeom>
        </p:spPr>
      </p:pic>
      <p:pic>
        <p:nvPicPr>
          <p:cNvPr id="6" name="Picture 5"/>
          <p:cNvPicPr>
            <a:picLocks noChangeAspect="1"/>
          </p:cNvPicPr>
          <p:nvPr/>
        </p:nvPicPr>
        <p:blipFill>
          <a:blip r:embed="rId3"/>
          <a:stretch>
            <a:fillRect/>
          </a:stretch>
        </p:blipFill>
        <p:spPr>
          <a:xfrm>
            <a:off x="6069183" y="-18244"/>
            <a:ext cx="3162000" cy="444000"/>
          </a:xfrm>
          <a:prstGeom prst="rect">
            <a:avLst/>
          </a:prstGeom>
        </p:spPr>
      </p:pic>
      <p:pic>
        <p:nvPicPr>
          <p:cNvPr id="7" name="Picture 6"/>
          <p:cNvPicPr>
            <a:picLocks noChangeAspect="1"/>
          </p:cNvPicPr>
          <p:nvPr/>
        </p:nvPicPr>
        <p:blipFill>
          <a:blip r:embed="rId4"/>
          <a:stretch>
            <a:fillRect/>
          </a:stretch>
        </p:blipFill>
        <p:spPr>
          <a:xfrm>
            <a:off x="4440163" y="6369759"/>
            <a:ext cx="3191644" cy="493333"/>
          </a:xfrm>
          <a:prstGeom prst="rect">
            <a:avLst/>
          </a:prstGeom>
        </p:spPr>
      </p:pic>
      <p:pic>
        <p:nvPicPr>
          <p:cNvPr id="9" name="Picture 8"/>
          <p:cNvPicPr>
            <a:picLocks noChangeAspect="1"/>
          </p:cNvPicPr>
          <p:nvPr/>
        </p:nvPicPr>
        <p:blipFill>
          <a:blip r:embed="rId5"/>
          <a:stretch>
            <a:fillRect/>
          </a:stretch>
        </p:blipFill>
        <p:spPr>
          <a:xfrm>
            <a:off x="671577" y="2169895"/>
            <a:ext cx="886290" cy="123225"/>
          </a:xfrm>
          <a:prstGeom prst="rect">
            <a:avLst/>
          </a:prstGeom>
        </p:spPr>
      </p:pic>
      <p:sp>
        <p:nvSpPr>
          <p:cNvPr id="10" name="TextBox 9"/>
          <p:cNvSpPr txBox="1"/>
          <p:nvPr/>
        </p:nvSpPr>
        <p:spPr>
          <a:xfrm>
            <a:off x="671577" y="1451528"/>
            <a:ext cx="10548111" cy="1200329"/>
          </a:xfrm>
          <a:prstGeom prst="rect">
            <a:avLst/>
          </a:prstGeom>
          <a:noFill/>
        </p:spPr>
        <p:txBody>
          <a:bodyPr wrap="square" rtlCol="0">
            <a:spAutoFit/>
          </a:bodyPr>
          <a:lstStyle/>
          <a:p>
            <a:pPr algn="ctr"/>
            <a:r>
              <a:rPr lang="en-US" sz="7200" b="1" dirty="0" smtClean="0">
                <a:latin typeface="Poppins" panose="02000000000000000000" pitchFamily="2" charset="0"/>
                <a:cs typeface="Poppins" panose="02000000000000000000" pitchFamily="2" charset="0"/>
              </a:rPr>
              <a:t>Demo</a:t>
            </a:r>
            <a:endParaRPr lang="en-US" sz="7200" b="1" dirty="0">
              <a:latin typeface="Poppins" panose="02000000000000000000" pitchFamily="2" charset="0"/>
              <a:cs typeface="Poppins" panose="02000000000000000000" pitchFamily="2" charset="0"/>
            </a:endParaRPr>
          </a:p>
        </p:txBody>
      </p:sp>
      <p:pic>
        <p:nvPicPr>
          <p:cNvPr id="13" name="Picture 12"/>
          <p:cNvPicPr>
            <a:picLocks noChangeAspect="1"/>
          </p:cNvPicPr>
          <p:nvPr/>
        </p:nvPicPr>
        <p:blipFill>
          <a:blip r:embed="rId6"/>
          <a:stretch>
            <a:fillRect/>
          </a:stretch>
        </p:blipFill>
        <p:spPr>
          <a:xfrm>
            <a:off x="10098498" y="6437652"/>
            <a:ext cx="1859991" cy="35754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596" y="3006793"/>
            <a:ext cx="5201258" cy="3537939"/>
          </a:xfrm>
          <a:prstGeom prst="rect">
            <a:avLst/>
          </a:prstGeom>
        </p:spPr>
      </p:pic>
    </p:spTree>
    <p:extLst>
      <p:ext uri="{BB962C8B-B14F-4D97-AF65-F5344CB8AC3E}">
        <p14:creationId xmlns:p14="http://schemas.microsoft.com/office/powerpoint/2010/main" val="3022098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1" y="862066"/>
            <a:ext cx="8755159" cy="6001026"/>
          </a:xfrm>
          <a:prstGeom prst="rect">
            <a:avLst/>
          </a:prstGeom>
        </p:spPr>
      </p:pic>
      <p:pic>
        <p:nvPicPr>
          <p:cNvPr id="6" name="Picture 5"/>
          <p:cNvPicPr>
            <a:picLocks noChangeAspect="1"/>
          </p:cNvPicPr>
          <p:nvPr/>
        </p:nvPicPr>
        <p:blipFill>
          <a:blip r:embed="rId4"/>
          <a:stretch>
            <a:fillRect/>
          </a:stretch>
        </p:blipFill>
        <p:spPr>
          <a:xfrm>
            <a:off x="6069183" y="-18244"/>
            <a:ext cx="3162000" cy="444000"/>
          </a:xfrm>
          <a:prstGeom prst="rect">
            <a:avLst/>
          </a:prstGeom>
        </p:spPr>
      </p:pic>
      <p:pic>
        <p:nvPicPr>
          <p:cNvPr id="7" name="Picture 6"/>
          <p:cNvPicPr>
            <a:picLocks noChangeAspect="1"/>
          </p:cNvPicPr>
          <p:nvPr/>
        </p:nvPicPr>
        <p:blipFill>
          <a:blip r:embed="rId5"/>
          <a:stretch>
            <a:fillRect/>
          </a:stretch>
        </p:blipFill>
        <p:spPr>
          <a:xfrm>
            <a:off x="4440163" y="6369759"/>
            <a:ext cx="3191644" cy="493333"/>
          </a:xfrm>
          <a:prstGeom prst="rect">
            <a:avLst/>
          </a:prstGeom>
        </p:spPr>
      </p:pic>
      <p:pic>
        <p:nvPicPr>
          <p:cNvPr id="9" name="Picture 8"/>
          <p:cNvPicPr>
            <a:picLocks noChangeAspect="1"/>
          </p:cNvPicPr>
          <p:nvPr/>
        </p:nvPicPr>
        <p:blipFill>
          <a:blip r:embed="rId6"/>
          <a:stretch>
            <a:fillRect/>
          </a:stretch>
        </p:blipFill>
        <p:spPr>
          <a:xfrm>
            <a:off x="671577" y="2169895"/>
            <a:ext cx="886290" cy="123225"/>
          </a:xfrm>
          <a:prstGeom prst="rect">
            <a:avLst/>
          </a:prstGeom>
        </p:spPr>
      </p:pic>
      <p:sp>
        <p:nvSpPr>
          <p:cNvPr id="10" name="TextBox 9"/>
          <p:cNvSpPr txBox="1"/>
          <p:nvPr/>
        </p:nvSpPr>
        <p:spPr>
          <a:xfrm>
            <a:off x="561510" y="685305"/>
            <a:ext cx="7478152" cy="1354217"/>
          </a:xfrm>
          <a:prstGeom prst="rect">
            <a:avLst/>
          </a:prstGeom>
          <a:noFill/>
        </p:spPr>
        <p:txBody>
          <a:bodyPr wrap="square" rtlCol="0">
            <a:spAutoFit/>
          </a:bodyPr>
          <a:lstStyle/>
          <a:p>
            <a:r>
              <a:rPr lang="en-US" sz="5400" b="1" dirty="0">
                <a:latin typeface="Poppins" panose="02000000000000000000" pitchFamily="2" charset="0"/>
                <a:cs typeface="Poppins" panose="02000000000000000000" pitchFamily="2" charset="0"/>
              </a:rPr>
              <a:t>Maintaining the tests</a:t>
            </a:r>
          </a:p>
          <a:p>
            <a:endParaRPr lang="en-US" sz="2800" b="1" dirty="0">
              <a:latin typeface="Poppins" panose="02000000000000000000" pitchFamily="2" charset="0"/>
              <a:cs typeface="Poppins" panose="02000000000000000000" pitchFamily="2" charset="0"/>
            </a:endParaRPr>
          </a:p>
        </p:txBody>
      </p:sp>
      <p:sp>
        <p:nvSpPr>
          <p:cNvPr id="11" name="TextBox 10"/>
          <p:cNvSpPr txBox="1"/>
          <p:nvPr/>
        </p:nvSpPr>
        <p:spPr>
          <a:xfrm>
            <a:off x="561510" y="2216283"/>
            <a:ext cx="10032330" cy="5386090"/>
          </a:xfrm>
          <a:prstGeom prst="rect">
            <a:avLst/>
          </a:prstGeom>
          <a:noFill/>
        </p:spPr>
        <p:txBody>
          <a:bodyPr wrap="square" lIns="91440" tIns="0" rIns="91440" bIns="274320" rtlCol="0">
            <a:spAutoFit/>
          </a:bodyPr>
          <a:lstStyle/>
          <a:p>
            <a:pPr marL="457200" indent="-457200">
              <a:buFont typeface="Arial" panose="020B0604020202020204" pitchFamily="34" charset="0"/>
              <a:buChar char="•"/>
            </a:pPr>
            <a:r>
              <a:rPr lang="en-US" sz="2800" dirty="0" smtClean="0"/>
              <a:t>Tests </a:t>
            </a:r>
            <a:r>
              <a:rPr lang="en-US" sz="2800" dirty="0"/>
              <a:t>can be written fast if we don’t pay much effort in creating separate</a:t>
            </a:r>
          </a:p>
          <a:p>
            <a:pPr marL="914400" lvl="1" indent="-457200">
              <a:buFont typeface="Arial" panose="020B0604020202020204" pitchFamily="34" charset="0"/>
              <a:buChar char="•"/>
            </a:pPr>
            <a:r>
              <a:rPr lang="en-US" sz="2800" dirty="0"/>
              <a:t>Classes</a:t>
            </a:r>
          </a:p>
          <a:p>
            <a:pPr marL="914400" lvl="1" indent="-457200">
              <a:buFont typeface="Arial" panose="020B0604020202020204" pitchFamily="34" charset="0"/>
              <a:buChar char="•"/>
            </a:pPr>
            <a:r>
              <a:rPr lang="en-US" sz="2800" dirty="0"/>
              <a:t>Data sheets</a:t>
            </a:r>
          </a:p>
          <a:p>
            <a:pPr marL="914400" lvl="1" indent="-457200">
              <a:buFont typeface="Arial" panose="020B0604020202020204" pitchFamily="34" charset="0"/>
              <a:buChar char="•"/>
            </a:pPr>
            <a:r>
              <a:rPr lang="en-US" sz="2800" dirty="0"/>
              <a:t>Page objects</a:t>
            </a:r>
          </a:p>
          <a:p>
            <a:pPr marL="914400" lvl="1"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When something changes in the application, its really hard and time consuming to update such a messy code</a:t>
            </a:r>
          </a:p>
          <a:p>
            <a:pPr marL="457200" indent="-457200">
              <a:buFont typeface="Arial" panose="020B0604020202020204" pitchFamily="34" charset="0"/>
              <a:buChar char="•"/>
            </a:pPr>
            <a:r>
              <a:rPr lang="en-US" sz="2800" dirty="0"/>
              <a:t>Page object model and data isolation data is very important when maintaining tests</a:t>
            </a:r>
          </a:p>
          <a:p>
            <a:endParaRPr lang="en-US" sz="2800" dirty="0"/>
          </a:p>
          <a:p>
            <a:pPr marL="285750" indent="-285750">
              <a:lnSpc>
                <a:spcPct val="150000"/>
              </a:lnSpc>
              <a:buFont typeface="Arial" panose="020B0604020202020204" pitchFamily="34" charset="0"/>
              <a:buChar char="•"/>
            </a:pPr>
            <a:endParaRPr lang="en-US" sz="1600" dirty="0">
              <a:latin typeface="Poppins" panose="02000000000000000000" pitchFamily="2" charset="0"/>
              <a:cs typeface="Poppins" panose="02000000000000000000" pitchFamily="2" charset="0"/>
            </a:endParaRPr>
          </a:p>
        </p:txBody>
      </p:sp>
      <p:pic>
        <p:nvPicPr>
          <p:cNvPr id="24" name="Picture 23"/>
          <p:cNvPicPr>
            <a:picLocks noChangeAspect="1"/>
          </p:cNvPicPr>
          <p:nvPr/>
        </p:nvPicPr>
        <p:blipFill>
          <a:blip r:embed="rId7"/>
          <a:stretch>
            <a:fillRect/>
          </a:stretch>
        </p:blipFill>
        <p:spPr>
          <a:xfrm>
            <a:off x="10098498" y="6437652"/>
            <a:ext cx="1859991" cy="357545"/>
          </a:xfrm>
          <a:prstGeom prst="rect">
            <a:avLst/>
          </a:prstGeom>
        </p:spPr>
      </p:pic>
    </p:spTree>
    <p:extLst>
      <p:ext uri="{BB962C8B-B14F-4D97-AF65-F5344CB8AC3E}">
        <p14:creationId xmlns:p14="http://schemas.microsoft.com/office/powerpoint/2010/main" val="3507126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1" y="862066"/>
            <a:ext cx="8755159" cy="6001026"/>
          </a:xfrm>
          <a:prstGeom prst="rect">
            <a:avLst/>
          </a:prstGeom>
        </p:spPr>
      </p:pic>
      <p:pic>
        <p:nvPicPr>
          <p:cNvPr id="6" name="Picture 5"/>
          <p:cNvPicPr>
            <a:picLocks noChangeAspect="1"/>
          </p:cNvPicPr>
          <p:nvPr/>
        </p:nvPicPr>
        <p:blipFill>
          <a:blip r:embed="rId3"/>
          <a:stretch>
            <a:fillRect/>
          </a:stretch>
        </p:blipFill>
        <p:spPr>
          <a:xfrm>
            <a:off x="6069183" y="-18244"/>
            <a:ext cx="3162000" cy="444000"/>
          </a:xfrm>
          <a:prstGeom prst="rect">
            <a:avLst/>
          </a:prstGeom>
        </p:spPr>
      </p:pic>
      <p:pic>
        <p:nvPicPr>
          <p:cNvPr id="7" name="Picture 6"/>
          <p:cNvPicPr>
            <a:picLocks noChangeAspect="1"/>
          </p:cNvPicPr>
          <p:nvPr/>
        </p:nvPicPr>
        <p:blipFill>
          <a:blip r:embed="rId4"/>
          <a:stretch>
            <a:fillRect/>
          </a:stretch>
        </p:blipFill>
        <p:spPr>
          <a:xfrm>
            <a:off x="4440163" y="6369759"/>
            <a:ext cx="3191644" cy="493333"/>
          </a:xfrm>
          <a:prstGeom prst="rect">
            <a:avLst/>
          </a:prstGeom>
        </p:spPr>
      </p:pic>
      <p:pic>
        <p:nvPicPr>
          <p:cNvPr id="9" name="Picture 8"/>
          <p:cNvPicPr>
            <a:picLocks noChangeAspect="1"/>
          </p:cNvPicPr>
          <p:nvPr/>
        </p:nvPicPr>
        <p:blipFill>
          <a:blip r:embed="rId5"/>
          <a:stretch>
            <a:fillRect/>
          </a:stretch>
        </p:blipFill>
        <p:spPr>
          <a:xfrm>
            <a:off x="671577" y="2169895"/>
            <a:ext cx="886290" cy="123225"/>
          </a:xfrm>
          <a:prstGeom prst="rect">
            <a:avLst/>
          </a:prstGeom>
        </p:spPr>
      </p:pic>
      <p:sp>
        <p:nvSpPr>
          <p:cNvPr id="10" name="TextBox 9"/>
          <p:cNvSpPr txBox="1"/>
          <p:nvPr/>
        </p:nvSpPr>
        <p:spPr>
          <a:xfrm>
            <a:off x="561510" y="685305"/>
            <a:ext cx="7478152" cy="1354217"/>
          </a:xfrm>
          <a:prstGeom prst="rect">
            <a:avLst/>
          </a:prstGeom>
          <a:noFill/>
        </p:spPr>
        <p:txBody>
          <a:bodyPr wrap="square" rtlCol="0">
            <a:spAutoFit/>
          </a:bodyPr>
          <a:lstStyle/>
          <a:p>
            <a:r>
              <a:rPr lang="en-US" sz="5400" b="1" dirty="0" smtClean="0">
                <a:latin typeface="Poppins" panose="02000000000000000000" pitchFamily="2" charset="0"/>
                <a:cs typeface="Poppins" panose="02000000000000000000" pitchFamily="2" charset="0"/>
              </a:rPr>
              <a:t>Lets look at </a:t>
            </a:r>
            <a:r>
              <a:rPr lang="en-US" sz="5400" b="1" dirty="0">
                <a:latin typeface="Poppins" panose="02000000000000000000" pitchFamily="2" charset="0"/>
                <a:cs typeface="Poppins" panose="02000000000000000000" pitchFamily="2" charset="0"/>
              </a:rPr>
              <a:t>a login </a:t>
            </a:r>
            <a:r>
              <a:rPr lang="en-US" sz="5400" b="1" dirty="0" smtClean="0">
                <a:latin typeface="Poppins" panose="02000000000000000000" pitchFamily="2" charset="0"/>
                <a:cs typeface="Poppins" panose="02000000000000000000" pitchFamily="2" charset="0"/>
              </a:rPr>
              <a:t>scenario</a:t>
            </a:r>
            <a:endParaRPr lang="en-US" sz="5400" b="1" dirty="0">
              <a:latin typeface="Poppins" panose="02000000000000000000" pitchFamily="2" charset="0"/>
              <a:cs typeface="Poppins" panose="02000000000000000000" pitchFamily="2" charset="0"/>
            </a:endParaRPr>
          </a:p>
          <a:p>
            <a:endParaRPr lang="en-US" sz="2800" b="1" dirty="0">
              <a:latin typeface="Poppins" panose="02000000000000000000" pitchFamily="2" charset="0"/>
              <a:cs typeface="Poppins" panose="02000000000000000000" pitchFamily="2" charset="0"/>
            </a:endParaRPr>
          </a:p>
        </p:txBody>
      </p:sp>
      <p:sp>
        <p:nvSpPr>
          <p:cNvPr id="11" name="TextBox 10"/>
          <p:cNvSpPr txBox="1"/>
          <p:nvPr/>
        </p:nvSpPr>
        <p:spPr>
          <a:xfrm>
            <a:off x="561510" y="2216283"/>
            <a:ext cx="10032330" cy="1077218"/>
          </a:xfrm>
          <a:prstGeom prst="rect">
            <a:avLst/>
          </a:prstGeom>
          <a:noFill/>
        </p:spPr>
        <p:txBody>
          <a:bodyPr wrap="square" lIns="91440" tIns="0" rIns="91440" bIns="274320" rtlCol="0">
            <a:spAutoFit/>
          </a:bodyPr>
          <a:lstStyle/>
          <a:p>
            <a:endParaRPr lang="en-US" sz="2800" dirty="0"/>
          </a:p>
          <a:p>
            <a:pPr marL="285750" indent="-285750">
              <a:lnSpc>
                <a:spcPct val="150000"/>
              </a:lnSpc>
              <a:buFont typeface="Arial" panose="020B0604020202020204" pitchFamily="34" charset="0"/>
              <a:buChar char="•"/>
            </a:pPr>
            <a:endParaRPr lang="en-US" sz="1600" dirty="0">
              <a:latin typeface="Poppins" panose="02000000000000000000" pitchFamily="2" charset="0"/>
              <a:cs typeface="Poppins" panose="02000000000000000000" pitchFamily="2" charset="0"/>
            </a:endParaRPr>
          </a:p>
        </p:txBody>
      </p:sp>
      <p:pic>
        <p:nvPicPr>
          <p:cNvPr id="24" name="Picture 23"/>
          <p:cNvPicPr>
            <a:picLocks noChangeAspect="1"/>
          </p:cNvPicPr>
          <p:nvPr/>
        </p:nvPicPr>
        <p:blipFill>
          <a:blip r:embed="rId6"/>
          <a:stretch>
            <a:fillRect/>
          </a:stretch>
        </p:blipFill>
        <p:spPr>
          <a:xfrm>
            <a:off x="10098498" y="6437652"/>
            <a:ext cx="1859991" cy="357545"/>
          </a:xfrm>
          <a:prstGeom prst="rect">
            <a:avLst/>
          </a:prstGeom>
        </p:spPr>
      </p:pic>
      <p:grpSp>
        <p:nvGrpSpPr>
          <p:cNvPr id="12" name="Group 11"/>
          <p:cNvGrpSpPr/>
          <p:nvPr/>
        </p:nvGrpSpPr>
        <p:grpSpPr>
          <a:xfrm>
            <a:off x="102268" y="1991395"/>
            <a:ext cx="4728411" cy="4631364"/>
            <a:chOff x="216568" y="2010068"/>
            <a:chExt cx="4728411" cy="4631364"/>
          </a:xfrm>
        </p:grpSpPr>
        <p:grpSp>
          <p:nvGrpSpPr>
            <p:cNvPr id="13" name="Group 12"/>
            <p:cNvGrpSpPr/>
            <p:nvPr/>
          </p:nvGrpSpPr>
          <p:grpSpPr>
            <a:xfrm>
              <a:off x="216568" y="2010068"/>
              <a:ext cx="4728411" cy="4631364"/>
              <a:chOff x="1070810" y="2010068"/>
              <a:chExt cx="4295273" cy="3982452"/>
            </a:xfrm>
          </p:grpSpPr>
          <p:sp>
            <p:nvSpPr>
              <p:cNvPr id="16" name="Rounded Rectangle 15"/>
              <p:cNvSpPr/>
              <p:nvPr/>
            </p:nvSpPr>
            <p:spPr>
              <a:xfrm>
                <a:off x="1070810" y="2010068"/>
                <a:ext cx="4295273" cy="3982452"/>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Class Login</a:t>
                </a:r>
              </a:p>
              <a:p>
                <a:r>
                  <a:rPr lang="en-US" b="1" dirty="0" smtClean="0">
                    <a:solidFill>
                      <a:schemeClr val="tx1"/>
                    </a:solidFill>
                  </a:rPr>
                  <a:t>{</a:t>
                </a:r>
              </a:p>
              <a:p>
                <a:r>
                  <a:rPr lang="en-US" b="1" dirty="0" smtClean="0">
                    <a:solidFill>
                      <a:schemeClr val="tx1"/>
                    </a:solidFill>
                  </a:rPr>
                  <a:t>   $</a:t>
                </a:r>
                <a:r>
                  <a:rPr lang="en-US" b="1" dirty="0">
                    <a:solidFill>
                      <a:schemeClr val="tx1"/>
                    </a:solidFill>
                  </a:rPr>
                  <a:t>I-&gt;</a:t>
                </a:r>
                <a:r>
                  <a:rPr lang="en-US" b="1" dirty="0" err="1">
                    <a:solidFill>
                      <a:schemeClr val="tx1"/>
                    </a:solidFill>
                  </a:rPr>
                  <a:t>fillField</a:t>
                </a:r>
                <a:r>
                  <a:rPr lang="en-US" b="1" dirty="0">
                    <a:solidFill>
                      <a:schemeClr val="tx1"/>
                    </a:solidFill>
                  </a:rPr>
                  <a:t>('#</a:t>
                </a:r>
                <a:r>
                  <a:rPr lang="en-US" b="1" dirty="0" err="1">
                    <a:solidFill>
                      <a:schemeClr val="tx1"/>
                    </a:solidFill>
                  </a:rPr>
                  <a:t>asdasd</a:t>
                </a:r>
                <a:r>
                  <a:rPr lang="en-US" b="1" dirty="0">
                    <a:solidFill>
                      <a:schemeClr val="tx1"/>
                    </a:solidFill>
                  </a:rPr>
                  <a:t>', 'employee');</a:t>
                </a:r>
              </a:p>
              <a:p>
                <a:r>
                  <a:rPr lang="en-US" b="1" dirty="0" smtClean="0">
                    <a:solidFill>
                      <a:schemeClr val="tx1"/>
                    </a:solidFill>
                  </a:rPr>
                  <a:t>   $</a:t>
                </a:r>
                <a:r>
                  <a:rPr lang="en-US" b="1" dirty="0">
                    <a:solidFill>
                      <a:schemeClr val="tx1"/>
                    </a:solidFill>
                  </a:rPr>
                  <a:t>I-&gt;</a:t>
                </a:r>
                <a:r>
                  <a:rPr lang="en-US" b="1" dirty="0" err="1">
                    <a:solidFill>
                      <a:schemeClr val="tx1"/>
                    </a:solidFill>
                  </a:rPr>
                  <a:t>fillField</a:t>
                </a:r>
                <a:r>
                  <a:rPr lang="en-US" b="1" dirty="0">
                    <a:solidFill>
                      <a:schemeClr val="tx1"/>
                    </a:solidFill>
                  </a:rPr>
                  <a:t>('#</a:t>
                </a:r>
                <a:r>
                  <a:rPr lang="en-US" b="1" dirty="0" err="1">
                    <a:solidFill>
                      <a:schemeClr val="tx1"/>
                    </a:solidFill>
                  </a:rPr>
                  <a:t>xfgmasda</a:t>
                </a:r>
                <a:r>
                  <a:rPr lang="en-US" b="1" dirty="0">
                    <a:solidFill>
                      <a:schemeClr val="tx1"/>
                    </a:solidFill>
                  </a:rPr>
                  <a:t>', 'employee</a:t>
                </a:r>
                <a:r>
                  <a:rPr lang="en-US" b="1" dirty="0" smtClean="0">
                    <a:solidFill>
                      <a:schemeClr val="tx1"/>
                    </a:solidFill>
                  </a:rPr>
                  <a:t>');</a:t>
                </a:r>
              </a:p>
              <a:p>
                <a:r>
                  <a:rPr lang="en-US" b="1" dirty="0">
                    <a:solidFill>
                      <a:schemeClr val="tx1"/>
                    </a:solidFill>
                  </a:rPr>
                  <a:t> </a:t>
                </a:r>
                <a:r>
                  <a:rPr lang="en-US" b="1" dirty="0" smtClean="0">
                    <a:solidFill>
                      <a:schemeClr val="tx1"/>
                    </a:solidFill>
                  </a:rPr>
                  <a:t>  </a:t>
                </a:r>
                <a:r>
                  <a:rPr lang="en-US" b="1" dirty="0">
                    <a:solidFill>
                      <a:schemeClr val="tx1"/>
                    </a:solidFill>
                  </a:rPr>
                  <a:t>$I-&gt;click('</a:t>
                </a:r>
                <a:r>
                  <a:rPr lang="en-US" b="1" dirty="0" err="1">
                    <a:solidFill>
                      <a:schemeClr val="tx1"/>
                    </a:solidFill>
                  </a:rPr>
                  <a:t>Logg</a:t>
                </a:r>
                <a:r>
                  <a:rPr lang="en-US" b="1" dirty="0">
                    <a:solidFill>
                      <a:schemeClr val="tx1"/>
                    </a:solidFill>
                  </a:rPr>
                  <a:t> inn</a:t>
                </a:r>
                <a:r>
                  <a:rPr lang="en-US" b="1" dirty="0" smtClean="0">
                    <a:solidFill>
                      <a:schemeClr val="tx1"/>
                    </a:solidFill>
                  </a:rPr>
                  <a:t>');</a:t>
                </a:r>
              </a:p>
              <a:p>
                <a:r>
                  <a:rPr lang="en-US" b="1" dirty="0" smtClean="0">
                    <a:solidFill>
                      <a:schemeClr val="tx1"/>
                    </a:solidFill>
                  </a:rPr>
                  <a:t>}</a:t>
                </a:r>
                <a:endParaRPr lang="en-US" b="1" dirty="0">
                  <a:solidFill>
                    <a:schemeClr val="tx1"/>
                  </a:solidFill>
                </a:endParaRPr>
              </a:p>
            </p:txBody>
          </p:sp>
          <p:sp>
            <p:nvSpPr>
              <p:cNvPr id="17" name="Oval 16"/>
              <p:cNvSpPr/>
              <p:nvPr/>
            </p:nvSpPr>
            <p:spPr>
              <a:xfrm>
                <a:off x="2225842" y="2406316"/>
                <a:ext cx="1768641" cy="60157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Element ID</a:t>
                </a:r>
                <a:endParaRPr lang="en-US" dirty="0"/>
              </a:p>
            </p:txBody>
          </p:sp>
          <p:sp>
            <p:nvSpPr>
              <p:cNvPr id="18" name="Rounded Rectangle 17"/>
              <p:cNvSpPr/>
              <p:nvPr/>
            </p:nvSpPr>
            <p:spPr>
              <a:xfrm>
                <a:off x="3850105" y="3092108"/>
                <a:ext cx="1275348" cy="3729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grpSp>
        <p:cxnSp>
          <p:nvCxnSpPr>
            <p:cNvPr id="14" name="Straight Arrow Connector 13"/>
            <p:cNvCxnSpPr/>
            <p:nvPr/>
          </p:nvCxnSpPr>
          <p:spPr>
            <a:xfrm>
              <a:off x="2213820" y="3152268"/>
              <a:ext cx="12022" cy="87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549316" y="3717757"/>
              <a:ext cx="0" cy="336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5743178" y="2039522"/>
            <a:ext cx="6074817" cy="4535111"/>
            <a:chOff x="5743178" y="2039522"/>
            <a:chExt cx="6074817" cy="4535111"/>
          </a:xfrm>
        </p:grpSpPr>
        <p:sp>
          <p:nvSpPr>
            <p:cNvPr id="29" name="Flowchart: Document 28"/>
            <p:cNvSpPr/>
            <p:nvPr/>
          </p:nvSpPr>
          <p:spPr>
            <a:xfrm>
              <a:off x="5743178" y="2039522"/>
              <a:ext cx="3814010" cy="453511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Class </a:t>
              </a:r>
              <a:r>
                <a:rPr lang="en-US" b="1" dirty="0" smtClean="0">
                  <a:solidFill>
                    <a:schemeClr val="tx1"/>
                  </a:solidFill>
                </a:rPr>
                <a:t>Login	</a:t>
              </a:r>
              <a:endParaRPr lang="en-US" b="1" dirty="0">
                <a:solidFill>
                  <a:schemeClr val="tx1"/>
                </a:solidFill>
              </a:endParaRPr>
            </a:p>
            <a:p>
              <a:r>
                <a:rPr lang="en-US" b="1" dirty="0">
                  <a:solidFill>
                    <a:schemeClr val="tx1"/>
                  </a:solidFill>
                </a:rPr>
                <a:t>{</a:t>
              </a:r>
            </a:p>
            <a:p>
              <a:r>
                <a:rPr lang="en-US" b="1" dirty="0">
                  <a:solidFill>
                    <a:schemeClr val="tx1"/>
                  </a:solidFill>
                </a:rPr>
                <a:t>   $I-&gt;</a:t>
              </a:r>
              <a:r>
                <a:rPr lang="en-US" b="1" dirty="0" err="1">
                  <a:solidFill>
                    <a:schemeClr val="tx1"/>
                  </a:solidFill>
                </a:rPr>
                <a:t>fillField</a:t>
              </a:r>
              <a:r>
                <a:rPr lang="en-US" b="1" dirty="0" smtClean="0">
                  <a:solidFill>
                    <a:schemeClr val="tx1"/>
                  </a:solidFill>
                </a:rPr>
                <a:t>($element, $data);</a:t>
              </a:r>
              <a:endParaRPr lang="en-US" b="1" dirty="0">
                <a:solidFill>
                  <a:schemeClr val="tx1"/>
                </a:solidFill>
              </a:endParaRPr>
            </a:p>
            <a:p>
              <a:r>
                <a:rPr lang="en-US" b="1" dirty="0">
                  <a:solidFill>
                    <a:schemeClr val="tx1"/>
                  </a:solidFill>
                </a:rPr>
                <a:t>   $I-&gt;</a:t>
              </a:r>
              <a:r>
                <a:rPr lang="en-US" b="1" dirty="0" err="1">
                  <a:solidFill>
                    <a:schemeClr val="tx1"/>
                  </a:solidFill>
                </a:rPr>
                <a:t>fillField</a:t>
              </a:r>
              <a:r>
                <a:rPr lang="en-US" b="1" dirty="0" smtClean="0">
                  <a:solidFill>
                    <a:schemeClr val="tx1"/>
                  </a:solidFill>
                </a:rPr>
                <a:t>($element2, $data2);</a:t>
              </a:r>
              <a:endParaRPr lang="en-US" b="1" dirty="0">
                <a:solidFill>
                  <a:schemeClr val="tx1"/>
                </a:solidFill>
              </a:endParaRPr>
            </a:p>
            <a:p>
              <a:r>
                <a:rPr lang="en-US" b="1" dirty="0">
                  <a:solidFill>
                    <a:schemeClr val="tx1"/>
                  </a:solidFill>
                </a:rPr>
                <a:t>   $I-&gt;click</a:t>
              </a:r>
              <a:r>
                <a:rPr lang="en-US" b="1" dirty="0" smtClean="0">
                  <a:solidFill>
                    <a:schemeClr val="tx1"/>
                  </a:solidFill>
                </a:rPr>
                <a:t>($element3);</a:t>
              </a:r>
              <a:endParaRPr lang="en-US" b="1" dirty="0">
                <a:solidFill>
                  <a:schemeClr val="tx1"/>
                </a:solidFill>
              </a:endParaRPr>
            </a:p>
            <a:p>
              <a:r>
                <a:rPr lang="en-US" b="1" dirty="0">
                  <a:solidFill>
                    <a:schemeClr val="tx1"/>
                  </a:solidFill>
                </a:rPr>
                <a:t>}</a:t>
              </a:r>
            </a:p>
            <a:p>
              <a:endParaRPr lang="en-US" dirty="0"/>
            </a:p>
          </p:txBody>
        </p:sp>
        <p:sp>
          <p:nvSpPr>
            <p:cNvPr id="30" name="Rounded Rectangle 29"/>
            <p:cNvSpPr/>
            <p:nvPr/>
          </p:nvSpPr>
          <p:spPr>
            <a:xfrm>
              <a:off x="9688406" y="2150249"/>
              <a:ext cx="2129589" cy="232290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Login objects </a:t>
              </a:r>
              <a:endParaRPr lang="en-US" b="1" dirty="0">
                <a:solidFill>
                  <a:schemeClr val="tx1"/>
                </a:solidFill>
              </a:endParaRPr>
            </a:p>
            <a:p>
              <a:r>
                <a:rPr lang="en-US" b="1" dirty="0" smtClean="0">
                  <a:solidFill>
                    <a:schemeClr val="tx1"/>
                  </a:solidFill>
                </a:rPr>
                <a:t>{</a:t>
              </a:r>
            </a:p>
            <a:p>
              <a:r>
                <a:rPr lang="en-US" b="1" dirty="0">
                  <a:solidFill>
                    <a:schemeClr val="tx1"/>
                  </a:solidFill>
                </a:rPr>
                <a:t> </a:t>
              </a:r>
              <a:r>
                <a:rPr lang="en-US" b="1" dirty="0" smtClean="0">
                  <a:solidFill>
                    <a:schemeClr val="tx1"/>
                  </a:solidFill>
                </a:rPr>
                <a:t>   Element</a:t>
              </a:r>
            </a:p>
            <a:p>
              <a:r>
                <a:rPr lang="en-US" b="1" dirty="0">
                  <a:solidFill>
                    <a:schemeClr val="tx1"/>
                  </a:solidFill>
                </a:rPr>
                <a:t> </a:t>
              </a:r>
              <a:r>
                <a:rPr lang="en-US" b="1" dirty="0" smtClean="0">
                  <a:solidFill>
                    <a:schemeClr val="tx1"/>
                  </a:solidFill>
                </a:rPr>
                <a:t>   Element2</a:t>
              </a:r>
            </a:p>
            <a:p>
              <a:r>
                <a:rPr lang="en-US" b="1" dirty="0">
                  <a:solidFill>
                    <a:schemeClr val="tx1"/>
                  </a:solidFill>
                </a:rPr>
                <a:t> </a:t>
              </a:r>
              <a:r>
                <a:rPr lang="en-US" b="1" dirty="0" smtClean="0">
                  <a:solidFill>
                    <a:schemeClr val="tx1"/>
                  </a:solidFill>
                </a:rPr>
                <a:t>   Elemet3</a:t>
              </a:r>
              <a:endParaRPr lang="en-US" b="1" dirty="0">
                <a:solidFill>
                  <a:schemeClr val="tx1"/>
                </a:solidFill>
              </a:endParaRPr>
            </a:p>
            <a:p>
              <a:r>
                <a:rPr lang="en-US" b="1" dirty="0">
                  <a:solidFill>
                    <a:schemeClr val="tx1"/>
                  </a:solidFill>
                </a:rPr>
                <a:t>}</a:t>
              </a:r>
            </a:p>
          </p:txBody>
        </p:sp>
        <p:sp>
          <p:nvSpPr>
            <p:cNvPr id="31" name="Rectangle 30"/>
            <p:cNvSpPr/>
            <p:nvPr/>
          </p:nvSpPr>
          <p:spPr>
            <a:xfrm>
              <a:off x="9929037" y="4622382"/>
              <a:ext cx="1648326" cy="11498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Data1</a:t>
              </a:r>
            </a:p>
            <a:p>
              <a:r>
                <a:rPr lang="en-US" b="1" dirty="0">
                  <a:solidFill>
                    <a:schemeClr val="tx1"/>
                  </a:solidFill>
                </a:rPr>
                <a:t>Data2</a:t>
              </a:r>
            </a:p>
          </p:txBody>
        </p:sp>
      </p:grpSp>
      <p:cxnSp>
        <p:nvCxnSpPr>
          <p:cNvPr id="3" name="Straight Connector 2"/>
          <p:cNvCxnSpPr/>
          <p:nvPr/>
        </p:nvCxnSpPr>
        <p:spPr>
          <a:xfrm>
            <a:off x="5232400" y="1714500"/>
            <a:ext cx="0" cy="4860133"/>
          </a:xfrm>
          <a:prstGeom prst="line">
            <a:avLst/>
          </a:prstGeom>
          <a:ln w="730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351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1" y="898642"/>
            <a:ext cx="8755159" cy="6001026"/>
          </a:xfrm>
          <a:prstGeom prst="rect">
            <a:avLst/>
          </a:prstGeom>
        </p:spPr>
      </p:pic>
      <p:pic>
        <p:nvPicPr>
          <p:cNvPr id="6" name="Picture 5"/>
          <p:cNvPicPr>
            <a:picLocks noChangeAspect="1"/>
          </p:cNvPicPr>
          <p:nvPr/>
        </p:nvPicPr>
        <p:blipFill>
          <a:blip r:embed="rId4"/>
          <a:stretch>
            <a:fillRect/>
          </a:stretch>
        </p:blipFill>
        <p:spPr>
          <a:xfrm>
            <a:off x="6069183" y="-18244"/>
            <a:ext cx="3162000" cy="444000"/>
          </a:xfrm>
          <a:prstGeom prst="rect">
            <a:avLst/>
          </a:prstGeom>
        </p:spPr>
      </p:pic>
      <p:pic>
        <p:nvPicPr>
          <p:cNvPr id="7" name="Picture 6"/>
          <p:cNvPicPr>
            <a:picLocks noChangeAspect="1"/>
          </p:cNvPicPr>
          <p:nvPr/>
        </p:nvPicPr>
        <p:blipFill>
          <a:blip r:embed="rId5"/>
          <a:stretch>
            <a:fillRect/>
          </a:stretch>
        </p:blipFill>
        <p:spPr>
          <a:xfrm>
            <a:off x="4440163" y="6369759"/>
            <a:ext cx="3191644" cy="493333"/>
          </a:xfrm>
          <a:prstGeom prst="rect">
            <a:avLst/>
          </a:prstGeom>
        </p:spPr>
      </p:pic>
      <p:pic>
        <p:nvPicPr>
          <p:cNvPr id="9" name="Picture 8"/>
          <p:cNvPicPr>
            <a:picLocks noChangeAspect="1"/>
          </p:cNvPicPr>
          <p:nvPr/>
        </p:nvPicPr>
        <p:blipFill>
          <a:blip r:embed="rId6"/>
          <a:stretch>
            <a:fillRect/>
          </a:stretch>
        </p:blipFill>
        <p:spPr>
          <a:xfrm>
            <a:off x="671577" y="2169895"/>
            <a:ext cx="886290" cy="123225"/>
          </a:xfrm>
          <a:prstGeom prst="rect">
            <a:avLst/>
          </a:prstGeom>
        </p:spPr>
      </p:pic>
      <p:sp>
        <p:nvSpPr>
          <p:cNvPr id="10" name="TextBox 9"/>
          <p:cNvSpPr txBox="1"/>
          <p:nvPr/>
        </p:nvSpPr>
        <p:spPr>
          <a:xfrm>
            <a:off x="561510" y="685305"/>
            <a:ext cx="7478152" cy="1354217"/>
          </a:xfrm>
          <a:prstGeom prst="rect">
            <a:avLst/>
          </a:prstGeom>
          <a:noFill/>
        </p:spPr>
        <p:txBody>
          <a:bodyPr wrap="square" rtlCol="0">
            <a:spAutoFit/>
          </a:bodyPr>
          <a:lstStyle/>
          <a:p>
            <a:r>
              <a:rPr lang="en-US" sz="5400" b="1" dirty="0" smtClean="0">
                <a:latin typeface="Poppins" panose="02000000000000000000" pitchFamily="2" charset="0"/>
                <a:cs typeface="Poppins" panose="02000000000000000000" pitchFamily="2" charset="0"/>
              </a:rPr>
              <a:t>Test Reports</a:t>
            </a:r>
            <a:endParaRPr lang="en-US" sz="5400" b="1" dirty="0">
              <a:latin typeface="Poppins" panose="02000000000000000000" pitchFamily="2" charset="0"/>
              <a:cs typeface="Poppins" panose="02000000000000000000" pitchFamily="2" charset="0"/>
            </a:endParaRPr>
          </a:p>
          <a:p>
            <a:endParaRPr lang="en-US" sz="2800" b="1" dirty="0">
              <a:latin typeface="Poppins" panose="02000000000000000000" pitchFamily="2" charset="0"/>
              <a:cs typeface="Poppins" panose="02000000000000000000" pitchFamily="2" charset="0"/>
            </a:endParaRPr>
          </a:p>
        </p:txBody>
      </p:sp>
      <p:sp>
        <p:nvSpPr>
          <p:cNvPr id="11" name="TextBox 10"/>
          <p:cNvSpPr txBox="1"/>
          <p:nvPr/>
        </p:nvSpPr>
        <p:spPr>
          <a:xfrm>
            <a:off x="7631807" y="2143131"/>
            <a:ext cx="4326681" cy="5386090"/>
          </a:xfrm>
          <a:prstGeom prst="rect">
            <a:avLst/>
          </a:prstGeom>
          <a:noFill/>
        </p:spPr>
        <p:txBody>
          <a:bodyPr wrap="square" lIns="91440" tIns="0" rIns="91440" bIns="274320" rtlCol="0">
            <a:spAutoFit/>
          </a:bodyPr>
          <a:lstStyle/>
          <a:p>
            <a:pPr marL="457200" indent="-457200">
              <a:buFont typeface="Arial" panose="020B0604020202020204" pitchFamily="34" charset="0"/>
              <a:buChar char="•"/>
            </a:pPr>
            <a:r>
              <a:rPr lang="en-US" sz="2800" dirty="0" smtClean="0"/>
              <a:t>Codeception has its own Report module</a:t>
            </a:r>
          </a:p>
          <a:p>
            <a:pPr marL="457200" indent="-457200">
              <a:buFont typeface="Arial" panose="020B0604020202020204" pitchFamily="34" charset="0"/>
              <a:buChar char="•"/>
            </a:pPr>
            <a:r>
              <a:rPr lang="en-US" sz="2800" dirty="0" smtClean="0"/>
              <a:t>It shows the results of the individual tests</a:t>
            </a:r>
          </a:p>
          <a:p>
            <a:pPr marL="457200" indent="-457200">
              <a:buFont typeface="Arial" panose="020B0604020202020204" pitchFamily="34" charset="0"/>
              <a:buChar char="•"/>
            </a:pPr>
            <a:r>
              <a:rPr lang="en-US" sz="2800" dirty="0" smtClean="0"/>
              <a:t>It shows a summary</a:t>
            </a:r>
          </a:p>
          <a:p>
            <a:pPr marL="457200" indent="-457200">
              <a:buFont typeface="Arial" panose="020B0604020202020204" pitchFamily="34" charset="0"/>
              <a:buChar char="•"/>
            </a:pPr>
            <a:r>
              <a:rPr lang="en-US" sz="2800" dirty="0" smtClean="0"/>
              <a:t>Failed scenarios can be drilled down to find the exact failure </a:t>
            </a:r>
          </a:p>
          <a:p>
            <a:pPr marL="457200" indent="-457200">
              <a:buFont typeface="Arial" panose="020B0604020202020204" pitchFamily="34" charset="0"/>
              <a:buChar char="•"/>
            </a:pPr>
            <a:r>
              <a:rPr lang="en-US" sz="2800" dirty="0" smtClean="0"/>
              <a:t>Also takes a screenshot when a failure occurs</a:t>
            </a:r>
          </a:p>
          <a:p>
            <a:pPr marL="457200" indent="-457200">
              <a:buFont typeface="Arial" panose="020B0604020202020204" pitchFamily="34" charset="0"/>
              <a:buChar char="•"/>
            </a:pPr>
            <a:endParaRPr lang="en-US" sz="2800" dirty="0"/>
          </a:p>
          <a:p>
            <a:pPr marL="285750" indent="-285750">
              <a:lnSpc>
                <a:spcPct val="150000"/>
              </a:lnSpc>
              <a:buFont typeface="Arial" panose="020B0604020202020204" pitchFamily="34" charset="0"/>
              <a:buChar char="•"/>
            </a:pPr>
            <a:endParaRPr lang="en-US" sz="1600" dirty="0">
              <a:latin typeface="Poppins" panose="02000000000000000000" pitchFamily="2" charset="0"/>
              <a:cs typeface="Poppins" panose="02000000000000000000" pitchFamily="2" charset="0"/>
            </a:endParaRPr>
          </a:p>
        </p:txBody>
      </p:sp>
      <p:pic>
        <p:nvPicPr>
          <p:cNvPr id="24" name="Picture 23"/>
          <p:cNvPicPr>
            <a:picLocks noChangeAspect="1"/>
          </p:cNvPicPr>
          <p:nvPr/>
        </p:nvPicPr>
        <p:blipFill>
          <a:blip r:embed="rId7"/>
          <a:stretch>
            <a:fillRect/>
          </a:stretch>
        </p:blipFill>
        <p:spPr>
          <a:xfrm>
            <a:off x="10098498" y="6437652"/>
            <a:ext cx="1859991" cy="357545"/>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069" y="2293120"/>
            <a:ext cx="7461669" cy="3697505"/>
          </a:xfrm>
          <a:prstGeom prst="rect">
            <a:avLst/>
          </a:prstGeom>
        </p:spPr>
      </p:pic>
    </p:spTree>
    <p:extLst>
      <p:ext uri="{BB962C8B-B14F-4D97-AF65-F5344CB8AC3E}">
        <p14:creationId xmlns:p14="http://schemas.microsoft.com/office/powerpoint/2010/main" val="1767653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1" y="898642"/>
            <a:ext cx="5394961" cy="6001026"/>
          </a:xfrm>
          <a:prstGeom prst="rect">
            <a:avLst/>
          </a:prstGeom>
        </p:spPr>
      </p:pic>
      <p:pic>
        <p:nvPicPr>
          <p:cNvPr id="6" name="Picture 5"/>
          <p:cNvPicPr>
            <a:picLocks noChangeAspect="1"/>
          </p:cNvPicPr>
          <p:nvPr/>
        </p:nvPicPr>
        <p:blipFill>
          <a:blip r:embed="rId4"/>
          <a:stretch>
            <a:fillRect/>
          </a:stretch>
        </p:blipFill>
        <p:spPr>
          <a:xfrm>
            <a:off x="6069183" y="-18244"/>
            <a:ext cx="3162000" cy="444000"/>
          </a:xfrm>
          <a:prstGeom prst="rect">
            <a:avLst/>
          </a:prstGeom>
        </p:spPr>
      </p:pic>
      <p:pic>
        <p:nvPicPr>
          <p:cNvPr id="7" name="Picture 6"/>
          <p:cNvPicPr>
            <a:picLocks noChangeAspect="1"/>
          </p:cNvPicPr>
          <p:nvPr/>
        </p:nvPicPr>
        <p:blipFill>
          <a:blip r:embed="rId5"/>
          <a:stretch>
            <a:fillRect/>
          </a:stretch>
        </p:blipFill>
        <p:spPr>
          <a:xfrm>
            <a:off x="4440163" y="6369759"/>
            <a:ext cx="3191644" cy="493333"/>
          </a:xfrm>
          <a:prstGeom prst="rect">
            <a:avLst/>
          </a:prstGeom>
        </p:spPr>
      </p:pic>
      <p:pic>
        <p:nvPicPr>
          <p:cNvPr id="9" name="Picture 8"/>
          <p:cNvPicPr>
            <a:picLocks noChangeAspect="1"/>
          </p:cNvPicPr>
          <p:nvPr/>
        </p:nvPicPr>
        <p:blipFill>
          <a:blip r:embed="rId6"/>
          <a:stretch>
            <a:fillRect/>
          </a:stretch>
        </p:blipFill>
        <p:spPr>
          <a:xfrm>
            <a:off x="671577" y="2169895"/>
            <a:ext cx="886290" cy="123225"/>
          </a:xfrm>
          <a:prstGeom prst="rect">
            <a:avLst/>
          </a:prstGeom>
        </p:spPr>
      </p:pic>
      <p:sp>
        <p:nvSpPr>
          <p:cNvPr id="10" name="TextBox 9"/>
          <p:cNvSpPr txBox="1"/>
          <p:nvPr/>
        </p:nvSpPr>
        <p:spPr>
          <a:xfrm>
            <a:off x="561510" y="685305"/>
            <a:ext cx="7478152" cy="1354217"/>
          </a:xfrm>
          <a:prstGeom prst="rect">
            <a:avLst/>
          </a:prstGeom>
          <a:noFill/>
        </p:spPr>
        <p:txBody>
          <a:bodyPr wrap="square" rtlCol="0">
            <a:spAutoFit/>
          </a:bodyPr>
          <a:lstStyle/>
          <a:p>
            <a:r>
              <a:rPr lang="en-US" sz="5400" b="1" dirty="0" smtClean="0">
                <a:latin typeface="Poppins" panose="02000000000000000000" pitchFamily="2" charset="0"/>
                <a:cs typeface="Poppins" panose="02000000000000000000" pitchFamily="2" charset="0"/>
              </a:rPr>
              <a:t>Continuous integration</a:t>
            </a:r>
            <a:endParaRPr lang="en-US" sz="5400" b="1" dirty="0">
              <a:latin typeface="Poppins" panose="02000000000000000000" pitchFamily="2" charset="0"/>
              <a:cs typeface="Poppins" panose="02000000000000000000" pitchFamily="2" charset="0"/>
            </a:endParaRPr>
          </a:p>
          <a:p>
            <a:endParaRPr lang="en-US" sz="2800" b="1" dirty="0">
              <a:latin typeface="Poppins" panose="02000000000000000000" pitchFamily="2" charset="0"/>
              <a:cs typeface="Poppins" panose="02000000000000000000" pitchFamily="2" charset="0"/>
            </a:endParaRPr>
          </a:p>
        </p:txBody>
      </p:sp>
      <p:sp>
        <p:nvSpPr>
          <p:cNvPr id="11" name="TextBox 10"/>
          <p:cNvSpPr txBox="1"/>
          <p:nvPr/>
        </p:nvSpPr>
        <p:spPr>
          <a:xfrm>
            <a:off x="561510" y="2188851"/>
            <a:ext cx="5702130" cy="5386090"/>
          </a:xfrm>
          <a:prstGeom prst="rect">
            <a:avLst/>
          </a:prstGeom>
          <a:noFill/>
        </p:spPr>
        <p:txBody>
          <a:bodyPr wrap="square" lIns="91440" tIns="0" rIns="91440" bIns="274320" rtlCol="0">
            <a:spAutoFit/>
          </a:bodyPr>
          <a:lstStyle/>
          <a:p>
            <a:pPr marL="457200" indent="-457200">
              <a:buFont typeface="Arial" panose="020B0604020202020204" pitchFamily="34" charset="0"/>
              <a:buChar char="•"/>
            </a:pPr>
            <a:r>
              <a:rPr lang="en-US" sz="2800" dirty="0" smtClean="0"/>
              <a:t>When the test suite is completed, the tests should also run automatically</a:t>
            </a:r>
          </a:p>
          <a:p>
            <a:pPr marL="457200" indent="-457200">
              <a:buFont typeface="Arial" panose="020B0604020202020204" pitchFamily="34" charset="0"/>
              <a:buChar char="•"/>
            </a:pPr>
            <a:r>
              <a:rPr lang="en-US" sz="2800" dirty="0" smtClean="0"/>
              <a:t>Codeception suggests Jenkins for this matter</a:t>
            </a:r>
          </a:p>
          <a:p>
            <a:pPr marL="457200" indent="-457200">
              <a:buFont typeface="Arial" panose="020B0604020202020204" pitchFamily="34" charset="0"/>
              <a:buChar char="•"/>
            </a:pPr>
            <a:r>
              <a:rPr lang="en-US" sz="2800" dirty="0" smtClean="0"/>
              <a:t>Codeception </a:t>
            </a:r>
            <a:r>
              <a:rPr lang="en-US" sz="2800" dirty="0" smtClean="0"/>
              <a:t>generates a XML file as test results and that can be read using Jenkins to get a proper dashboard for test results</a:t>
            </a:r>
          </a:p>
          <a:p>
            <a:pPr marL="457200" indent="-457200">
              <a:buFont typeface="Arial" panose="020B0604020202020204" pitchFamily="34" charset="0"/>
              <a:buChar char="•"/>
            </a:pPr>
            <a:r>
              <a:rPr lang="en-US" sz="2800" dirty="0" smtClean="0"/>
              <a:t>An email could be generated with the test </a:t>
            </a:r>
            <a:r>
              <a:rPr lang="en-US" sz="2800" dirty="0" smtClean="0"/>
              <a:t>results</a:t>
            </a:r>
            <a:endParaRPr lang="en-US" sz="2800" dirty="0"/>
          </a:p>
          <a:p>
            <a:pPr marL="285750" indent="-285750">
              <a:lnSpc>
                <a:spcPct val="150000"/>
              </a:lnSpc>
              <a:buFont typeface="Arial" panose="020B0604020202020204" pitchFamily="34" charset="0"/>
              <a:buChar char="•"/>
            </a:pPr>
            <a:endParaRPr lang="en-US" sz="1600" dirty="0">
              <a:latin typeface="Poppins" panose="02000000000000000000" pitchFamily="2" charset="0"/>
              <a:cs typeface="Poppins" panose="02000000000000000000" pitchFamily="2" charset="0"/>
            </a:endParaRPr>
          </a:p>
        </p:txBody>
      </p:sp>
      <p:pic>
        <p:nvPicPr>
          <p:cNvPr id="24" name="Picture 23"/>
          <p:cNvPicPr>
            <a:picLocks noChangeAspect="1"/>
          </p:cNvPicPr>
          <p:nvPr/>
        </p:nvPicPr>
        <p:blipFill>
          <a:blip r:embed="rId7"/>
          <a:stretch>
            <a:fillRect/>
          </a:stretch>
        </p:blipFill>
        <p:spPr>
          <a:xfrm>
            <a:off x="10098498" y="6437652"/>
            <a:ext cx="1859991" cy="357545"/>
          </a:xfrm>
          <a:prstGeom prst="rect">
            <a:avLst/>
          </a:prstGeom>
        </p:spPr>
      </p:pic>
      <p:pic>
        <p:nvPicPr>
          <p:cNvPr id="2" name="Picture 1"/>
          <p:cNvPicPr>
            <a:picLocks noChangeAspect="1"/>
          </p:cNvPicPr>
          <p:nvPr/>
        </p:nvPicPr>
        <p:blipFill>
          <a:blip r:embed="rId8"/>
          <a:stretch>
            <a:fillRect/>
          </a:stretch>
        </p:blipFill>
        <p:spPr>
          <a:xfrm>
            <a:off x="6263640" y="1735082"/>
            <a:ext cx="6279971" cy="4448175"/>
          </a:xfrm>
          <a:prstGeom prst="rect">
            <a:avLst/>
          </a:prstGeom>
        </p:spPr>
      </p:pic>
    </p:spTree>
    <p:extLst>
      <p:ext uri="{BB962C8B-B14F-4D97-AF65-F5344CB8AC3E}">
        <p14:creationId xmlns:p14="http://schemas.microsoft.com/office/powerpoint/2010/main" val="3762416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1" y="862066"/>
            <a:ext cx="8755159" cy="6001026"/>
          </a:xfrm>
          <a:prstGeom prst="rect">
            <a:avLst/>
          </a:prstGeom>
        </p:spPr>
      </p:pic>
      <p:pic>
        <p:nvPicPr>
          <p:cNvPr id="6" name="Picture 5"/>
          <p:cNvPicPr>
            <a:picLocks noChangeAspect="1"/>
          </p:cNvPicPr>
          <p:nvPr/>
        </p:nvPicPr>
        <p:blipFill>
          <a:blip r:embed="rId4"/>
          <a:stretch>
            <a:fillRect/>
          </a:stretch>
        </p:blipFill>
        <p:spPr>
          <a:xfrm>
            <a:off x="6069183" y="-18244"/>
            <a:ext cx="3162000" cy="444000"/>
          </a:xfrm>
          <a:prstGeom prst="rect">
            <a:avLst/>
          </a:prstGeom>
        </p:spPr>
      </p:pic>
      <p:pic>
        <p:nvPicPr>
          <p:cNvPr id="7" name="Picture 6"/>
          <p:cNvPicPr>
            <a:picLocks noChangeAspect="1"/>
          </p:cNvPicPr>
          <p:nvPr/>
        </p:nvPicPr>
        <p:blipFill>
          <a:blip r:embed="rId5"/>
          <a:stretch>
            <a:fillRect/>
          </a:stretch>
        </p:blipFill>
        <p:spPr>
          <a:xfrm>
            <a:off x="4440163" y="6369759"/>
            <a:ext cx="3191644" cy="493333"/>
          </a:xfrm>
          <a:prstGeom prst="rect">
            <a:avLst/>
          </a:prstGeom>
        </p:spPr>
      </p:pic>
      <p:pic>
        <p:nvPicPr>
          <p:cNvPr id="9" name="Picture 8"/>
          <p:cNvPicPr>
            <a:picLocks noChangeAspect="1"/>
          </p:cNvPicPr>
          <p:nvPr/>
        </p:nvPicPr>
        <p:blipFill>
          <a:blip r:embed="rId6"/>
          <a:stretch>
            <a:fillRect/>
          </a:stretch>
        </p:blipFill>
        <p:spPr>
          <a:xfrm>
            <a:off x="671577" y="2169895"/>
            <a:ext cx="886290" cy="123225"/>
          </a:xfrm>
          <a:prstGeom prst="rect">
            <a:avLst/>
          </a:prstGeom>
        </p:spPr>
      </p:pic>
      <p:sp>
        <p:nvSpPr>
          <p:cNvPr id="10" name="TextBox 9"/>
          <p:cNvSpPr txBox="1"/>
          <p:nvPr/>
        </p:nvSpPr>
        <p:spPr>
          <a:xfrm>
            <a:off x="561510" y="685305"/>
            <a:ext cx="7478152" cy="1354217"/>
          </a:xfrm>
          <a:prstGeom prst="rect">
            <a:avLst/>
          </a:prstGeom>
          <a:noFill/>
        </p:spPr>
        <p:txBody>
          <a:bodyPr wrap="square" rtlCol="0">
            <a:spAutoFit/>
          </a:bodyPr>
          <a:lstStyle/>
          <a:p>
            <a:r>
              <a:rPr lang="en-US" sz="5400" b="1" dirty="0" smtClean="0">
                <a:latin typeface="Poppins" panose="02000000000000000000" pitchFamily="2" charset="0"/>
                <a:cs typeface="Poppins" panose="02000000000000000000" pitchFamily="2" charset="0"/>
              </a:rPr>
              <a:t>ROI and other features</a:t>
            </a:r>
            <a:endParaRPr lang="en-US" sz="5400" b="1" dirty="0">
              <a:latin typeface="Poppins" panose="02000000000000000000" pitchFamily="2" charset="0"/>
              <a:cs typeface="Poppins" panose="02000000000000000000" pitchFamily="2" charset="0"/>
            </a:endParaRPr>
          </a:p>
          <a:p>
            <a:endParaRPr lang="en-US" sz="2800" b="1" dirty="0">
              <a:latin typeface="Poppins" panose="02000000000000000000" pitchFamily="2" charset="0"/>
              <a:cs typeface="Poppins" panose="02000000000000000000" pitchFamily="2" charset="0"/>
            </a:endParaRPr>
          </a:p>
        </p:txBody>
      </p:sp>
      <p:sp>
        <p:nvSpPr>
          <p:cNvPr id="11" name="TextBox 10"/>
          <p:cNvSpPr txBox="1"/>
          <p:nvPr/>
        </p:nvSpPr>
        <p:spPr>
          <a:xfrm>
            <a:off x="561510" y="2216283"/>
            <a:ext cx="10032330" cy="4955203"/>
          </a:xfrm>
          <a:prstGeom prst="rect">
            <a:avLst/>
          </a:prstGeom>
          <a:noFill/>
        </p:spPr>
        <p:txBody>
          <a:bodyPr wrap="square" lIns="91440" tIns="0" rIns="91440" bIns="274320" rtlCol="0">
            <a:spAutoFit/>
          </a:bodyPr>
          <a:lstStyle/>
          <a:p>
            <a:pPr marL="457200" indent="-457200">
              <a:buFont typeface="Arial" panose="020B0604020202020204" pitchFamily="34" charset="0"/>
              <a:buChar char="•"/>
            </a:pPr>
            <a:r>
              <a:rPr lang="en-US" sz="2800" dirty="0" smtClean="0"/>
              <a:t>The time we can save by introducing this automation tool</a:t>
            </a:r>
          </a:p>
          <a:p>
            <a:pPr marL="457200" indent="-457200">
              <a:buFont typeface="Arial" panose="020B0604020202020204" pitchFamily="34" charset="0"/>
              <a:buChar char="•"/>
            </a:pPr>
            <a:r>
              <a:rPr lang="en-US" sz="2800" dirty="0" smtClean="0"/>
              <a:t>An automation suite can test all the possible combinations</a:t>
            </a:r>
          </a:p>
          <a:p>
            <a:pPr marL="457200" indent="-457200">
              <a:buFont typeface="Arial" panose="020B0604020202020204" pitchFamily="34" charset="0"/>
              <a:buChar char="•"/>
            </a:pPr>
            <a:r>
              <a:rPr lang="en-US" sz="2800" dirty="0" smtClean="0"/>
              <a:t>The test an be run daily and at any point the product owner can get an idea on the quality of the product</a:t>
            </a:r>
          </a:p>
          <a:p>
            <a:pPr marL="457200" indent="-457200">
              <a:buFont typeface="Arial" panose="020B0604020202020204" pitchFamily="34" charset="0"/>
              <a:buChar char="•"/>
            </a:pPr>
            <a:r>
              <a:rPr lang="en-US" sz="2800" dirty="0" smtClean="0"/>
              <a:t>For a manual tester the same test should be repeated for cross browser testing, but in automation it saves that time</a:t>
            </a:r>
            <a:r>
              <a:rPr lang="en-US" sz="2800" dirty="0" smtClean="0"/>
              <a:t>.</a:t>
            </a:r>
            <a:endParaRPr lang="en-US" sz="2800" dirty="0" smtClean="0"/>
          </a:p>
          <a:p>
            <a:pPr marL="457200" indent="-457200">
              <a:buFont typeface="Arial" panose="020B0604020202020204" pitchFamily="34" charset="0"/>
              <a:buChar char="•"/>
            </a:pPr>
            <a:r>
              <a:rPr lang="en-US" sz="2800" dirty="0" smtClean="0"/>
              <a:t>When the test suite is ready, it can be customized to run a selected number of tests( as </a:t>
            </a:r>
            <a:r>
              <a:rPr lang="en-US" sz="2800" dirty="0" smtClean="0"/>
              <a:t>smoke </a:t>
            </a:r>
            <a:r>
              <a:rPr lang="en-US" sz="2800" dirty="0" smtClean="0"/>
              <a:t>tests) or the full regression test (as acceptance test) </a:t>
            </a:r>
          </a:p>
          <a:p>
            <a:pPr marL="457200" indent="-457200">
              <a:buFont typeface="Arial" panose="020B0604020202020204" pitchFamily="34" charset="0"/>
              <a:buChar char="•"/>
            </a:pPr>
            <a:endParaRPr lang="en-US" sz="2800" dirty="0"/>
          </a:p>
          <a:p>
            <a:pPr marL="285750" indent="-285750">
              <a:lnSpc>
                <a:spcPct val="150000"/>
              </a:lnSpc>
              <a:buFont typeface="Arial" panose="020B0604020202020204" pitchFamily="34" charset="0"/>
              <a:buChar char="•"/>
            </a:pPr>
            <a:endParaRPr lang="en-US" sz="1600" dirty="0">
              <a:latin typeface="Poppins" panose="02000000000000000000" pitchFamily="2" charset="0"/>
              <a:cs typeface="Poppins" panose="02000000000000000000" pitchFamily="2" charset="0"/>
            </a:endParaRPr>
          </a:p>
        </p:txBody>
      </p:sp>
      <p:pic>
        <p:nvPicPr>
          <p:cNvPr id="24" name="Picture 23"/>
          <p:cNvPicPr>
            <a:picLocks noChangeAspect="1"/>
          </p:cNvPicPr>
          <p:nvPr/>
        </p:nvPicPr>
        <p:blipFill>
          <a:blip r:embed="rId7"/>
          <a:stretch>
            <a:fillRect/>
          </a:stretch>
        </p:blipFill>
        <p:spPr>
          <a:xfrm>
            <a:off x="10098498" y="6437652"/>
            <a:ext cx="1859991" cy="357545"/>
          </a:xfrm>
          <a:prstGeom prst="rect">
            <a:avLst/>
          </a:prstGeom>
        </p:spPr>
      </p:pic>
    </p:spTree>
    <p:extLst>
      <p:ext uri="{BB962C8B-B14F-4D97-AF65-F5344CB8AC3E}">
        <p14:creationId xmlns:p14="http://schemas.microsoft.com/office/powerpoint/2010/main" val="198794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 y="862066"/>
            <a:ext cx="8755159" cy="6001026"/>
          </a:xfrm>
          <a:prstGeom prst="rect">
            <a:avLst/>
          </a:prstGeom>
        </p:spPr>
      </p:pic>
      <p:pic>
        <p:nvPicPr>
          <p:cNvPr id="6" name="Picture 5"/>
          <p:cNvPicPr>
            <a:picLocks noChangeAspect="1"/>
          </p:cNvPicPr>
          <p:nvPr/>
        </p:nvPicPr>
        <p:blipFill>
          <a:blip r:embed="rId3"/>
          <a:stretch>
            <a:fillRect/>
          </a:stretch>
        </p:blipFill>
        <p:spPr>
          <a:xfrm>
            <a:off x="6069183" y="-18244"/>
            <a:ext cx="3162000" cy="444000"/>
          </a:xfrm>
          <a:prstGeom prst="rect">
            <a:avLst/>
          </a:prstGeom>
        </p:spPr>
      </p:pic>
      <p:pic>
        <p:nvPicPr>
          <p:cNvPr id="7" name="Picture 6"/>
          <p:cNvPicPr>
            <a:picLocks noChangeAspect="1"/>
          </p:cNvPicPr>
          <p:nvPr/>
        </p:nvPicPr>
        <p:blipFill>
          <a:blip r:embed="rId4"/>
          <a:stretch>
            <a:fillRect/>
          </a:stretch>
        </p:blipFill>
        <p:spPr>
          <a:xfrm>
            <a:off x="4482147" y="6369759"/>
            <a:ext cx="3191644" cy="493333"/>
          </a:xfrm>
          <a:prstGeom prst="rect">
            <a:avLst/>
          </a:prstGeom>
        </p:spPr>
      </p:pic>
      <p:sp>
        <p:nvSpPr>
          <p:cNvPr id="13" name="TextBox 12"/>
          <p:cNvSpPr txBox="1"/>
          <p:nvPr/>
        </p:nvSpPr>
        <p:spPr>
          <a:xfrm>
            <a:off x="761262" y="3021839"/>
            <a:ext cx="7441769" cy="1107996"/>
          </a:xfrm>
          <a:prstGeom prst="rect">
            <a:avLst/>
          </a:prstGeom>
          <a:noFill/>
        </p:spPr>
        <p:txBody>
          <a:bodyPr wrap="square" rtlCol="0">
            <a:spAutoFit/>
          </a:bodyPr>
          <a:lstStyle/>
          <a:p>
            <a:r>
              <a:rPr lang="en-US" sz="6600" b="1" dirty="0">
                <a:latin typeface="Poppins" panose="02000000000000000000" pitchFamily="2" charset="0"/>
                <a:cs typeface="Poppins" panose="02000000000000000000" pitchFamily="2" charset="0"/>
              </a:rPr>
              <a:t>Thank You!</a:t>
            </a:r>
          </a:p>
        </p:txBody>
      </p:sp>
      <p:sp>
        <p:nvSpPr>
          <p:cNvPr id="14" name="TextBox 13"/>
          <p:cNvSpPr txBox="1"/>
          <p:nvPr/>
        </p:nvSpPr>
        <p:spPr>
          <a:xfrm>
            <a:off x="902660" y="4012147"/>
            <a:ext cx="7460946" cy="625812"/>
          </a:xfrm>
          <a:prstGeom prst="rect">
            <a:avLst/>
          </a:prstGeom>
          <a:noFill/>
        </p:spPr>
        <p:txBody>
          <a:bodyPr wrap="square" lIns="91440" tIns="0" rIns="91440" bIns="274320" rtlCol="0">
            <a:spAutoFit/>
          </a:bodyPr>
          <a:lstStyle/>
          <a:p>
            <a:pPr>
              <a:lnSpc>
                <a:spcPct val="150000"/>
              </a:lnSpc>
            </a:pPr>
            <a:r>
              <a:rPr lang="en-US" sz="1600" dirty="0">
                <a:solidFill>
                  <a:schemeClr val="accent2">
                    <a:lumMod val="75000"/>
                  </a:schemeClr>
                </a:solidFill>
                <a:latin typeface="Poppins" panose="02000000000000000000" pitchFamily="2" charset="0"/>
                <a:cs typeface="Poppins" panose="02000000000000000000" pitchFamily="2" charset="0"/>
              </a:rPr>
              <a:t>www.99xtechnology.com</a:t>
            </a:r>
          </a:p>
        </p:txBody>
      </p:sp>
      <p:pic>
        <p:nvPicPr>
          <p:cNvPr id="10" name="Picture 9"/>
          <p:cNvPicPr>
            <a:picLocks noChangeAspect="1"/>
          </p:cNvPicPr>
          <p:nvPr/>
        </p:nvPicPr>
        <p:blipFill>
          <a:blip r:embed="rId5"/>
          <a:stretch>
            <a:fillRect/>
          </a:stretch>
        </p:blipFill>
        <p:spPr>
          <a:xfrm>
            <a:off x="10098498" y="6437652"/>
            <a:ext cx="1859991" cy="357545"/>
          </a:xfrm>
          <a:prstGeom prst="rect">
            <a:avLst/>
          </a:prstGeom>
        </p:spPr>
      </p:pic>
    </p:spTree>
    <p:extLst>
      <p:ext uri="{BB962C8B-B14F-4D97-AF65-F5344CB8AC3E}">
        <p14:creationId xmlns:p14="http://schemas.microsoft.com/office/powerpoint/2010/main" val="2913171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2146</TotalTime>
  <Words>657</Words>
  <Application>Microsoft Office PowerPoint</Application>
  <PresentationFormat>Widescreen</PresentationFormat>
  <Paragraphs>88</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Atheek Ahamath</dc:creator>
  <cp:lastModifiedBy>Kasun Ratnayake</cp:lastModifiedBy>
  <cp:revision>77</cp:revision>
  <dcterms:created xsi:type="dcterms:W3CDTF">2017-07-14T09:14:12Z</dcterms:created>
  <dcterms:modified xsi:type="dcterms:W3CDTF">2019-11-01T06:25:49Z</dcterms:modified>
</cp:coreProperties>
</file>