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67" r:id="rId3"/>
    <p:sldId id="268" r:id="rId4"/>
    <p:sldId id="269" r:id="rId5"/>
    <p:sldId id="270" r:id="rId6"/>
    <p:sldId id="275" r:id="rId7"/>
    <p:sldId id="272" r:id="rId8"/>
    <p:sldId id="277" r:id="rId9"/>
    <p:sldId id="260" r:id="rId10"/>
    <p:sldId id="264" r:id="rId11"/>
    <p:sldId id="257" r:id="rId12"/>
    <p:sldId id="258" r:id="rId13"/>
    <p:sldId id="27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ADD9A-1E4F-40E6-951D-B584BED307A6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/>
      <dgm:spPr/>
    </dgm:pt>
    <dgm:pt modelId="{E053B414-42A7-49A8-86DD-F8CD7564F9A6}">
      <dgm:prSet phldrT="[Text]" phldr="1"/>
      <dgm:spPr/>
      <dgm:t>
        <a:bodyPr/>
        <a:lstStyle/>
        <a:p>
          <a:endParaRPr lang="en-US"/>
        </a:p>
      </dgm:t>
    </dgm:pt>
    <dgm:pt modelId="{D6416AF8-068A-44EE-808C-729B1DCF32C1}" type="parTrans" cxnId="{5C73EC7B-20EC-4A35-9596-DBFE1C0F1FE7}">
      <dgm:prSet/>
      <dgm:spPr/>
      <dgm:t>
        <a:bodyPr/>
        <a:lstStyle/>
        <a:p>
          <a:endParaRPr lang="en-US"/>
        </a:p>
      </dgm:t>
    </dgm:pt>
    <dgm:pt modelId="{C12B71E1-46D3-4F48-A016-1AF4AB6F919D}" type="sibTrans" cxnId="{5C73EC7B-20EC-4A35-9596-DBFE1C0F1FE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B675F63E-9FC7-4B5F-94AC-1D4E4AF3AC11}" type="pres">
      <dgm:prSet presAssocID="{533ADD9A-1E4F-40E6-951D-B584BED307A6}" presName="Name0" presStyleCnt="0">
        <dgm:presLayoutVars>
          <dgm:dir/>
        </dgm:presLayoutVars>
      </dgm:prSet>
      <dgm:spPr/>
    </dgm:pt>
    <dgm:pt modelId="{3A77BE10-8C3A-417A-83FB-EA8113C81F06}" type="pres">
      <dgm:prSet presAssocID="{C12B71E1-46D3-4F48-A016-1AF4AB6F919D}" presName="picture_1" presStyleLbl="bgImgPlace1" presStyleIdx="0" presStyleCnt="1"/>
      <dgm:spPr/>
    </dgm:pt>
    <dgm:pt modelId="{5AB5EA5E-F8E9-465D-B76A-A218C66F00EB}" type="pres">
      <dgm:prSet presAssocID="{E053B414-42A7-49A8-86DD-F8CD7564F9A6}" presName="text_1" presStyleLbl="node1" presStyleIdx="0" presStyleCnt="0">
        <dgm:presLayoutVars>
          <dgm:bulletEnabled val="1"/>
        </dgm:presLayoutVars>
      </dgm:prSet>
      <dgm:spPr/>
    </dgm:pt>
    <dgm:pt modelId="{BF886592-6101-4EB3-AD74-4341FB6ECBA8}" type="pres">
      <dgm:prSet presAssocID="{533ADD9A-1E4F-40E6-951D-B584BED307A6}" presName="maxNode" presStyleCnt="0"/>
      <dgm:spPr/>
    </dgm:pt>
    <dgm:pt modelId="{A71388C8-9B93-4599-8A6C-78D7F0226CF3}" type="pres">
      <dgm:prSet presAssocID="{533ADD9A-1E4F-40E6-951D-B584BED307A6}" presName="Name33" presStyleCnt="0"/>
      <dgm:spPr/>
    </dgm:pt>
  </dgm:ptLst>
  <dgm:cxnLst>
    <dgm:cxn modelId="{5C73EC7B-20EC-4A35-9596-DBFE1C0F1FE7}" srcId="{533ADD9A-1E4F-40E6-951D-B584BED307A6}" destId="{E053B414-42A7-49A8-86DD-F8CD7564F9A6}" srcOrd="0" destOrd="0" parTransId="{D6416AF8-068A-44EE-808C-729B1DCF32C1}" sibTransId="{C12B71E1-46D3-4F48-A016-1AF4AB6F919D}"/>
    <dgm:cxn modelId="{A6162EA9-D095-4ABA-862E-D6DE9D7E25CB}" type="presOf" srcId="{E053B414-42A7-49A8-86DD-F8CD7564F9A6}" destId="{5AB5EA5E-F8E9-465D-B76A-A218C66F00EB}" srcOrd="0" destOrd="0" presId="urn:microsoft.com/office/officeart/2008/layout/AccentedPicture"/>
    <dgm:cxn modelId="{DCDA4BB2-0004-400E-B874-437F645E04B5}" type="presOf" srcId="{C12B71E1-46D3-4F48-A016-1AF4AB6F919D}" destId="{3A77BE10-8C3A-417A-83FB-EA8113C81F06}" srcOrd="0" destOrd="0" presId="urn:microsoft.com/office/officeart/2008/layout/AccentedPicture"/>
    <dgm:cxn modelId="{6E3845B6-1536-490A-B08C-157CF8BE5FF5}" type="presOf" srcId="{533ADD9A-1E4F-40E6-951D-B584BED307A6}" destId="{B675F63E-9FC7-4B5F-94AC-1D4E4AF3AC11}" srcOrd="0" destOrd="0" presId="urn:microsoft.com/office/officeart/2008/layout/AccentedPicture"/>
    <dgm:cxn modelId="{0C8525C6-258E-4721-9F83-944B841FED68}" type="presParOf" srcId="{B675F63E-9FC7-4B5F-94AC-1D4E4AF3AC11}" destId="{3A77BE10-8C3A-417A-83FB-EA8113C81F06}" srcOrd="0" destOrd="0" presId="urn:microsoft.com/office/officeart/2008/layout/AccentedPicture"/>
    <dgm:cxn modelId="{9D1C1CDC-0991-47F6-A733-C1C439A88E0B}" type="presParOf" srcId="{B675F63E-9FC7-4B5F-94AC-1D4E4AF3AC11}" destId="{5AB5EA5E-F8E9-465D-B76A-A218C66F00EB}" srcOrd="1" destOrd="0" presId="urn:microsoft.com/office/officeart/2008/layout/AccentedPicture"/>
    <dgm:cxn modelId="{212803B4-DD42-4137-AF24-7171549E4A6A}" type="presParOf" srcId="{B675F63E-9FC7-4B5F-94AC-1D4E4AF3AC11}" destId="{BF886592-6101-4EB3-AD74-4341FB6ECBA8}" srcOrd="2" destOrd="0" presId="urn:microsoft.com/office/officeart/2008/layout/AccentedPicture"/>
    <dgm:cxn modelId="{66811FD8-9075-42E9-B818-718E87998AFB}" type="presParOf" srcId="{BF886592-6101-4EB3-AD74-4341FB6ECBA8}" destId="{A71388C8-9B93-4599-8A6C-78D7F0226CF3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7BE10-8C3A-417A-83FB-EA8113C81F06}">
      <dsp:nvSpPr>
        <dsp:cNvPr id="0" name=""/>
        <dsp:cNvSpPr/>
      </dsp:nvSpPr>
      <dsp:spPr>
        <a:xfrm>
          <a:off x="355282" y="0"/>
          <a:ext cx="2613660" cy="333375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5EA5E-F8E9-465D-B76A-A218C66F00EB}">
      <dsp:nvSpPr>
        <dsp:cNvPr id="0" name=""/>
        <dsp:cNvSpPr/>
      </dsp:nvSpPr>
      <dsp:spPr>
        <a:xfrm>
          <a:off x="459828" y="1333500"/>
          <a:ext cx="2012518" cy="20002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0" tIns="132080" rIns="132080" bIns="132080" numCol="1" spcCol="1270" anchor="b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459828" y="1333500"/>
        <a:ext cx="2012518" cy="200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838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07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79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8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84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3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4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5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2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0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3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3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93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30851"/>
            <a:ext cx="8825658" cy="1246530"/>
          </a:xfrm>
        </p:spPr>
        <p:txBody>
          <a:bodyPr>
            <a:normAutofit/>
          </a:bodyPr>
          <a:lstStyle/>
          <a:p>
            <a:r>
              <a:rPr lang="en-US" sz="3600" cap="none" dirty="0"/>
              <a:t>Automation for SuperOffice</a:t>
            </a:r>
          </a:p>
        </p:txBody>
      </p:sp>
    </p:spTree>
    <p:extLst>
      <p:ext uri="{BB962C8B-B14F-4D97-AF65-F5344CB8AC3E}">
        <p14:creationId xmlns:p14="http://schemas.microsoft.com/office/powerpoint/2010/main" val="1929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604" y="452717"/>
            <a:ext cx="8947522" cy="688695"/>
          </a:xfrm>
        </p:spPr>
        <p:txBody>
          <a:bodyPr/>
          <a:lstStyle/>
          <a:p>
            <a:r>
              <a:rPr lang="en-US" sz="3800" dirty="0"/>
              <a:t>Issues Found in </a:t>
            </a:r>
            <a:r>
              <a:rPr lang="en-US" sz="3800" dirty="0" err="1"/>
              <a:t>CodedUI</a:t>
            </a:r>
            <a:r>
              <a:rPr lang="en-US" sz="3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61247"/>
            <a:ext cx="8946541" cy="5176221"/>
          </a:xfrm>
        </p:spPr>
        <p:txBody>
          <a:bodyPr>
            <a:normAutofit/>
          </a:bodyPr>
          <a:lstStyle/>
          <a:p>
            <a:r>
              <a:rPr lang="en-US" dirty="0"/>
              <a:t>Object repo needs to be created manually (if not use "Test builder", which is time consuming.)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Object repository is created automatically and we can modify the repository using Telerik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/>
              <a:t>Handling None Unique Elements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Test studio uses multiple methods to identify elements, not just a unique ID. Elements can be identified by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CSS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Xpath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Tagname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4771" y="458511"/>
            <a:ext cx="54825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accent3"/>
                </a:solidFill>
              </a:rPr>
              <a:t>&amp; Solutions from </a:t>
            </a:r>
            <a:r>
              <a:rPr lang="en-US" sz="3800" dirty="0" err="1">
                <a:solidFill>
                  <a:schemeClr val="accent3"/>
                </a:solidFill>
              </a:rPr>
              <a:t>Telerik</a:t>
            </a:r>
            <a:endParaRPr lang="en-US" sz="3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4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677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More Benefits…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6493" y="1751013"/>
            <a:ext cx="8946541" cy="419548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Integration with MS visual studio</a:t>
            </a:r>
          </a:p>
          <a:p>
            <a:r>
              <a:rPr lang="en-US" dirty="0">
                <a:latin typeface="Calibri" panose="020F0502020204030204" pitchFamily="34" charset="0"/>
              </a:rPr>
              <a:t>Integration with Team Foundation Server</a:t>
            </a:r>
          </a:p>
          <a:p>
            <a:r>
              <a:rPr lang="en-US" dirty="0">
                <a:latin typeface="Calibri" panose="020F0502020204030204" pitchFamily="34" charset="0"/>
              </a:rPr>
              <a:t>Test studio is user friendly and easy to use for both Developers and QAs</a:t>
            </a:r>
          </a:p>
          <a:p>
            <a:r>
              <a:rPr lang="en-US" dirty="0">
                <a:latin typeface="Calibri" panose="020F0502020204030204" pitchFamily="34" charset="0"/>
              </a:rPr>
              <a:t>No Extra classes or codes to be written for data driven testing</a:t>
            </a:r>
          </a:p>
          <a:p>
            <a:r>
              <a:rPr lang="en-US" dirty="0">
                <a:latin typeface="Calibri" panose="020F0502020204030204" pitchFamily="34" charset="0"/>
              </a:rPr>
              <a:t>Customer support is available from the Telerik team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8640127" y="3741195"/>
          <a:ext cx="3324225" cy="333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83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0790"/>
            <a:ext cx="8196675" cy="730623"/>
          </a:xfrm>
        </p:spPr>
        <p:txBody>
          <a:bodyPr/>
          <a:lstStyle/>
          <a:p>
            <a:r>
              <a:rPr lang="en-US" dirty="0"/>
              <a:t>Telerik Test </a:t>
            </a:r>
            <a:r>
              <a:rPr lang="en-US" sz="3800" dirty="0"/>
              <a:t>Studio</a:t>
            </a:r>
            <a:r>
              <a:rPr lang="en-US" dirty="0"/>
              <a:t>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98492"/>
            <a:ext cx="8197274" cy="5179707"/>
          </a:xfrm>
        </p:spPr>
      </p:pic>
    </p:spTree>
    <p:extLst>
      <p:ext uri="{BB962C8B-B14F-4D97-AF65-F5344CB8AC3E}">
        <p14:creationId xmlns:p14="http://schemas.microsoft.com/office/powerpoint/2010/main" val="190115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07863"/>
            <a:ext cx="9404723" cy="588431"/>
          </a:xfrm>
        </p:spPr>
        <p:txBody>
          <a:bodyPr/>
          <a:lstStyle/>
          <a:p>
            <a:r>
              <a:rPr lang="en-US" sz="3800" dirty="0"/>
              <a:t>Telerik Test Framework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8842" y="1165887"/>
            <a:ext cx="10314317" cy="5012361"/>
            <a:chOff x="196756" y="1165887"/>
            <a:chExt cx="10314317" cy="5012361"/>
          </a:xfrm>
        </p:grpSpPr>
        <p:sp>
          <p:nvSpPr>
            <p:cNvPr id="7" name="Rectangle 6"/>
            <p:cNvSpPr/>
            <p:nvPr/>
          </p:nvSpPr>
          <p:spPr>
            <a:xfrm>
              <a:off x="6228784" y="1168404"/>
              <a:ext cx="1683944" cy="5703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CI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27129" y="2185880"/>
              <a:ext cx="1683944" cy="5703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API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827129" y="4467767"/>
              <a:ext cx="1683944" cy="5703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Ajax/JS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8784" y="5607880"/>
              <a:ext cx="1683944" cy="5703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Dialogs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16041" y="5607138"/>
              <a:ext cx="1683944" cy="5703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Version control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8734" y="4463280"/>
              <a:ext cx="1683944" cy="5703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Visual Studio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756" y="2185880"/>
              <a:ext cx="1683944" cy="5703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Cross Bowser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16041" y="1165887"/>
              <a:ext cx="1683944" cy="5703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MTM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876302" y="2756248"/>
              <a:ext cx="2995278" cy="1672256"/>
            </a:xfrm>
            <a:prstGeom prst="ellips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Telerik Framework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4065810" y="1764130"/>
              <a:ext cx="539654" cy="1105552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011501" y="1792487"/>
              <a:ext cx="543208" cy="104219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790099" y="2471064"/>
              <a:ext cx="1937442" cy="79723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90099" y="3883937"/>
              <a:ext cx="1937442" cy="86452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228784" y="4316200"/>
              <a:ext cx="841972" cy="120641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3876302" y="4316200"/>
              <a:ext cx="795286" cy="120641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122266" y="3883937"/>
              <a:ext cx="1843152" cy="82975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895471" y="2471064"/>
              <a:ext cx="2051840" cy="8409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32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828" y="239984"/>
            <a:ext cx="9404723" cy="706126"/>
          </a:xfrm>
        </p:spPr>
        <p:txBody>
          <a:bodyPr/>
          <a:lstStyle/>
          <a:p>
            <a:r>
              <a:rPr lang="en-US" dirty="0"/>
              <a:t>Contents of a Test Script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71601" y="1710148"/>
            <a:ext cx="6698225" cy="4187205"/>
            <a:chOff x="905347" y="1425943"/>
            <a:chExt cx="6698225" cy="4187205"/>
          </a:xfrm>
        </p:grpSpPr>
        <p:sp>
          <p:nvSpPr>
            <p:cNvPr id="4" name="Rectangle 3"/>
            <p:cNvSpPr/>
            <p:nvPr/>
          </p:nvSpPr>
          <p:spPr>
            <a:xfrm>
              <a:off x="905347" y="1439501"/>
              <a:ext cx="2073244" cy="214567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 for simulating  the scenario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05347" y="3585172"/>
              <a:ext cx="2073244" cy="20279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 for validation</a:t>
              </a:r>
            </a:p>
            <a:p>
              <a:pPr algn="ctr"/>
              <a:r>
                <a:rPr lang="en-US" sz="1200" dirty="0"/>
                <a:t>(expected vs. actual)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95285" y="1425943"/>
              <a:ext cx="1810693" cy="479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Driven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95285" y="2170455"/>
              <a:ext cx="2245259" cy="479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repository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95284" y="2926488"/>
              <a:ext cx="1810693" cy="479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steps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95284" y="3682521"/>
              <a:ext cx="1991762" cy="479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validations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5284" y="4315880"/>
              <a:ext cx="2473722" cy="479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Validations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95284" y="5026262"/>
              <a:ext cx="2908288" cy="479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 validations</a:t>
              </a:r>
            </a:p>
          </p:txBody>
        </p:sp>
        <p:cxnSp>
          <p:nvCxnSpPr>
            <p:cNvPr id="13" name="Straight Connector 12"/>
            <p:cNvCxnSpPr>
              <a:stCxn id="4" idx="3"/>
            </p:cNvCxnSpPr>
            <p:nvPr/>
          </p:nvCxnSpPr>
          <p:spPr>
            <a:xfrm flipV="1">
              <a:off x="2978591" y="2512336"/>
              <a:ext cx="47983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449371" y="1665860"/>
              <a:ext cx="1176950" cy="1608123"/>
              <a:chOff x="3449371" y="1665860"/>
              <a:chExt cx="1176950" cy="1608123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449371" y="1665860"/>
                <a:ext cx="9053" cy="16081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458424" y="1665860"/>
                <a:ext cx="1167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449371" y="2512336"/>
                <a:ext cx="11769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458424" y="3273983"/>
                <a:ext cx="1167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443781" y="3748157"/>
              <a:ext cx="1176950" cy="1608123"/>
              <a:chOff x="3449371" y="1665860"/>
              <a:chExt cx="1176950" cy="160812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3449371" y="1665860"/>
                <a:ext cx="9053" cy="16081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458424" y="1665860"/>
                <a:ext cx="1167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449371" y="2512336"/>
                <a:ext cx="11769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458424" y="3273983"/>
                <a:ext cx="1167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 flipV="1">
              <a:off x="2963948" y="4594632"/>
              <a:ext cx="47983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84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Automation in SDLC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623" y="1098669"/>
            <a:ext cx="6090899" cy="56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9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7072"/>
          </a:xfrm>
        </p:spPr>
        <p:txBody>
          <a:bodyPr/>
          <a:lstStyle/>
          <a:p>
            <a:r>
              <a:rPr lang="en-US" dirty="0"/>
              <a:t>Why test automation -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73496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Continuous delivery</a:t>
            </a:r>
          </a:p>
          <a:p>
            <a:pPr lvl="1"/>
            <a:r>
              <a:rPr lang="en-US" dirty="0"/>
              <a:t>Reduce manual test scope</a:t>
            </a:r>
          </a:p>
          <a:p>
            <a:r>
              <a:rPr lang="en-US" dirty="0"/>
              <a:t>Increase testing coverage</a:t>
            </a:r>
          </a:p>
          <a:p>
            <a:r>
              <a:rPr lang="en-US" dirty="0"/>
              <a:t>Increase testing speed</a:t>
            </a:r>
          </a:p>
          <a:p>
            <a:r>
              <a:rPr lang="en-US" dirty="0"/>
              <a:t>Improve overall quality</a:t>
            </a:r>
          </a:p>
          <a:p>
            <a:r>
              <a:rPr lang="en-US" dirty="0"/>
              <a:t>Give more time for exploratory testing</a:t>
            </a:r>
          </a:p>
          <a:p>
            <a:r>
              <a:rPr lang="en-US" dirty="0"/>
              <a:t>Not to replace QAs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rototest.com/wp-content/uploads/2013/10/automation-pyrami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84" y="680224"/>
            <a:ext cx="6676247" cy="549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8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537" y="1502240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Criteria for selection of test cases for automaton:</a:t>
            </a:r>
          </a:p>
          <a:p>
            <a:pPr marL="0" indent="0">
              <a:buNone/>
            </a:pPr>
            <a:endParaRPr lang="en-US" sz="6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6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value of test scenario</a:t>
            </a:r>
          </a:p>
          <a:p>
            <a:pPr lvl="1"/>
            <a:r>
              <a:rPr lang="en-US" sz="6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test execution effort</a:t>
            </a:r>
          </a:p>
          <a:p>
            <a:pPr lvl="1"/>
            <a:r>
              <a:rPr lang="en-US" sz="6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Automation difficulty</a:t>
            </a:r>
          </a:p>
          <a:p>
            <a:endParaRPr lang="en-US" sz="6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6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0" indent="0">
              <a:buNone/>
            </a:pPr>
            <a:r>
              <a:rPr lang="en-US" sz="6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good candidates</a:t>
            </a:r>
          </a:p>
          <a:p>
            <a:pPr marL="0" indent="0">
              <a:buNone/>
            </a:pPr>
            <a:endParaRPr lang="en-US" sz="6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5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smoke test suite. Critical business scenarios with happy path </a:t>
            </a:r>
          </a:p>
          <a:p>
            <a:pPr lvl="1"/>
            <a:r>
              <a:rPr lang="en-US" sz="5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repetitive test scenarios</a:t>
            </a:r>
          </a:p>
          <a:p>
            <a:pPr lvl="1"/>
            <a:r>
              <a:rPr lang="en-US" sz="5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tests which need to run on multiple environments (Ex: Cross-browser testing)</a:t>
            </a:r>
          </a:p>
          <a:p>
            <a:pPr lvl="1"/>
            <a:r>
              <a:rPr lang="en-US" sz="5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Data-driven testing scenarios</a:t>
            </a:r>
          </a:p>
          <a:p>
            <a:pPr marL="0" indent="0">
              <a:buNone/>
            </a:pPr>
            <a:endParaRPr lang="en-US" sz="6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0" indent="0">
              <a:buNone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0" indent="0">
              <a:buNone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61283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416" y="244489"/>
            <a:ext cx="9404723" cy="579377"/>
          </a:xfrm>
        </p:spPr>
        <p:txBody>
          <a:bodyPr/>
          <a:lstStyle/>
          <a:p>
            <a:r>
              <a:rPr lang="en-US" sz="3800" dirty="0"/>
              <a:t>Our Approach...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78" y="986828"/>
            <a:ext cx="9325576" cy="5658416"/>
          </a:xfrm>
        </p:spPr>
        <p:txBody>
          <a:bodyPr>
            <a:normAutofit/>
          </a:bodyPr>
          <a:lstStyle/>
          <a:p>
            <a:r>
              <a:rPr lang="en-US" dirty="0"/>
              <a:t>Identifying the most suitable automation tool </a:t>
            </a:r>
          </a:p>
          <a:p>
            <a:pPr lvl="1"/>
            <a:r>
              <a:rPr lang="en-US" dirty="0"/>
              <a:t>Challenge: The tool should support all the functions of SuperOffice product suite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POC for SuperOffice products</a:t>
            </a:r>
          </a:p>
          <a:p>
            <a:pPr lvl="1"/>
            <a:r>
              <a:rPr lang="en-US" dirty="0"/>
              <a:t>Select sample scenarios of SM web, SuperNet and CS applications</a:t>
            </a:r>
          </a:p>
          <a:p>
            <a:pPr lvl="2"/>
            <a:r>
              <a:rPr lang="en-US" dirty="0"/>
              <a:t>Controls Identification</a:t>
            </a:r>
          </a:p>
          <a:p>
            <a:pPr lvl="3"/>
            <a:r>
              <a:rPr lang="en-US" dirty="0"/>
              <a:t>Standard controls</a:t>
            </a:r>
          </a:p>
          <a:p>
            <a:pPr lvl="3"/>
            <a:r>
              <a:rPr lang="en-US" dirty="0"/>
              <a:t>Custom controls</a:t>
            </a:r>
          </a:p>
          <a:p>
            <a:pPr lvl="3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controls</a:t>
            </a:r>
          </a:p>
          <a:p>
            <a:pPr lvl="2"/>
            <a:r>
              <a:rPr lang="en-US" dirty="0"/>
              <a:t>Handling Popups, Dialogs, Java scripts, Ajax</a:t>
            </a:r>
          </a:p>
          <a:p>
            <a:pPr lvl="2"/>
            <a:r>
              <a:rPr lang="en-US" dirty="0"/>
              <a:t>Scenario simulation</a:t>
            </a:r>
          </a:p>
          <a:p>
            <a:pPr lvl="2"/>
            <a:r>
              <a:rPr lang="en-US" dirty="0"/>
              <a:t>Validations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4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22704"/>
              </p:ext>
            </p:extLst>
          </p:nvPr>
        </p:nvGraphicFramePr>
        <p:xfrm>
          <a:off x="394406" y="1451850"/>
          <a:ext cx="11178504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1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Customer Service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SM</a:t>
                      </a:r>
                      <a:r>
                        <a:rPr lang="en-US" dirty="0"/>
                        <a:t> </a:t>
                      </a:r>
                      <a:r>
                        <a:rPr lang="en-US" sz="1800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Scenarios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Adding a New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Adding a New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New blog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Search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New 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forum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Marketing Mailing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New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Mange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HTML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HTML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MDO Drop downs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MDO Drop downs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Light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CKE Editor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IFrames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Masked Controls (for Date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result/ HTML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Date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Image</a:t>
                      </a:r>
                      <a:r>
                        <a:rPr lang="en-US" sz="1400" baseline="0" dirty="0"/>
                        <a:t> controls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Time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8416" y="244489"/>
            <a:ext cx="9404723" cy="579377"/>
          </a:xfrm>
        </p:spPr>
        <p:txBody>
          <a:bodyPr/>
          <a:lstStyle/>
          <a:p>
            <a:r>
              <a:rPr lang="en-US" sz="3800" dirty="0"/>
              <a:t>Scenarios and Controls </a:t>
            </a:r>
          </a:p>
        </p:txBody>
      </p:sp>
    </p:spTree>
    <p:extLst>
      <p:ext uri="{BB962C8B-B14F-4D97-AF65-F5344CB8AC3E}">
        <p14:creationId xmlns:p14="http://schemas.microsoft.com/office/powerpoint/2010/main" val="344934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918" y="278057"/>
            <a:ext cx="9404723" cy="81100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92" y="1315091"/>
            <a:ext cx="4845425" cy="1840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35" y="4351522"/>
            <a:ext cx="7706777" cy="14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23" y="434626"/>
            <a:ext cx="9404723" cy="644562"/>
          </a:xfrm>
        </p:spPr>
        <p:txBody>
          <a:bodyPr/>
          <a:lstStyle/>
          <a:p>
            <a:r>
              <a:rPr lang="en-US" sz="3800" dirty="0"/>
              <a:t>Issues Found in </a:t>
            </a:r>
            <a:r>
              <a:rPr lang="en-US" sz="3800" dirty="0" err="1"/>
              <a:t>CodedUI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98494"/>
            <a:ext cx="9403742" cy="5151119"/>
          </a:xfrm>
        </p:spPr>
        <p:txBody>
          <a:bodyPr>
            <a:normAutofit/>
          </a:bodyPr>
          <a:lstStyle/>
          <a:p>
            <a:r>
              <a:rPr lang="en-US" dirty="0"/>
              <a:t>Cross Browser Playback issues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 have run all the tests in IE, Chrome and Firefox browsers</a:t>
            </a:r>
          </a:p>
          <a:p>
            <a:r>
              <a:rPr lang="en-US" dirty="0"/>
              <a:t>Playback does not identify elements in different machines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This issue did not occur with Telerik</a:t>
            </a:r>
          </a:p>
          <a:p>
            <a:r>
              <a:rPr lang="en-US" dirty="0"/>
              <a:t>VS updates messes with the playback of tests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Tests are working for VS update 2</a:t>
            </a:r>
          </a:p>
          <a:p>
            <a:r>
              <a:rPr lang="en-US" dirty="0"/>
              <a:t>No frequent updates/ bug fixes/ improvements available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Since this is a commercial product Updates and bug fixes are available for the user</a:t>
            </a:r>
          </a:p>
          <a:p>
            <a:r>
              <a:rPr lang="en-US" dirty="0"/>
              <a:t>Image verification capabilities are not built in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Telerik has a built in Image verification module and we have tested it</a:t>
            </a:r>
          </a:p>
          <a:p>
            <a:pPr marL="457200" lvl="1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2577" y="449122"/>
            <a:ext cx="54825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accent3"/>
                </a:solidFill>
              </a:rPr>
              <a:t>&amp; Solutions from </a:t>
            </a:r>
            <a:r>
              <a:rPr lang="en-US" sz="3800" dirty="0" err="1">
                <a:solidFill>
                  <a:schemeClr val="accent3"/>
                </a:solidFill>
              </a:rPr>
              <a:t>Telerik</a:t>
            </a:r>
            <a:endParaRPr lang="en-US" sz="3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5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3504</TotalTime>
  <Words>461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Automation for SuperOffice</vt:lpstr>
      <vt:lpstr>Automation in SDLC</vt:lpstr>
      <vt:lpstr>Why test automation - benefits</vt:lpstr>
      <vt:lpstr>PowerPoint Presentation</vt:lpstr>
      <vt:lpstr>PowerPoint Presentation</vt:lpstr>
      <vt:lpstr>Our Approach...</vt:lpstr>
      <vt:lpstr>Scenarios and Controls </vt:lpstr>
      <vt:lpstr>Tools</vt:lpstr>
      <vt:lpstr>Issues Found in CodedUI</vt:lpstr>
      <vt:lpstr>Issues Found in CodedUI </vt:lpstr>
      <vt:lpstr>More Benefits…</vt:lpstr>
      <vt:lpstr>Telerik Test Studio Architecture</vt:lpstr>
      <vt:lpstr>Telerik Test Framework</vt:lpstr>
      <vt:lpstr>Contents of a Test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Test Studio for super office</dc:title>
  <dc:creator>Kasun Ratnayake</dc:creator>
  <cp:lastModifiedBy>Kasun Ratnayake</cp:lastModifiedBy>
  <cp:revision>110</cp:revision>
  <dcterms:created xsi:type="dcterms:W3CDTF">2014-08-11T02:41:53Z</dcterms:created>
  <dcterms:modified xsi:type="dcterms:W3CDTF">2019-10-07T05:02:23Z</dcterms:modified>
</cp:coreProperties>
</file>