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87" r:id="rId4"/>
    <p:sldId id="289" r:id="rId5"/>
    <p:sldId id="290" r:id="rId6"/>
    <p:sldId id="291" r:id="rId7"/>
    <p:sldId id="288" r:id="rId8"/>
    <p:sldId id="298" r:id="rId9"/>
    <p:sldId id="300" r:id="rId10"/>
    <p:sldId id="299" r:id="rId11"/>
    <p:sldId id="320" r:id="rId12"/>
    <p:sldId id="321" r:id="rId13"/>
    <p:sldId id="309" r:id="rId14"/>
    <p:sldId id="316" r:id="rId15"/>
    <p:sldId id="313" r:id="rId16"/>
    <p:sldId id="317" r:id="rId17"/>
    <p:sldId id="311" r:id="rId18"/>
    <p:sldId id="319" r:id="rId19"/>
    <p:sldId id="314" r:id="rId20"/>
    <p:sldId id="312" r:id="rId21"/>
    <p:sldId id="302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0BACDC-C7C7-E790-3F03-1AFFC73D283E}" name="이 예지" initials="이예" userId="b8b88cde55655c7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C04FA-6B69-435E-BE07-98F4134F0977}" v="1" dt="2022-10-12T07:16:00.486"/>
    <p1510:client id="{62E61113-50FF-43CB-BAE9-43A195EC9F5A}" v="993" dt="2022-10-12T07:15:21.518"/>
    <p1510:client id="{696C08FC-AB51-4D90-8755-EB91C8C1EB9C}" v="22" dt="2022-10-13T05:40:25.306"/>
    <p1510:client id="{A4C782B7-BE06-4C20-8F91-9C1E862C358D}" v="1966" dt="2022-10-12T15:00:37.839"/>
    <p1510:client id="{AEE23B5A-F180-4212-A43A-170EEC7356A8}" v="555" dt="2022-10-12T15:48:37.913"/>
    <p1510:client id="{B7DF467B-062C-4691-BAD3-9BA0D53917EA}" v="3940" dt="2022-10-13T03:54:50.198"/>
    <p1510:client id="{E870672E-7819-4381-9A46-DC1C9204BFF9}" v="393" dt="2022-10-12T07:55:15.77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7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4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6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1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3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6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7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1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68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0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33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2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8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2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1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4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5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  <a:ea typeface="맑은 고딕"/>
              </a:rPr>
              <a:t>잇템</a:t>
            </a:r>
            <a:r>
              <a:rPr lang="ko-KR" altLang="en-US" sz="4400" b="1" spc="-150" dirty="0">
                <a:solidFill>
                  <a:schemeClr val="bg1"/>
                </a:solidFill>
                <a:ea typeface="맑은 고딕"/>
              </a:rPr>
              <a:t>(IT:EM)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3215" y="3596408"/>
            <a:ext cx="273630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13기 이예지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고객별 상품 추천 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>
                <a:ea typeface="맑은 고딕"/>
              </a:rPr>
              <a:t>Transactions.csv </a:t>
            </a:r>
            <a:r>
              <a:rPr lang="en-US" sz="1600" b="1" dirty="0">
                <a:latin typeface="Malgun Gothic"/>
                <a:ea typeface="Malgun Gothic"/>
              </a:rPr>
              <a:t>&lt;</a:t>
            </a:r>
            <a:r>
              <a:rPr lang="en-US" sz="1600" b="1" dirty="0" err="1">
                <a:latin typeface="Malgun Gothic"/>
                <a:ea typeface="Malgun Gothic"/>
              </a:rPr>
              <a:t>kaggle</a:t>
            </a:r>
            <a:r>
              <a:rPr lang="en-US" sz="1600" b="1" dirty="0">
                <a:latin typeface="Malgun Gothic"/>
                <a:ea typeface="Malgun Gothic"/>
              </a:rPr>
              <a:t> – </a:t>
            </a:r>
            <a:r>
              <a:rPr lang="en-US" sz="1600" b="1" dirty="0" err="1">
                <a:latin typeface="Malgun Gothic"/>
                <a:ea typeface="Malgun Gothic"/>
              </a:rPr>
              <a:t>h&amp;m</a:t>
            </a:r>
            <a:r>
              <a:rPr lang="en-US" sz="1600" b="1" dirty="0">
                <a:latin typeface="Malgun Gothic"/>
                <a:ea typeface="Malgun Gothic"/>
              </a:rPr>
              <a:t> personalized fashion recommendations&gt;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데이터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3433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64795" indent="-264795" fontAlgn="base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거래기록 데이터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(31788324, 5)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- 2018.09.20. - 2020.09.22. 발생한 약 3천만 건의 거래기록이 담겨 있음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하나의 행은 제품 1회 구매기록을 의미함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1052" y="271681"/>
            <a:ext cx="4539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7" descr="텍스트, 실내, 명판이(가) 표시된 사진&#10;&#10;자동 생성된 설명">
            <a:extLst>
              <a:ext uri="{FF2B5EF4-FFF2-40B4-BE49-F238E27FC236}">
                <a16:creationId xmlns:a16="http://schemas.microsoft.com/office/drawing/2014/main" id="{E027E643-B114-009D-2C1C-89C3108A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1" y="4827222"/>
            <a:ext cx="8469600" cy="12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1) </a:t>
            </a:r>
            <a:r>
              <a:rPr lang="en-US" altLang="ko-KR" b="1" spc="-150" dirty="0" err="1">
                <a:ea typeface="맑은 고딕"/>
              </a:rPr>
              <a:t>데이터</a:t>
            </a:r>
            <a:r>
              <a:rPr lang="en-US" altLang="ko-KR" b="1" spc="-150" dirty="0">
                <a:ea typeface="맑은 고딕"/>
              </a:rPr>
              <a:t> </a:t>
            </a:r>
            <a:r>
              <a:rPr lang="en-US" altLang="ko-KR" b="1" spc="-150" dirty="0" err="1">
                <a:ea typeface="맑은 고딕"/>
              </a:rPr>
              <a:t>전처리</a:t>
            </a:r>
            <a:endParaRPr lang="ko-KR" altLang="en-US" b="1" spc="-150" err="1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998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</a:t>
            </a:r>
            <a:r>
              <a:rPr lang="ko-KR" altLang="en-US" sz="1600" b="1" spc="-15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결측치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 제거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형 변환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362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가장 마지막 주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(20.09.16.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-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20.09.22.)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 인기 </a:t>
            </a:r>
            <a:r>
              <a:rPr lang="ko-KR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상품 추천하기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D61B0-9A8F-3CFE-6F86-0ED4662EE5CB}"/>
              </a:ext>
            </a:extLst>
          </p:cNvPr>
          <p:cNvSpPr txBox="1"/>
          <p:nvPr/>
        </p:nvSpPr>
        <p:spPr>
          <a:xfrm>
            <a:off x="539552" y="2777009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2) </a:t>
            </a:r>
            <a:r>
              <a:rPr lang="en-US" altLang="ko-KR" b="1" spc="-150" dirty="0" err="1">
                <a:ea typeface="맑은 고딕"/>
              </a:rPr>
              <a:t>가장</a:t>
            </a:r>
            <a:r>
              <a:rPr lang="en-US" altLang="ko-KR" b="1" spc="-150" dirty="0">
                <a:ea typeface="맑은 고딕"/>
              </a:rPr>
              <a:t> </a:t>
            </a:r>
            <a:r>
              <a:rPr lang="en-US" altLang="ko-KR" b="1" spc="-150" dirty="0" err="1">
                <a:ea typeface="맑은 고딕"/>
              </a:rPr>
              <a:t>마지막</a:t>
            </a:r>
            <a:r>
              <a:rPr lang="en-US" altLang="ko-KR" b="1" spc="-150" dirty="0">
                <a:ea typeface="맑은 고딕"/>
              </a:rPr>
              <a:t> 주(20.09.16. - 20.09.22.) </a:t>
            </a:r>
            <a:r>
              <a:rPr lang="en-US" altLang="ko-KR" b="1" spc="-150" dirty="0" err="1">
                <a:ea typeface="맑은 고딕"/>
              </a:rPr>
              <a:t>인기</a:t>
            </a:r>
            <a:r>
              <a:rPr lang="en-US" altLang="ko-KR" b="1" spc="-150" dirty="0">
                <a:ea typeface="맑은 고딕"/>
              </a:rPr>
              <a:t> </a:t>
            </a:r>
            <a:r>
              <a:rPr lang="en-US" altLang="ko-KR" b="1" spc="-150" dirty="0" err="1">
                <a:ea typeface="맑은 고딕"/>
              </a:rPr>
              <a:t>상품</a:t>
            </a:r>
            <a:r>
              <a:rPr lang="en-US" altLang="ko-KR" b="1" spc="-150" dirty="0">
                <a:ea typeface="맑은 고딕"/>
              </a:rPr>
              <a:t> 10개 </a:t>
            </a:r>
            <a:r>
              <a:rPr lang="en-US" altLang="ko-KR" b="1" spc="-150" dirty="0" err="1">
                <a:ea typeface="맑은 고딕"/>
              </a:rPr>
              <a:t>추천하기</a:t>
            </a: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29D37B40-9F92-1DD0-6802-0E1266F1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238500"/>
            <a:ext cx="77438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1) </a:t>
            </a:r>
            <a:r>
              <a:rPr lang="en-US" altLang="ko-KR" b="1" spc="-150" dirty="0" err="1">
                <a:ea typeface="맑은 고딕"/>
              </a:rPr>
              <a:t>데이터</a:t>
            </a:r>
            <a:r>
              <a:rPr lang="en-US" altLang="ko-KR" b="1" spc="-150" dirty="0">
                <a:ea typeface="맑은 고딕"/>
              </a:rPr>
              <a:t> </a:t>
            </a:r>
            <a:r>
              <a:rPr lang="en-US" altLang="ko-KR" b="1" spc="-150" dirty="0" err="1">
                <a:ea typeface="맑은 고딕"/>
              </a:rPr>
              <a:t>전처리</a:t>
            </a:r>
            <a:endParaRPr lang="ko-KR" altLang="en-US" b="1" spc="-150" err="1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506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</a:t>
            </a:r>
            <a:r>
              <a:rPr lang="ko-KR" altLang="en-US" sz="1600" b="1" spc="-15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결측치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 제거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362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400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고객별 이전에 자주 구매한 상품 추천하기</a:t>
            </a:r>
            <a:endParaRPr lang="ko-KR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D61B0-9A8F-3CFE-6F86-0ED4662EE5CB}"/>
              </a:ext>
            </a:extLst>
          </p:cNvPr>
          <p:cNvSpPr txBox="1"/>
          <p:nvPr/>
        </p:nvSpPr>
        <p:spPr>
          <a:xfrm>
            <a:off x="539552" y="22721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2) </a:t>
            </a:r>
            <a:r>
              <a:rPr lang="en-US" altLang="ko-KR" b="1" spc="-150" dirty="0" err="1">
                <a:ea typeface="맑은 고딕"/>
              </a:rPr>
              <a:t>고객별</a:t>
            </a:r>
            <a:r>
              <a:rPr lang="en-US" altLang="ko-KR" b="1" spc="-150" dirty="0">
                <a:ea typeface="맑은 고딕"/>
              </a:rPr>
              <a:t> </a:t>
            </a:r>
            <a:r>
              <a:rPr lang="en-US" altLang="ko-KR" b="1" spc="-150" dirty="0" err="1">
                <a:ea typeface="맑은 고딕"/>
              </a:rPr>
              <a:t>이전에</a:t>
            </a:r>
            <a:r>
              <a:rPr lang="en-US" altLang="ko-KR" b="1" spc="-150" dirty="0">
                <a:ea typeface="맑은 고딕"/>
              </a:rPr>
              <a:t> </a:t>
            </a:r>
            <a:r>
              <a:rPr lang="en-US" altLang="ko-KR" b="1" spc="-150" dirty="0" err="1">
                <a:ea typeface="맑은 고딕"/>
              </a:rPr>
              <a:t>자주</a:t>
            </a:r>
            <a:r>
              <a:rPr lang="en-US" altLang="ko-KR" b="1" spc="-150" dirty="0">
                <a:ea typeface="맑은 고딕"/>
              </a:rPr>
              <a:t> </a:t>
            </a:r>
            <a:r>
              <a:rPr lang="en-US" altLang="ko-KR" b="1" spc="-150" dirty="0" err="1">
                <a:ea typeface="맑은 고딕"/>
              </a:rPr>
              <a:t>구매한</a:t>
            </a:r>
            <a:r>
              <a:rPr lang="en-US" altLang="ko-KR" b="1" spc="-150" dirty="0">
                <a:ea typeface="맑은 고딕"/>
              </a:rPr>
              <a:t> </a:t>
            </a:r>
            <a:r>
              <a:rPr lang="en-US" altLang="ko-KR" b="1" spc="-150" dirty="0" err="1">
                <a:ea typeface="맑은 고딕"/>
              </a:rPr>
              <a:t>상품</a:t>
            </a:r>
            <a:r>
              <a:rPr lang="en-US" altLang="ko-KR" b="1" spc="-150" dirty="0">
                <a:ea typeface="맑은 고딕"/>
              </a:rPr>
              <a:t> 10개 </a:t>
            </a:r>
            <a:r>
              <a:rPr lang="en-US" altLang="ko-KR" b="1" spc="-150" dirty="0" err="1">
                <a:ea typeface="맑은 고딕"/>
              </a:rPr>
              <a:t>추천하기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E1801-8A50-6EC1-81CE-00FACD53F1F2}"/>
              </a:ext>
            </a:extLst>
          </p:cNvPr>
          <p:cNvSpPr txBox="1"/>
          <p:nvPr/>
        </p:nvSpPr>
        <p:spPr>
          <a:xfrm>
            <a:off x="865683" y="2636415"/>
            <a:ext cx="7776864" cy="2476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고객별 상품 기록 구하기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구매기록으로 인기 상품 10개 구하기</a:t>
            </a:r>
          </a:p>
          <a:p>
            <a:pPr>
              <a:lnSpc>
                <a:spcPct val="200000"/>
              </a:lnSpc>
            </a:pPr>
            <a:endParaRPr lang="ko-KR" altLang="en-US" sz="1600" b="1" spc="-150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고객별로 상품 구매 기록을 내림차순하기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      </a:t>
            </a: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- 10개가 되지 않을 경우 : 인기 상품까지       - 10개 초과일 경우 : 10개까지만</a:t>
            </a:r>
            <a:endParaRPr lang="ko-KR" sz="1600" spc="-15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8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AAC85E6-72D2-6DB7-65EF-76A96B23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5307012"/>
            <a:ext cx="8505825" cy="1066800"/>
          </a:xfrm>
          <a:prstGeom prst="rect">
            <a:avLst/>
          </a:prstGeom>
        </p:spPr>
      </p:pic>
      <p:pic>
        <p:nvPicPr>
          <p:cNvPr id="11" name="그림 13">
            <a:extLst>
              <a:ext uri="{FF2B5EF4-FFF2-40B4-BE49-F238E27FC236}">
                <a16:creationId xmlns:a16="http://schemas.microsoft.com/office/drawing/2014/main" id="{3C7F0097-8404-180E-5958-C4B1EAB5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734350"/>
            <a:ext cx="8410575" cy="3429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A3D66A-96E5-E659-2BFE-40F1D6336042}"/>
              </a:ext>
            </a:extLst>
          </p:cNvPr>
          <p:cNvSpPr/>
          <p:nvPr/>
        </p:nvSpPr>
        <p:spPr>
          <a:xfrm>
            <a:off x="6276975" y="5991225"/>
            <a:ext cx="2495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9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1) </a:t>
            </a:r>
            <a:r>
              <a:rPr lang="en-US" altLang="ko-KR" b="1" spc="-150" dirty="0" err="1">
                <a:ea typeface="맑은 고딕"/>
              </a:rPr>
              <a:t>데이터</a:t>
            </a:r>
            <a:r>
              <a:rPr lang="en-US" altLang="ko-KR" b="1" spc="-150" dirty="0">
                <a:ea typeface="맑은 고딕"/>
              </a:rPr>
              <a:t> </a:t>
            </a:r>
            <a:r>
              <a:rPr lang="en-US" altLang="ko-KR" b="1" spc="-150" dirty="0" err="1">
                <a:ea typeface="맑은 고딕"/>
              </a:rPr>
              <a:t>전처리</a:t>
            </a:r>
            <a:endParaRPr lang="ko-KR" altLang="en-US" b="1" spc="-150" err="1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506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</a:t>
            </a:r>
            <a:r>
              <a:rPr lang="ko-KR" altLang="en-US" sz="1600" b="1" spc="-15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결측치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 제거</a:t>
            </a:r>
            <a:endParaRPr lang="ko-KR" sz="1600" b="1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362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3D9E-48A5-5F23-4ED7-79DE0A01C2D4}"/>
              </a:ext>
            </a:extLst>
          </p:cNvPr>
          <p:cNvSpPr txBox="1"/>
          <p:nvPr/>
        </p:nvSpPr>
        <p:spPr>
          <a:xfrm>
            <a:off x="539552" y="227726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2) </a:t>
            </a:r>
            <a:r>
              <a:rPr lang="en-US" b="1" spc="-150" dirty="0" err="1">
                <a:latin typeface="Malgun Gothic"/>
                <a:ea typeface="Malgun Gothic"/>
              </a:rPr>
              <a:t>자연어처리</a:t>
            </a:r>
            <a:endParaRPr lang="ko-KR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CC923-8970-2858-7E8A-B3B983E1AE79}"/>
              </a:ext>
            </a:extLst>
          </p:cNvPr>
          <p:cNvSpPr txBox="1"/>
          <p:nvPr/>
        </p:nvSpPr>
        <p:spPr>
          <a:xfrm>
            <a:off x="827584" y="2641496"/>
            <a:ext cx="7776864" cy="14912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 </a:t>
            </a:r>
            <a:r>
              <a:rPr lang="ko-KR" sz="1600" b="1" spc="-15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object형</a:t>
            </a: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 텍스트 합치기</a:t>
            </a:r>
            <a:endParaRPr lang="ko-KR" sz="16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 </a:t>
            </a:r>
            <a:r>
              <a:rPr lang="en-US" alt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제거) </a:t>
            </a:r>
            <a:r>
              <a:rPr lang="ko-KR" sz="1600" b="1" spc="-15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불용어</a:t>
            </a: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, 특수문자, 길이 2이하인 토큰</a:t>
            </a:r>
            <a:endParaRPr lang="ko-KR" sz="1600" b="1" spc="-15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- </a:t>
            </a: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(변경) </a:t>
            </a:r>
            <a:r>
              <a:rPr lang="ko-KR" sz="1600" b="1" spc="-150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정규식</a:t>
            </a:r>
            <a:r>
              <a:rPr lang="ko-KR" sz="1600" b="1" spc="-15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, 공백, 토큰화, 소문자화, 표제어</a:t>
            </a:r>
            <a:endParaRPr lang="ko-KR" altLang="en-US" sz="1600" b="1" spc="-150" dirty="0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pic>
        <p:nvPicPr>
          <p:cNvPr id="1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A3B439C-8017-3908-1022-C737A5BA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0" y="4126999"/>
            <a:ext cx="5543550" cy="1152525"/>
          </a:xfrm>
          <a:prstGeom prst="rect">
            <a:avLst/>
          </a:prstGeom>
        </p:spPr>
      </p:pic>
      <p:pic>
        <p:nvPicPr>
          <p:cNvPr id="1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9D069C3-685A-5D88-8FCE-E9493A659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72" y="5325230"/>
            <a:ext cx="5619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8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117" y="14847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3) </a:t>
            </a:r>
            <a:r>
              <a:rPr lang="ko-KR" altLang="en-US" b="1" spc="-150" dirty="0">
                <a:latin typeface="Malgun Gothic"/>
                <a:ea typeface="Malgun Gothic"/>
              </a:rPr>
              <a:t>전체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상품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설명에</a:t>
            </a:r>
            <a:r>
              <a:rPr lang="en-US" altLang="ko-KR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대한</a:t>
            </a:r>
            <a:r>
              <a:rPr lang="en-US" altLang="ko-KR" b="1" spc="-150" dirty="0">
                <a:latin typeface="Malgun Gothic"/>
                <a:ea typeface="Malgun Gothic"/>
              </a:rPr>
              <a:t> </a:t>
            </a:r>
            <a:r>
              <a:rPr lang="ko-KR" altLang="en-US" b="1" spc="-150" dirty="0">
                <a:latin typeface="Malgun Gothic"/>
                <a:ea typeface="Malgun Gothic"/>
              </a:rPr>
              <a:t>벡터화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362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9492A-E14E-829C-B821-84CABD7AA197}"/>
              </a:ext>
            </a:extLst>
          </p:cNvPr>
          <p:cNvSpPr txBox="1"/>
          <p:nvPr/>
        </p:nvSpPr>
        <p:spPr>
          <a:xfrm>
            <a:off x="550423" y="1855945"/>
            <a:ext cx="808627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맥락 고려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X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, 벡터 공간 내 단어 할당을 임의적으로 줘도 상관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X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=&gt; </a:t>
            </a:r>
            <a:r>
              <a:rPr lang="ko-KR" altLang="en-US" sz="1600" b="1" dirty="0">
                <a:solidFill>
                  <a:srgbClr val="FF0000"/>
                </a:solidFill>
                <a:ea typeface="맑은 고딕"/>
              </a:rPr>
              <a:t>텍스트 벡터화</a:t>
            </a:r>
          </a:p>
        </p:txBody>
      </p:sp>
      <p:sp>
        <p:nvSpPr>
          <p:cNvPr id="13" name="줄무늬가 있는 오른쪽 화살표 24">
            <a:extLst>
              <a:ext uri="{FF2B5EF4-FFF2-40B4-BE49-F238E27FC236}">
                <a16:creationId xmlns:a16="http://schemas.microsoft.com/office/drawing/2014/main" id="{89A80BD0-7C91-8798-6847-86AF03C978F6}"/>
              </a:ext>
            </a:extLst>
          </p:cNvPr>
          <p:cNvSpPr/>
          <p:nvPr/>
        </p:nvSpPr>
        <p:spPr>
          <a:xfrm>
            <a:off x="644704" y="264754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6" name="모서리가 둥근 직사각형 25">
            <a:extLst>
              <a:ext uri="{FF2B5EF4-FFF2-40B4-BE49-F238E27FC236}">
                <a16:creationId xmlns:a16="http://schemas.microsoft.com/office/drawing/2014/main" id="{3CE71621-A0B3-79CE-D3B6-48F6BF41DCBB}"/>
              </a:ext>
            </a:extLst>
          </p:cNvPr>
          <p:cNvSpPr/>
          <p:nvPr/>
        </p:nvSpPr>
        <p:spPr>
          <a:xfrm>
            <a:off x="2156872" y="246124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2B9AD5-865B-6C5B-CCB6-0D0B839F36D5}"/>
              </a:ext>
            </a:extLst>
          </p:cNvPr>
          <p:cNvSpPr/>
          <p:nvPr/>
        </p:nvSpPr>
        <p:spPr>
          <a:xfrm>
            <a:off x="2281456" y="2279124"/>
            <a:ext cx="58978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CountVectorizer</a:t>
            </a:r>
            <a:endParaRPr lang="ko-KR" altLang="en-US" sz="2000" b="1" spc="-150">
              <a:solidFill>
                <a:schemeClr val="accent5">
                  <a:lumMod val="50000"/>
                </a:schemeClr>
              </a:solidFill>
              <a:ea typeface="맑은 고딕"/>
            </a:endParaRPr>
          </a:p>
          <a:p>
            <a:pPr fontAlgn="base"/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단어 </a:t>
            </a:r>
            <a:r>
              <a:rPr lang="ko-KR" altLang="en-US" sz="1600" b="1" spc="-150" dirty="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피쳐에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값을 부여할 때, 각 문서에서 해당</a:t>
            </a:r>
            <a:r>
              <a:rPr lang="ko-KR" altLang="en-US" sz="1600" b="1" spc="-150" dirty="0">
                <a:solidFill>
                  <a:srgbClr val="FF0000"/>
                </a:solidFill>
                <a:ea typeface="맑은 고딕"/>
              </a:rPr>
              <a:t> 단어가 나타나는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횟수</a:t>
            </a:r>
            <a:endParaRPr lang="en-US" altLang="ko-KR" sz="1600" b="1" spc="-150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fontAlgn="base"/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값이 </a:t>
            </a:r>
            <a:r>
              <a:rPr lang="ko-KR" altLang="en-US" sz="1600" b="1" spc="-150" dirty="0">
                <a:solidFill>
                  <a:srgbClr val="FF0000"/>
                </a:solidFill>
                <a:ea typeface="맑은 고딕"/>
              </a:rPr>
              <a:t>높을수록 중요한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단어로 인식함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CE542A-8BFE-0967-8CEE-FAFA2DEE0F2A}"/>
              </a:ext>
            </a:extLst>
          </p:cNvPr>
          <p:cNvSpPr txBox="1"/>
          <p:nvPr/>
        </p:nvSpPr>
        <p:spPr>
          <a:xfrm>
            <a:off x="549117" y="36183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4) </a:t>
            </a:r>
            <a:r>
              <a:rPr lang="ko-KR" altLang="en-US" b="1" spc="-150" dirty="0">
                <a:latin typeface="Malgun Gothic"/>
                <a:ea typeface="Malgun Gothic"/>
              </a:rPr>
              <a:t>사용자별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구매기록에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기반하여</a:t>
            </a:r>
            <a:r>
              <a:rPr lang="en-US" altLang="ko-KR" b="1" spc="-150" dirty="0">
                <a:latin typeface="Malgun Gothic"/>
                <a:ea typeface="Malgun Gothic"/>
              </a:rPr>
              <a:t> </a:t>
            </a:r>
            <a:r>
              <a:rPr lang="ko-KR" altLang="en-US" b="1" spc="-150" dirty="0">
                <a:latin typeface="Malgun Gothic"/>
                <a:ea typeface="Malgun Gothic"/>
              </a:rPr>
              <a:t>유사한</a:t>
            </a:r>
            <a:r>
              <a:rPr lang="en-US" altLang="ko-KR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상품 10개 추천하기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2158B-433A-035D-FEBB-45BB75FC8FBF}"/>
              </a:ext>
            </a:extLst>
          </p:cNvPr>
          <p:cNvSpPr txBox="1"/>
          <p:nvPr/>
        </p:nvSpPr>
        <p:spPr>
          <a:xfrm>
            <a:off x="637509" y="3989545"/>
            <a:ext cx="808627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임의로 고객 지정함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그 고객의 거래기록에 기반하여 상품 설명에 대해 벡터화(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countvectorizer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를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함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 코사인 유사도를 비교함(전체 상품 설명에 대한 벡터와 사용자의 거래기록에 기반한 상품 설명에 대한 벡터)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코사인 유사도 값이 큰 순서대로 10개를 뽑기</a:t>
            </a:r>
          </a:p>
        </p:txBody>
      </p:sp>
      <p:sp>
        <p:nvSpPr>
          <p:cNvPr id="25" name="줄무늬가 있는 오른쪽 화살표 24">
            <a:extLst>
              <a:ext uri="{FF2B5EF4-FFF2-40B4-BE49-F238E27FC236}">
                <a16:creationId xmlns:a16="http://schemas.microsoft.com/office/drawing/2014/main" id="{E08ADE75-5F69-2E7A-6297-78A67FD8B0C4}"/>
              </a:ext>
            </a:extLst>
          </p:cNvPr>
          <p:cNvSpPr/>
          <p:nvPr/>
        </p:nvSpPr>
        <p:spPr>
          <a:xfrm>
            <a:off x="644704" y="5488719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E108BCE-E81A-E3FA-831C-AE98D987A819}"/>
              </a:ext>
            </a:extLst>
          </p:cNvPr>
          <p:cNvSpPr/>
          <p:nvPr/>
        </p:nvSpPr>
        <p:spPr>
          <a:xfrm>
            <a:off x="2156872" y="5345954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B60A0D-2164-9604-187B-4EF00B18F0C6}"/>
              </a:ext>
            </a:extLst>
          </p:cNvPr>
          <p:cNvSpPr/>
          <p:nvPr/>
        </p:nvSpPr>
        <p:spPr>
          <a:xfrm>
            <a:off x="2161713" y="5403323"/>
            <a:ext cx="6224371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코사인 유사도</a:t>
            </a:r>
          </a:p>
          <a:p>
            <a:pPr fontAlgn="base"/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두 벡터의 코사인 각도를 이용하여 구할 수 있는 두 벡터의 유사도를 의미</a:t>
            </a:r>
          </a:p>
        </p:txBody>
      </p:sp>
    </p:spTree>
    <p:extLst>
      <p:ext uri="{BB962C8B-B14F-4D97-AF65-F5344CB8AC3E}">
        <p14:creationId xmlns:p14="http://schemas.microsoft.com/office/powerpoint/2010/main" val="319714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5056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추천하기(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CountVectorizer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</p:txBody>
      </p:sp>
      <p:pic>
        <p:nvPicPr>
          <p:cNvPr id="4" name="그림 4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2B18994E-840B-3183-BB83-F4E5CCBE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9" y="1613126"/>
            <a:ext cx="5734050" cy="376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02BDA-79A3-C269-A2AF-258DF32135B2}"/>
              </a:ext>
            </a:extLst>
          </p:cNvPr>
          <p:cNvSpPr txBox="1"/>
          <p:nvPr/>
        </p:nvSpPr>
        <p:spPr>
          <a:xfrm>
            <a:off x="909651" y="5796574"/>
            <a:ext cx="73351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모든 문서에서 자주 쓰일 수 밖에 없는 단어들이 중요하다고 인식될 수 있다</a:t>
            </a:r>
          </a:p>
        </p:txBody>
      </p:sp>
    </p:spTree>
    <p:extLst>
      <p:ext uri="{BB962C8B-B14F-4D97-AF65-F5344CB8AC3E}">
        <p14:creationId xmlns:p14="http://schemas.microsoft.com/office/powerpoint/2010/main" val="92905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1) </a:t>
            </a:r>
            <a:r>
              <a:rPr lang="en-US" altLang="ko-KR" b="1" spc="-150" dirty="0" err="1">
                <a:ea typeface="맑은 고딕"/>
              </a:rPr>
              <a:t>데이터</a:t>
            </a:r>
            <a:r>
              <a:rPr lang="en-US" altLang="ko-KR" b="1" spc="-150" dirty="0">
                <a:ea typeface="맑은 고딕"/>
              </a:rPr>
              <a:t> </a:t>
            </a:r>
            <a:r>
              <a:rPr lang="en-US" altLang="ko-KR" b="1" spc="-150" dirty="0" err="1">
                <a:ea typeface="맑은 고딕"/>
              </a:rPr>
              <a:t>전처리</a:t>
            </a:r>
            <a:endParaRPr lang="ko-KR" altLang="en-US" b="1" spc="-150" err="1">
              <a:ea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362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D3D9E-48A5-5F23-4ED7-79DE0A01C2D4}"/>
              </a:ext>
            </a:extLst>
          </p:cNvPr>
          <p:cNvSpPr txBox="1"/>
          <p:nvPr/>
        </p:nvSpPr>
        <p:spPr>
          <a:xfrm>
            <a:off x="539552" y="1852721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2) </a:t>
            </a:r>
            <a:r>
              <a:rPr lang="en-US" b="1" spc="-150" dirty="0" err="1">
                <a:latin typeface="Malgun Gothic"/>
                <a:ea typeface="Malgun Gothic"/>
              </a:rPr>
              <a:t>자연어처리</a:t>
            </a:r>
            <a:endParaRPr 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45FD1-D394-CD1C-F14A-70EFE566F223}"/>
              </a:ext>
            </a:extLst>
          </p:cNvPr>
          <p:cNvSpPr txBox="1"/>
          <p:nvPr/>
        </p:nvSpPr>
        <p:spPr>
          <a:xfrm>
            <a:off x="538231" y="2225013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3) </a:t>
            </a:r>
            <a:r>
              <a:rPr lang="ko-KR" altLang="en-US" b="1" spc="-150" dirty="0">
                <a:latin typeface="Malgun Gothic"/>
                <a:ea typeface="Malgun Gothic"/>
              </a:rPr>
              <a:t>전체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상품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설명에</a:t>
            </a:r>
            <a:r>
              <a:rPr lang="en-US" altLang="ko-KR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대한</a:t>
            </a:r>
            <a:r>
              <a:rPr lang="en-US" altLang="ko-KR" b="1" spc="-150" dirty="0">
                <a:latin typeface="Malgun Gothic"/>
                <a:ea typeface="Malgun Gothic"/>
              </a:rPr>
              <a:t> </a:t>
            </a:r>
            <a:r>
              <a:rPr lang="ko-KR" altLang="en-US" b="1" spc="-150" dirty="0">
                <a:latin typeface="Malgun Gothic"/>
                <a:ea typeface="Malgun Gothic"/>
              </a:rPr>
              <a:t>벡터화</a:t>
            </a:r>
          </a:p>
        </p:txBody>
      </p:sp>
      <p:sp>
        <p:nvSpPr>
          <p:cNvPr id="14" name="줄무늬가 있는 오른쪽 화살표 24">
            <a:extLst>
              <a:ext uri="{FF2B5EF4-FFF2-40B4-BE49-F238E27FC236}">
                <a16:creationId xmlns:a16="http://schemas.microsoft.com/office/drawing/2014/main" id="{BD784A42-6AF9-409C-D7C0-5CE3D815692B}"/>
              </a:ext>
            </a:extLst>
          </p:cNvPr>
          <p:cNvSpPr/>
          <p:nvPr/>
        </p:nvSpPr>
        <p:spPr>
          <a:xfrm>
            <a:off x="644704" y="271830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8" name="모서리가 둥근 직사각형 25">
            <a:extLst>
              <a:ext uri="{FF2B5EF4-FFF2-40B4-BE49-F238E27FC236}">
                <a16:creationId xmlns:a16="http://schemas.microsoft.com/office/drawing/2014/main" id="{C06EC403-D542-CC2E-CE2E-A3BBEE004563}"/>
              </a:ext>
            </a:extLst>
          </p:cNvPr>
          <p:cNvSpPr/>
          <p:nvPr/>
        </p:nvSpPr>
        <p:spPr>
          <a:xfrm>
            <a:off x="2156872" y="271524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83012-2EEA-6114-3109-2BEBBDD2812E}"/>
              </a:ext>
            </a:extLst>
          </p:cNvPr>
          <p:cNvSpPr/>
          <p:nvPr/>
        </p:nvSpPr>
        <p:spPr>
          <a:xfrm>
            <a:off x="2085513" y="2431524"/>
            <a:ext cx="6257027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TF-IDF(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Term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 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Frequency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 - 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Inverse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Document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Frequency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)</a:t>
            </a:r>
          </a:p>
          <a:p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개별 문서에서 자주 등장하는 단어에 높은 가중치를 주되, 모든 문서에서 전반적으로 자주 등장하는 단어에 대해서는 페널티를 주는 방식</a:t>
            </a:r>
          </a:p>
          <a:p>
            <a:pPr fontAlgn="base"/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해당 단어가 실질적으로 중요한 단어인지 검사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134FA-B623-00CB-37D9-A25649B71810}"/>
              </a:ext>
            </a:extLst>
          </p:cNvPr>
          <p:cNvSpPr txBox="1"/>
          <p:nvPr/>
        </p:nvSpPr>
        <p:spPr>
          <a:xfrm>
            <a:off x="610802" y="4108241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4) </a:t>
            </a:r>
            <a:r>
              <a:rPr lang="ko-KR" altLang="en-US" b="1" spc="-150" dirty="0">
                <a:latin typeface="Malgun Gothic"/>
                <a:ea typeface="Malgun Gothic"/>
              </a:rPr>
              <a:t>사용자별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구매기록에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기반하여</a:t>
            </a:r>
            <a:r>
              <a:rPr lang="en-US" altLang="ko-KR" b="1" spc="-150" dirty="0">
                <a:latin typeface="Malgun Gothic"/>
                <a:ea typeface="Malgun Gothic"/>
              </a:rPr>
              <a:t> </a:t>
            </a:r>
            <a:r>
              <a:rPr lang="ko-KR" altLang="en-US" b="1" spc="-150" dirty="0">
                <a:latin typeface="Malgun Gothic"/>
                <a:ea typeface="Malgun Gothic"/>
              </a:rPr>
              <a:t>유사한</a:t>
            </a:r>
            <a:r>
              <a:rPr lang="en-US" altLang="ko-KR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상품 10개 추천하기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0A2FE-CDDB-F866-AF74-D4B82ED426F4}"/>
              </a:ext>
            </a:extLst>
          </p:cNvPr>
          <p:cNvSpPr txBox="1"/>
          <p:nvPr/>
        </p:nvSpPr>
        <p:spPr>
          <a:xfrm>
            <a:off x="637509" y="4568302"/>
            <a:ext cx="808627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임의로 고객 지정함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그 고객의 거래기록에 기반하여 상품 설명에 대해 벡터화(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tf-idf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를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함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 코사인 유사도를 비교함(전체 상품 설명에 대한 벡터와 사용자의 거래기록에 기반한 상품 설명에 대한 벡터)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코사인 유사도 값이 큰 순서대로 10개를 뽑기</a:t>
            </a:r>
          </a:p>
        </p:txBody>
      </p:sp>
    </p:spTree>
    <p:extLst>
      <p:ext uri="{BB962C8B-B14F-4D97-AF65-F5344CB8AC3E}">
        <p14:creationId xmlns:p14="http://schemas.microsoft.com/office/powerpoint/2010/main" val="40860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1246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추천하기(TF-IDF)</a:t>
            </a:r>
          </a:p>
        </p:txBody>
      </p:sp>
      <p:pic>
        <p:nvPicPr>
          <p:cNvPr id="8" name="그림 9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D90AE2E3-4226-A73A-C161-7FEA8C9A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76387"/>
            <a:ext cx="5734050" cy="370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2B165-5996-49B2-2886-AB3F00465373}"/>
              </a:ext>
            </a:extLst>
          </p:cNvPr>
          <p:cNvSpPr txBox="1"/>
          <p:nvPr/>
        </p:nvSpPr>
        <p:spPr>
          <a:xfrm>
            <a:off x="1693422" y="5676831"/>
            <a:ext cx="57022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CountVectorizer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        TF-IDF</a:t>
            </a:r>
          </a:p>
        </p:txBody>
      </p:sp>
      <p:sp>
        <p:nvSpPr>
          <p:cNvPr id="11" name="갈매기형 수장 31">
            <a:extLst>
              <a:ext uri="{FF2B5EF4-FFF2-40B4-BE49-F238E27FC236}">
                <a16:creationId xmlns:a16="http://schemas.microsoft.com/office/drawing/2014/main" id="{7674D962-7FEC-3A5E-E740-7BFD74C3A4DA}"/>
              </a:ext>
            </a:extLst>
          </p:cNvPr>
          <p:cNvSpPr/>
          <p:nvPr/>
        </p:nvSpPr>
        <p:spPr>
          <a:xfrm flipH="1">
            <a:off x="5293905" y="5684489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9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362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</a:t>
            </a:r>
          </a:p>
        </p:txBody>
      </p:sp>
      <p:sp>
        <p:nvSpPr>
          <p:cNvPr id="14" name="줄무늬가 있는 오른쪽 화살표 24">
            <a:extLst>
              <a:ext uri="{FF2B5EF4-FFF2-40B4-BE49-F238E27FC236}">
                <a16:creationId xmlns:a16="http://schemas.microsoft.com/office/drawing/2014/main" id="{BD784A42-6AF9-409C-D7C0-5CE3D815692B}"/>
              </a:ext>
            </a:extLst>
          </p:cNvPr>
          <p:cNvSpPr/>
          <p:nvPr/>
        </p:nvSpPr>
        <p:spPr>
          <a:xfrm>
            <a:off x="632004" y="172770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8" name="모서리가 둥근 직사각형 25">
            <a:extLst>
              <a:ext uri="{FF2B5EF4-FFF2-40B4-BE49-F238E27FC236}">
                <a16:creationId xmlns:a16="http://schemas.microsoft.com/office/drawing/2014/main" id="{C06EC403-D542-CC2E-CE2E-A3BBEE004563}"/>
              </a:ext>
            </a:extLst>
          </p:cNvPr>
          <p:cNvSpPr/>
          <p:nvPr/>
        </p:nvSpPr>
        <p:spPr>
          <a:xfrm>
            <a:off x="2156872" y="158494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83012-2EEA-6114-3109-2BEBBDD2812E}"/>
              </a:ext>
            </a:extLst>
          </p:cNvPr>
          <p:cNvSpPr/>
          <p:nvPr/>
        </p:nvSpPr>
        <p:spPr>
          <a:xfrm>
            <a:off x="2149013" y="1288524"/>
            <a:ext cx="6257027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KNN</a:t>
            </a:r>
          </a:p>
          <a:p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거리기반 분류분석 모델</a:t>
            </a:r>
          </a:p>
          <a:p>
            <a:pPr fontAlgn="base"/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데이터로부터 거리가 가까운 '</a:t>
            </a:r>
            <a:r>
              <a:rPr lang="ko-KR" altLang="en-US" sz="1600" b="1" spc="-150" dirty="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K'개의</a:t>
            </a:r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다른 데이터의 레이블을 참조하여  분류하는 알고리즘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134FA-B623-00CB-37D9-A25649B71810}"/>
              </a:ext>
            </a:extLst>
          </p:cNvPr>
          <p:cNvSpPr txBox="1"/>
          <p:nvPr/>
        </p:nvSpPr>
        <p:spPr>
          <a:xfrm>
            <a:off x="610802" y="3981241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4) </a:t>
            </a:r>
            <a:r>
              <a:rPr lang="ko-KR" altLang="en-US" b="1" spc="-150" dirty="0">
                <a:latin typeface="Malgun Gothic"/>
                <a:ea typeface="Malgun Gothic"/>
              </a:rPr>
              <a:t>사용자별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구매기록에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기반하여</a:t>
            </a:r>
            <a:r>
              <a:rPr lang="en-US" altLang="ko-KR" b="1" spc="-150" dirty="0">
                <a:latin typeface="Malgun Gothic"/>
                <a:ea typeface="Malgun Gothic"/>
              </a:rPr>
              <a:t> </a:t>
            </a:r>
            <a:r>
              <a:rPr lang="ko-KR" altLang="en-US" b="1" spc="-150" dirty="0">
                <a:latin typeface="Malgun Gothic"/>
                <a:ea typeface="Malgun Gothic"/>
              </a:rPr>
              <a:t>유사한</a:t>
            </a:r>
            <a:r>
              <a:rPr lang="en-US" altLang="ko-KR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상품 10개 추천하기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0A2FE-CDDB-F866-AF74-D4B82ED426F4}"/>
              </a:ext>
            </a:extLst>
          </p:cNvPr>
          <p:cNvSpPr txBox="1"/>
          <p:nvPr/>
        </p:nvSpPr>
        <p:spPr>
          <a:xfrm>
            <a:off x="637509" y="4365102"/>
            <a:ext cx="80862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임의로 고객 지정함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그 고객의 거래기록에 기반하여 상품 설명에 대해 벡터화를 함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전체 상품 설명 벡터에서 11개의 이웃을 찾음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-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유클리디안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거리로 계산한 스코어가 높은 순서대로 10개를 뽑기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1D953-2F9F-411E-FF47-8E43C9C94299}"/>
              </a:ext>
            </a:extLst>
          </p:cNvPr>
          <p:cNvSpPr txBox="1"/>
          <p:nvPr/>
        </p:nvSpPr>
        <p:spPr>
          <a:xfrm>
            <a:off x="615752" y="2830984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spc="-150" dirty="0">
                <a:ea typeface="맑은 고딕"/>
              </a:rPr>
              <a:t>1) </a:t>
            </a:r>
            <a:r>
              <a:rPr lang="en-US" altLang="ko-KR" b="1" spc="-150" dirty="0" err="1">
                <a:ea typeface="맑은 고딕"/>
              </a:rPr>
              <a:t>데이터</a:t>
            </a:r>
            <a:r>
              <a:rPr lang="en-US" altLang="ko-KR" b="1" spc="-150" dirty="0">
                <a:ea typeface="맑은 고딕"/>
              </a:rPr>
              <a:t> </a:t>
            </a:r>
            <a:r>
              <a:rPr lang="en-US" altLang="ko-KR" b="1" spc="-150" dirty="0" err="1">
                <a:ea typeface="맑은 고딕"/>
              </a:rPr>
              <a:t>전처리</a:t>
            </a:r>
            <a:endParaRPr lang="ko-KR" altLang="en-US" b="1" spc="-150" err="1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83CC-5B80-0588-F00F-DF0178E2A02B}"/>
              </a:ext>
            </a:extLst>
          </p:cNvPr>
          <p:cNvSpPr txBox="1"/>
          <p:nvPr/>
        </p:nvSpPr>
        <p:spPr>
          <a:xfrm>
            <a:off x="641152" y="3237021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2) </a:t>
            </a:r>
            <a:r>
              <a:rPr lang="en-US" b="1" spc="-150" dirty="0" err="1">
                <a:latin typeface="Malgun Gothic"/>
                <a:ea typeface="Malgun Gothic"/>
              </a:rPr>
              <a:t>자연어처리</a:t>
            </a:r>
            <a:endParaRPr lang="ko-KR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5A2F2-04A8-600A-5CDB-3CA73F923009}"/>
              </a:ext>
            </a:extLst>
          </p:cNvPr>
          <p:cNvSpPr txBox="1"/>
          <p:nvPr/>
        </p:nvSpPr>
        <p:spPr>
          <a:xfrm>
            <a:off x="614431" y="3609313"/>
            <a:ext cx="67687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spc="-150" dirty="0">
                <a:latin typeface="Malgun Gothic"/>
                <a:ea typeface="Malgun Gothic"/>
              </a:rPr>
              <a:t>3) </a:t>
            </a:r>
            <a:r>
              <a:rPr lang="ko-KR" altLang="en-US" b="1" spc="-150" dirty="0">
                <a:latin typeface="Malgun Gothic"/>
                <a:ea typeface="Malgun Gothic"/>
              </a:rPr>
              <a:t>전체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상품</a:t>
            </a:r>
            <a:r>
              <a:rPr lang="en-US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설명에</a:t>
            </a:r>
            <a:r>
              <a:rPr lang="en-US" altLang="ko-KR" b="1" spc="-150" dirty="0">
                <a:latin typeface="Malgun Gothic"/>
                <a:ea typeface="Malgun Gothic"/>
              </a:rPr>
              <a:t> </a:t>
            </a:r>
            <a:r>
              <a:rPr lang="ko-KR" altLang="en-US" b="1" spc="-150" dirty="0">
                <a:latin typeface="Malgun Gothic"/>
                <a:ea typeface="Malgun Gothic"/>
              </a:rPr>
              <a:t>대한</a:t>
            </a:r>
            <a:r>
              <a:rPr lang="en-US" altLang="ko-KR" b="1" spc="-150" dirty="0">
                <a:latin typeface="Malgun Gothic"/>
                <a:ea typeface="Malgun Gothic"/>
              </a:rPr>
              <a:t> </a:t>
            </a:r>
            <a:r>
              <a:rPr lang="ko-KR" altLang="en-US" b="1" spc="-150" dirty="0">
                <a:latin typeface="Malgun Gothic"/>
                <a:ea typeface="Malgun Gothic"/>
              </a:rPr>
              <a:t>벡터화(TF-IDF)</a:t>
            </a:r>
          </a:p>
        </p:txBody>
      </p:sp>
      <p:sp>
        <p:nvSpPr>
          <p:cNvPr id="15" name="줄무늬가 있는 오른쪽 화살표 24">
            <a:extLst>
              <a:ext uri="{FF2B5EF4-FFF2-40B4-BE49-F238E27FC236}">
                <a16:creationId xmlns:a16="http://schemas.microsoft.com/office/drawing/2014/main" id="{09BEC104-7D73-0F0A-F53B-C0088C9CDB0A}"/>
              </a:ext>
            </a:extLst>
          </p:cNvPr>
          <p:cNvSpPr/>
          <p:nvPr/>
        </p:nvSpPr>
        <p:spPr>
          <a:xfrm>
            <a:off x="632003" y="553770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6" name="모서리가 둥근 직사각형 25">
            <a:extLst>
              <a:ext uri="{FF2B5EF4-FFF2-40B4-BE49-F238E27FC236}">
                <a16:creationId xmlns:a16="http://schemas.microsoft.com/office/drawing/2014/main" id="{89D76CCB-D1EF-7930-5C06-2D8057D7D757}"/>
              </a:ext>
            </a:extLst>
          </p:cNvPr>
          <p:cNvSpPr/>
          <p:nvPr/>
        </p:nvSpPr>
        <p:spPr>
          <a:xfrm>
            <a:off x="2156871" y="539494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D26D29-6F1C-5C74-F756-F2E708DD9DFF}"/>
              </a:ext>
            </a:extLst>
          </p:cNvPr>
          <p:cNvSpPr/>
          <p:nvPr/>
        </p:nvSpPr>
        <p:spPr>
          <a:xfrm>
            <a:off x="2199812" y="5441423"/>
            <a:ext cx="6257027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유클리디안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ea typeface="맑은 고딕"/>
              </a:rPr>
              <a:t> 거리</a:t>
            </a:r>
          </a:p>
          <a:p>
            <a:r>
              <a:rPr lang="ko-KR" altLang="en-US" sz="1600" b="1" spc="-15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- 피타고라스 정리</a:t>
            </a:r>
          </a:p>
        </p:txBody>
      </p:sp>
    </p:spTree>
    <p:extLst>
      <p:ext uri="{BB962C8B-B14F-4D97-AF65-F5344CB8AC3E}">
        <p14:creationId xmlns:p14="http://schemas.microsoft.com/office/powerpoint/2010/main" val="47019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1246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추천하기(KNN)</a:t>
            </a:r>
          </a:p>
        </p:txBody>
      </p:sp>
      <p:pic>
        <p:nvPicPr>
          <p:cNvPr id="7" name="그림 7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9A37FB03-36C6-1398-BAAC-8C223C66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2000250"/>
            <a:ext cx="57340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4285F4-41B3-6FFB-6015-AD592BF4EF7F}"/>
              </a:ext>
            </a:extLst>
          </p:cNvPr>
          <p:cNvGrpSpPr/>
          <p:nvPr/>
        </p:nvGrpSpPr>
        <p:grpSpPr>
          <a:xfrm>
            <a:off x="1288670" y="1974835"/>
            <a:ext cx="8496944" cy="3456384"/>
            <a:chOff x="384903" y="1772816"/>
            <a:chExt cx="8496944" cy="3456384"/>
          </a:xfrm>
        </p:grpSpPr>
        <p:sp>
          <p:nvSpPr>
            <p:cNvPr id="9" name="TextBox 8"/>
            <p:cNvSpPr txBox="1"/>
            <p:nvPr/>
          </p:nvSpPr>
          <p:spPr>
            <a:xfrm>
              <a:off x="384903" y="1772816"/>
              <a:ext cx="8496944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/>
                  <a:ea typeface="HY헤드라인M"/>
                </a:rPr>
                <a:t> 01    02    03    04</a:t>
              </a:r>
              <a:endParaRPr lang="ko-KR" altLang="en-US" sz="5400" dirty="0">
                <a:solidFill>
                  <a:schemeClr val="bg1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28919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19573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23928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65212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3113" y="2843644"/>
              <a:ext cx="136815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맑은 고딕"/>
                  <a:ea typeface="맑은 고딕"/>
                </a:rPr>
                <a:t>개요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36" y="3429000"/>
              <a:ext cx="136815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 spc="-150" dirty="0">
                  <a:ea typeface="맑은 고딕"/>
                </a:rPr>
                <a:t>- </a:t>
              </a:r>
              <a:r>
                <a:rPr lang="en-US" altLang="ko-KR" sz="1200" b="1" spc="-150" dirty="0" err="1">
                  <a:ea typeface="맑은 고딕"/>
                </a:rPr>
                <a:t>개발동기</a:t>
              </a:r>
            </a:p>
            <a:p>
              <a:endParaRPr lang="en-US" altLang="ko-KR" sz="1200" b="1" spc="-150" dirty="0"/>
            </a:p>
            <a:p>
              <a:r>
                <a:rPr lang="en-US" altLang="ko-KR" sz="1200" b="1" spc="-150" dirty="0">
                  <a:ea typeface="맑은 고딕"/>
                </a:rPr>
                <a:t>- </a:t>
              </a:r>
              <a:r>
                <a:rPr lang="en-US" altLang="ko-KR" sz="1200" b="1" spc="-150" dirty="0" err="1">
                  <a:ea typeface="맑은 고딕"/>
                </a:rPr>
                <a:t>기획의도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23728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80112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429000"/>
              <a:ext cx="136815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 spc="-150" dirty="0">
                  <a:ea typeface="맑은 고딕"/>
                </a:rPr>
                <a:t>- </a:t>
              </a:r>
              <a:r>
                <a:rPr lang="en-US" altLang="ko-KR" sz="1200" b="1" spc="-150" dirty="0" err="1">
                  <a:ea typeface="맑은 고딕"/>
                </a:rPr>
                <a:t>개발일정</a:t>
              </a:r>
              <a:r>
                <a:rPr lang="en-US" altLang="ko-KR" sz="1200" b="1" spc="-150" dirty="0">
                  <a:ea typeface="맑은 고딕"/>
                </a:rPr>
                <a:t> &amp; </a:t>
              </a:r>
              <a:r>
                <a:rPr lang="en-US" altLang="ko-KR" sz="1200" b="1" spc="-150" dirty="0" err="1">
                  <a:ea typeface="맑은 고딕"/>
                </a:rPr>
                <a:t>업무</a:t>
              </a:r>
              <a:endParaRPr lang="ko-KR" altLang="en-US" dirty="0" err="1">
                <a:ea typeface="맑은 고딕"/>
              </a:endParaRPr>
            </a:p>
            <a:p>
              <a:pPr>
                <a:buFontTx/>
                <a:buChar char="-"/>
              </a:pPr>
              <a:endParaRPr lang="en-US" altLang="ko-KR" sz="1200" b="1" spc="-150" dirty="0"/>
            </a:p>
            <a:p>
              <a:endParaRPr lang="ko-KR" altLang="en-US" sz="1200" b="1" spc="-1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0" y="3429000"/>
              <a:ext cx="136815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 spc="-150" dirty="0">
                  <a:ea typeface="맑은 고딕"/>
                </a:rPr>
                <a:t>- </a:t>
              </a:r>
              <a:r>
                <a:rPr lang="en-US" altLang="ko-KR" sz="1200" b="1" spc="-150" dirty="0" err="1">
                  <a:ea typeface="맑은 고딕"/>
                </a:rPr>
                <a:t>데이터</a:t>
              </a:r>
            </a:p>
            <a:p>
              <a:endParaRPr lang="en-US" altLang="ko-KR" sz="1200" b="1" spc="-150" dirty="0">
                <a:ea typeface="맑은 고딕"/>
              </a:endParaRPr>
            </a:p>
            <a:p>
              <a:r>
                <a:rPr lang="en-US" altLang="ko-KR" sz="1200" b="1" spc="-150" dirty="0">
                  <a:ea typeface="맑은 고딕"/>
                </a:rPr>
                <a:t>- </a:t>
              </a:r>
              <a:r>
                <a:rPr lang="en-US" altLang="ko-KR" sz="1200" b="1" spc="-150" dirty="0" err="1">
                  <a:ea typeface="맑은 고딕"/>
                </a:rPr>
                <a:t>과정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0112" y="3429000"/>
              <a:ext cx="1368152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b="1" spc="-150" dirty="0">
                  <a:ea typeface="맑은 고딕"/>
                </a:rPr>
                <a:t>- </a:t>
              </a:r>
              <a:r>
                <a:rPr lang="en-US" altLang="ko-KR" sz="1200" b="1" spc="-150" dirty="0" err="1">
                  <a:ea typeface="맑은 고딕"/>
                </a:rPr>
                <a:t>마치며</a:t>
              </a:r>
              <a:endParaRPr lang="ko-KR" dirty="0" err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1720" y="2843644"/>
              <a:ext cx="16561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맑은 고딕"/>
                  <a:ea typeface="맑은 고딕"/>
                </a:rPr>
                <a:t>절차 및 방법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7904" y="2843644"/>
              <a:ext cx="16561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맑은 고딕"/>
                  <a:ea typeface="맑은 고딕"/>
                </a:rPr>
                <a:t>결과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2080" y="2852936"/>
              <a:ext cx="187220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맑은 고딕"/>
                  <a:ea typeface="맑은 고딕"/>
                </a:rPr>
                <a:t>자체평가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과정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081" y="1167276"/>
            <a:ext cx="51246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고객이 구매했던 상품과 유사한 상품 추천하기</a:t>
            </a:r>
          </a:p>
        </p:txBody>
      </p:sp>
      <p:pic>
        <p:nvPicPr>
          <p:cNvPr id="4" name="그림 4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138273B1-6AB3-30B5-D32E-6F3CC590F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40" r="15947" b="50505"/>
          <a:stretch/>
        </p:blipFill>
        <p:spPr>
          <a:xfrm>
            <a:off x="6505575" y="2305050"/>
            <a:ext cx="923934" cy="1866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0D3EA-6F9C-CCC5-4ED6-6830D7B0C2CC}"/>
              </a:ext>
            </a:extLst>
          </p:cNvPr>
          <p:cNvSpPr txBox="1"/>
          <p:nvPr/>
        </p:nvSpPr>
        <p:spPr>
          <a:xfrm>
            <a:off x="6617330" y="1834025"/>
            <a:ext cx="7050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KNN</a:t>
            </a:r>
          </a:p>
        </p:txBody>
      </p:sp>
      <p:pic>
        <p:nvPicPr>
          <p:cNvPr id="6" name="그림 6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56F906EB-924A-2AF6-9487-F6A222C2F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947" r="17774" b="50643"/>
          <a:stretch/>
        </p:blipFill>
        <p:spPr>
          <a:xfrm>
            <a:off x="3995588" y="2247909"/>
            <a:ext cx="933458" cy="1828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ACF49-16B9-B409-A5C1-7F0FA9144E59}"/>
              </a:ext>
            </a:extLst>
          </p:cNvPr>
          <p:cNvSpPr txBox="1"/>
          <p:nvPr/>
        </p:nvSpPr>
        <p:spPr>
          <a:xfrm>
            <a:off x="4064630" y="1834025"/>
            <a:ext cx="9336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TF-IDF</a:t>
            </a:r>
          </a:p>
        </p:txBody>
      </p:sp>
      <p:pic>
        <p:nvPicPr>
          <p:cNvPr id="8" name="그림 9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19629F5C-8D93-69C7-5BD1-D8DD33C2E9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889" t="-2020" r="16000" b="48485"/>
          <a:stretch/>
        </p:blipFill>
        <p:spPr>
          <a:xfrm>
            <a:off x="1720850" y="2154237"/>
            <a:ext cx="866484" cy="2014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35E195-6E20-072F-3DA0-B9A464C07518}"/>
              </a:ext>
            </a:extLst>
          </p:cNvPr>
          <p:cNvSpPr txBox="1"/>
          <p:nvPr/>
        </p:nvSpPr>
        <p:spPr>
          <a:xfrm>
            <a:off x="1359530" y="1821325"/>
            <a:ext cx="158133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CountVectorizer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F0D4D-B5C6-2A52-2358-556A66529651}"/>
              </a:ext>
            </a:extLst>
          </p:cNvPr>
          <p:cNvSpPr/>
          <p:nvPr/>
        </p:nvSpPr>
        <p:spPr>
          <a:xfrm>
            <a:off x="1695171" y="2384790"/>
            <a:ext cx="914400" cy="13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6CB6D4-6A03-8853-C1AC-2C2A1A86EECF}"/>
              </a:ext>
            </a:extLst>
          </p:cNvPr>
          <p:cNvSpPr/>
          <p:nvPr/>
        </p:nvSpPr>
        <p:spPr>
          <a:xfrm>
            <a:off x="3995489" y="2418197"/>
            <a:ext cx="957351" cy="127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9B4700-F743-2289-2168-A45D6F227B9A}"/>
              </a:ext>
            </a:extLst>
          </p:cNvPr>
          <p:cNvSpPr/>
          <p:nvPr/>
        </p:nvSpPr>
        <p:spPr>
          <a:xfrm>
            <a:off x="6458069" y="2465921"/>
            <a:ext cx="952579" cy="1296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B7299D-F48F-7E3C-0677-9B28AAB26499}"/>
              </a:ext>
            </a:extLst>
          </p:cNvPr>
          <p:cNvSpPr/>
          <p:nvPr/>
        </p:nvSpPr>
        <p:spPr>
          <a:xfrm>
            <a:off x="3985944" y="3878563"/>
            <a:ext cx="957351" cy="12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CDB02-AEA3-C4EE-282A-E1813A1F26E4}"/>
              </a:ext>
            </a:extLst>
          </p:cNvPr>
          <p:cNvSpPr/>
          <p:nvPr/>
        </p:nvSpPr>
        <p:spPr>
          <a:xfrm>
            <a:off x="6472386" y="3797431"/>
            <a:ext cx="957351" cy="12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4D86-BBE6-7B7D-A848-46CA86C01A9D}"/>
              </a:ext>
            </a:extLst>
          </p:cNvPr>
          <p:cNvSpPr txBox="1"/>
          <p:nvPr/>
        </p:nvSpPr>
        <p:spPr>
          <a:xfrm>
            <a:off x="3624685" y="4823002"/>
            <a:ext cx="386733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2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CountVectorizer</a:t>
            </a:r>
            <a:endParaRPr lang="ko-KR" sz="220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VS</a:t>
            </a: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 TF-IDF, KNN</a:t>
            </a:r>
            <a:endParaRPr lang="ko-KR" sz="220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8" name="줄무늬가 있는 오른쪽 화살표 24">
            <a:extLst>
              <a:ext uri="{FF2B5EF4-FFF2-40B4-BE49-F238E27FC236}">
                <a16:creationId xmlns:a16="http://schemas.microsoft.com/office/drawing/2014/main" id="{65FF14F6-A5BA-4E9F-A572-11DD61837B44}"/>
              </a:ext>
            </a:extLst>
          </p:cNvPr>
          <p:cNvSpPr/>
          <p:nvPr/>
        </p:nvSpPr>
        <p:spPr>
          <a:xfrm>
            <a:off x="1158880" y="488618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2" name="모서리가 둥근 직사각형 25">
            <a:extLst>
              <a:ext uri="{FF2B5EF4-FFF2-40B4-BE49-F238E27FC236}">
                <a16:creationId xmlns:a16="http://schemas.microsoft.com/office/drawing/2014/main" id="{459BF375-29A4-8DAC-09B7-C905CF57924C}"/>
              </a:ext>
            </a:extLst>
          </p:cNvPr>
          <p:cNvSpPr/>
          <p:nvPr/>
        </p:nvSpPr>
        <p:spPr>
          <a:xfrm>
            <a:off x="2580720" y="4734501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자체평가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마치며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3F2DDC7-76D5-B15B-8061-5AD9799BE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14"/>
          <a:stretch/>
        </p:blipFill>
        <p:spPr>
          <a:xfrm>
            <a:off x="1323975" y="2295525"/>
            <a:ext cx="2743200" cy="227647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A030EDA-1950-5EB4-3FF2-AE5EF69C1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83"/>
          <a:stretch/>
        </p:blipFill>
        <p:spPr>
          <a:xfrm>
            <a:off x="5000625" y="2295525"/>
            <a:ext cx="2743200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0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ko-KR" sz="1200" dirty="0">
                <a:solidFill>
                  <a:schemeClr val="bg1"/>
                </a:solidFill>
                <a:ea typeface="+mn-lt"/>
                <a:cs typeface="+mn-lt"/>
              </a:rPr>
              <a:t>https://github.com/Leeyeji13</a:t>
            </a:r>
            <a:endParaRPr lang="ko-KR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13기 이예지</a:t>
            </a:r>
            <a:endParaRPr 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3" y="271681"/>
            <a:ext cx="453971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78E99DB-5AFA-9A32-0428-D60C24C02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" b="10839"/>
          <a:stretch/>
        </p:blipFill>
        <p:spPr>
          <a:xfrm>
            <a:off x="158777" y="1426120"/>
            <a:ext cx="3546655" cy="3191920"/>
          </a:xfrm>
          <a:prstGeom prst="rect">
            <a:avLst/>
          </a:prstGeom>
        </p:spPr>
      </p:pic>
      <p:pic>
        <p:nvPicPr>
          <p:cNvPr id="11" name="그림 6">
            <a:extLst>
              <a:ext uri="{FF2B5EF4-FFF2-40B4-BE49-F238E27FC236}">
                <a16:creationId xmlns:a16="http://schemas.microsoft.com/office/drawing/2014/main" id="{50AE3FDC-3AB7-34B0-C178-3659D7AE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00" y="1445249"/>
            <a:ext cx="3173618" cy="3173618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34FB8C41-72E6-23AA-6A08-E02FC441CE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3" r="348" b="17483"/>
          <a:stretch/>
        </p:blipFill>
        <p:spPr>
          <a:xfrm>
            <a:off x="2079027" y="2640858"/>
            <a:ext cx="4620203" cy="3841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7D528-7945-2DD7-E31D-3A3540645DCD}"/>
              </a:ext>
            </a:extLst>
          </p:cNvPr>
          <p:cNvSpPr txBox="1"/>
          <p:nvPr/>
        </p:nvSpPr>
        <p:spPr>
          <a:xfrm>
            <a:off x="438067" y="836712"/>
            <a:ext cx="199400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개발동기</a:t>
            </a:r>
            <a:endParaRPr 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2" y="271681"/>
            <a:ext cx="4539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50C35CB5-94AD-293C-CD0D-4FFBCD362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" b="19231"/>
          <a:stretch/>
        </p:blipFill>
        <p:spPr>
          <a:xfrm>
            <a:off x="990920" y="2497383"/>
            <a:ext cx="2731358" cy="2215664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CA6880C4-F591-65DC-93CB-3558FAF91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" b="18811"/>
          <a:stretch/>
        </p:blipFill>
        <p:spPr>
          <a:xfrm>
            <a:off x="5304667" y="2497383"/>
            <a:ext cx="2733643" cy="2227172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43A014DC-6096-4571-76A7-D366B9DB2C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8" b="16084"/>
          <a:stretch/>
        </p:blipFill>
        <p:spPr>
          <a:xfrm>
            <a:off x="4128191" y="3262571"/>
            <a:ext cx="820673" cy="685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2ABFE2-7EB3-4851-B89F-40698BC5FF6B}"/>
              </a:ext>
            </a:extLst>
          </p:cNvPr>
          <p:cNvSpPr txBox="1"/>
          <p:nvPr/>
        </p:nvSpPr>
        <p:spPr>
          <a:xfrm>
            <a:off x="2013846" y="5031477"/>
            <a:ext cx="99262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개인화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D958-5C6A-4768-115D-3BEA545E7EDE}"/>
              </a:ext>
            </a:extLst>
          </p:cNvPr>
          <p:cNvSpPr txBox="1"/>
          <p:nvPr/>
        </p:nvSpPr>
        <p:spPr>
          <a:xfrm>
            <a:off x="5983259" y="5031476"/>
            <a:ext cx="118391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추천서비스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92B36-9A97-93F6-88A5-2ABECBE225D8}"/>
              </a:ext>
            </a:extLst>
          </p:cNvPr>
          <p:cNvSpPr txBox="1"/>
          <p:nvPr/>
        </p:nvSpPr>
        <p:spPr>
          <a:xfrm>
            <a:off x="438067" y="836712"/>
            <a:ext cx="199400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개발동기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3" y="271681"/>
            <a:ext cx="4539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9BCEC2BC-631B-FA10-D63A-4068A1FEA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" b="20280"/>
          <a:stretch/>
        </p:blipFill>
        <p:spPr>
          <a:xfrm>
            <a:off x="3123882" y="1110479"/>
            <a:ext cx="2733643" cy="218688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542A60F-5BAA-1E33-AE01-3C2E637A0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" b="22727"/>
          <a:stretch/>
        </p:blipFill>
        <p:spPr>
          <a:xfrm>
            <a:off x="1115262" y="3386915"/>
            <a:ext cx="3183191" cy="2464082"/>
          </a:xfrm>
          <a:prstGeom prst="rect">
            <a:avLst/>
          </a:prstGeom>
        </p:spPr>
      </p:pic>
      <p:pic>
        <p:nvPicPr>
          <p:cNvPr id="7" name="그림 10">
            <a:extLst>
              <a:ext uri="{FF2B5EF4-FFF2-40B4-BE49-F238E27FC236}">
                <a16:creationId xmlns:a16="http://schemas.microsoft.com/office/drawing/2014/main" id="{91301C03-3704-06B9-489D-2540F43833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8" b="23776"/>
          <a:stretch/>
        </p:blipFill>
        <p:spPr>
          <a:xfrm>
            <a:off x="780491" y="3004321"/>
            <a:ext cx="3766646" cy="2903983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E9BC8500-81EC-55B0-CB06-32902232CF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39" r="348" b="17483"/>
          <a:stretch/>
        </p:blipFill>
        <p:spPr>
          <a:xfrm>
            <a:off x="5228149" y="3495954"/>
            <a:ext cx="2733643" cy="2240602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573C045F-D4B2-01F1-2CDD-FCD60D70C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8" b="17133"/>
          <a:stretch/>
        </p:blipFill>
        <p:spPr>
          <a:xfrm>
            <a:off x="5189890" y="3472998"/>
            <a:ext cx="2733643" cy="2273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15764-87A2-C9AA-D392-7DF006AE8C98}"/>
              </a:ext>
            </a:extLst>
          </p:cNvPr>
          <p:cNvSpPr txBox="1"/>
          <p:nvPr/>
        </p:nvSpPr>
        <p:spPr>
          <a:xfrm>
            <a:off x="5218072" y="5748841"/>
            <a:ext cx="28195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단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한사람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만을 위한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추천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F1335-EA12-5406-B38C-DEB64EE65708}"/>
              </a:ext>
            </a:extLst>
          </p:cNvPr>
          <p:cNvSpPr txBox="1"/>
          <p:nvPr/>
        </p:nvSpPr>
        <p:spPr>
          <a:xfrm>
            <a:off x="1554733" y="5729711"/>
            <a:ext cx="230300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모두를 위한 추천시스템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93C7D-38D8-CC9A-6FBF-AA080C41DE06}"/>
              </a:ext>
            </a:extLst>
          </p:cNvPr>
          <p:cNvSpPr txBox="1"/>
          <p:nvPr/>
        </p:nvSpPr>
        <p:spPr>
          <a:xfrm>
            <a:off x="438067" y="836712"/>
            <a:ext cx="199400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개발동기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8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3" y="271681"/>
            <a:ext cx="4539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08E3E-27C0-E2C0-F80B-4498E03FC8A5}"/>
              </a:ext>
            </a:extLst>
          </p:cNvPr>
          <p:cNvSpPr txBox="1"/>
          <p:nvPr/>
        </p:nvSpPr>
        <p:spPr>
          <a:xfrm>
            <a:off x="2482523" y="1559434"/>
            <a:ext cx="537332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6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잇템</a:t>
            </a:r>
            <a:r>
              <a:rPr lang="ko-KR" altLang="en-US" sz="6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(IT:EM)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E8E4F-3F76-5AE6-3648-8EC55C154D6F}"/>
              </a:ext>
            </a:extLst>
          </p:cNvPr>
          <p:cNvSpPr txBox="1"/>
          <p:nvPr/>
        </p:nvSpPr>
        <p:spPr>
          <a:xfrm>
            <a:off x="2779034" y="3319367"/>
            <a:ext cx="359425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최근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인기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상품</a:t>
            </a:r>
            <a:endParaRPr 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+</a:t>
            </a:r>
          </a:p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고객별 이전에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자주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구매한 상품</a:t>
            </a:r>
          </a:p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+</a:t>
            </a:r>
          </a:p>
          <a:p>
            <a:pPr algn="ctr"/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고객별 이전에 구매한 상품과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유사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한 상품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10DA6-12B5-3F32-337D-DCF4B24EE812}"/>
              </a:ext>
            </a:extLst>
          </p:cNvPr>
          <p:cNvSpPr txBox="1"/>
          <p:nvPr/>
        </p:nvSpPr>
        <p:spPr>
          <a:xfrm>
            <a:off x="438067" y="836712"/>
            <a:ext cx="199400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45858-9F22-AFFA-D78A-90569AEE2946}"/>
              </a:ext>
            </a:extLst>
          </p:cNvPr>
          <p:cNvSpPr txBox="1"/>
          <p:nvPr/>
        </p:nvSpPr>
        <p:spPr>
          <a:xfrm>
            <a:off x="3643273" y="5808108"/>
            <a:ext cx="187124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개인화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된 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추천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시스템</a:t>
            </a: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5B5DA22B-E436-B99B-4430-6C59E7FB7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19"/>
          <a:stretch/>
        </p:blipFill>
        <p:spPr>
          <a:xfrm>
            <a:off x="4250266" y="5317066"/>
            <a:ext cx="660401" cy="5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067" y="836712"/>
            <a:ext cx="199400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개발일정 &amp; 업무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52379"/>
              </p:ext>
            </p:extLst>
          </p:nvPr>
        </p:nvGraphicFramePr>
        <p:xfrm>
          <a:off x="648586" y="1998921"/>
          <a:ext cx="7990247" cy="34025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3313">
                  <a:extLst>
                    <a:ext uri="{9D8B030D-6E8A-4147-A177-3AD203B41FA5}">
                      <a16:colId xmlns:a16="http://schemas.microsoft.com/office/drawing/2014/main" val="770119870"/>
                    </a:ext>
                  </a:extLst>
                </a:gridCol>
              </a:tblGrid>
              <a:tr h="6200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/>
                        <a:t>구분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/>
                        <a:t>기간</a:t>
                      </a:r>
                    </a:p>
                  </a:txBody>
                  <a:tcPr marL="41624" marR="41624" marT="11508" marB="11508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kern="0" spc="0" dirty="0"/>
                        <a:t>활동</a:t>
                      </a:r>
                      <a:endParaRPr lang="ko-KR" sz="1400"/>
                    </a:p>
                  </a:txBody>
                  <a:tcPr marL="41624" marR="41624" marT="11508" marB="11508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5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/>
                        <a:t>프로젝트 기획</a:t>
                      </a:r>
                    </a:p>
                  </a:txBody>
                  <a:tcPr marL="41624" marR="41624" marT="11508" marB="1150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09.15.(목) - 09.23.(금)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프로젝트 기획 및 주제 선정</a:t>
                      </a:r>
                      <a:endParaRPr lang="ko-KR" sz="1400"/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기획안 작성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초기 기획 변경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/>
                        <a:t>데이터 수집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09.26.(월) - 09.27.(화)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필요 데이터 및 수집 절차 정의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/>
                        <a:t>추천시스템 개발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09.27.(화) - 10.11.(화)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추천시스템 개발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/>
                        <a:t>총 개발기간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09.15.(목) - 10.11.(화) (총 4주)</a:t>
                      </a: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41624" marR="41624" marT="11508" marB="115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03809" y="271681"/>
            <a:ext cx="928459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절차 및 방법</a:t>
            </a:r>
          </a:p>
        </p:txBody>
      </p:sp>
    </p:spTree>
    <p:extLst>
      <p:ext uri="{BB962C8B-B14F-4D97-AF65-F5344CB8AC3E}">
        <p14:creationId xmlns:p14="http://schemas.microsoft.com/office/powerpoint/2010/main" val="213731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>
                <a:ea typeface="맑은 고딕"/>
              </a:rPr>
              <a:t>Articles.csv </a:t>
            </a:r>
            <a:r>
              <a:rPr lang="en-US" sz="1600" b="1" dirty="0">
                <a:latin typeface="Malgun Gothic"/>
                <a:ea typeface="Malgun Gothic"/>
              </a:rPr>
              <a:t>&lt;</a:t>
            </a:r>
            <a:r>
              <a:rPr lang="en-US" sz="1600" b="1" dirty="0" err="1">
                <a:latin typeface="Malgun Gothic"/>
                <a:ea typeface="Malgun Gothic"/>
              </a:rPr>
              <a:t>kaggle</a:t>
            </a:r>
            <a:r>
              <a:rPr lang="en-US" sz="1600" b="1" dirty="0">
                <a:latin typeface="Malgun Gothic"/>
                <a:ea typeface="Malgun Gothic"/>
              </a:rPr>
              <a:t> – </a:t>
            </a:r>
            <a:r>
              <a:rPr lang="en-US" sz="1600" b="1" dirty="0" err="1">
                <a:latin typeface="Malgun Gothic"/>
                <a:ea typeface="Malgun Gothic"/>
              </a:rPr>
              <a:t>h&amp;m</a:t>
            </a:r>
            <a:r>
              <a:rPr lang="en-US" sz="1600" b="1" dirty="0">
                <a:latin typeface="Malgun Gothic"/>
                <a:ea typeface="Malgun Gothic"/>
              </a:rPr>
              <a:t> personalized fashion recommendations&gt;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데이터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3433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64795" indent="-264795" fontAlgn="base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제품 데이터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(105542, 25)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총 105542개의 제품에 대한 정보가 담겨 있음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한 행은 제품에 대한 특징 데이터를 의미함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1052" y="271681"/>
            <a:ext cx="4539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ADDBBB7-76FD-30B0-D00E-7414F423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909609"/>
            <a:ext cx="8020049" cy="1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>
                <a:ea typeface="맑은 고딕"/>
              </a:rPr>
              <a:t>Customers.csv &lt;</a:t>
            </a:r>
            <a:r>
              <a:rPr lang="en-US" altLang="ko-KR" sz="1600" b="1" dirty="0" err="1">
                <a:ea typeface="맑은 고딕"/>
              </a:rPr>
              <a:t>kaggle</a:t>
            </a:r>
            <a:r>
              <a:rPr lang="en-US" altLang="ko-KR" sz="1600" b="1" dirty="0">
                <a:ea typeface="맑은 고딕"/>
              </a:rPr>
              <a:t> – </a:t>
            </a:r>
            <a:r>
              <a:rPr lang="en-US" altLang="ko-KR" sz="1600" b="1" dirty="0" err="1">
                <a:ea typeface="맑은 고딕"/>
              </a:rPr>
              <a:t>h&amp;m</a:t>
            </a:r>
            <a:r>
              <a:rPr lang="en-US" altLang="ko-KR" sz="1600" b="1" dirty="0">
                <a:ea typeface="맑은 고딕"/>
              </a:rPr>
              <a:t> personalized fashion recommendations&gt;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데이터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3433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64795" indent="-264795" fontAlgn="base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고객 데이터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(1371980, 7)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총 1371980명에 대한 개인정보가 존재함</a:t>
            </a:r>
          </a:p>
          <a:p>
            <a:pPr marL="264795" indent="-264795">
              <a:lnSpc>
                <a:spcPct val="150000"/>
              </a:lnSpc>
            </a:pPr>
            <a:r>
              <a:rPr lang="ko-KR" altLang="en-US" sz="1400" b="1" spc="-150" dirty="0">
                <a:ea typeface="맑은 고딕"/>
              </a:rPr>
              <a:t>- 고객 </a:t>
            </a:r>
            <a:r>
              <a:rPr lang="ko-KR" altLang="en-US" sz="1400" b="1" spc="-150" dirty="0" err="1">
                <a:ea typeface="맑은 고딕"/>
              </a:rPr>
              <a:t>id</a:t>
            </a:r>
            <a:r>
              <a:rPr lang="ko-KR" altLang="en-US" sz="1400" b="1" spc="-150" dirty="0">
                <a:ea typeface="맑은 고딕"/>
              </a:rPr>
              <a:t>, 우편 번호는 개인정보로 암호화되어 있음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1052" y="271681"/>
            <a:ext cx="4539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ea typeface="맑은 고딕"/>
              </a:rPr>
              <a:t>결과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C40B1C3-CBC7-DE0E-56C4-DC5687E2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4879445"/>
            <a:ext cx="8206316" cy="11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3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439</Words>
  <Application>Microsoft Office PowerPoint</Application>
  <PresentationFormat>화면 슬라이드 쇼(4:3)</PresentationFormat>
  <Paragraphs>215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minhee park</cp:lastModifiedBy>
  <cp:revision>1332</cp:revision>
  <dcterms:created xsi:type="dcterms:W3CDTF">2016-11-03T20:47:04Z</dcterms:created>
  <dcterms:modified xsi:type="dcterms:W3CDTF">2022-10-13T05:40:27Z</dcterms:modified>
</cp:coreProperties>
</file>