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4"/>
  </p:notesMasterIdLst>
  <p:handoutMasterIdLst>
    <p:handoutMasterId r:id="rId5"/>
  </p:handoutMasterIdLst>
  <p:sldIdLst>
    <p:sldId id="256" r:id="rId3"/>
  </p:sldIdLst>
  <p:sldSz cx="21945600" cy="32918400"/>
  <p:notesSz cx="7315200" cy="9601200"/>
  <p:defaultTextStyle>
    <a:defPPr>
      <a:defRPr lang="en-US"/>
    </a:defPPr>
    <a:lvl1pPr algn="l" rtl="0" eaLnBrk="0" fontAlgn="base" hangingPunct="0">
      <a:spcBef>
        <a:spcPct val="0"/>
      </a:spcBef>
      <a:spcAft>
        <a:spcPct val="0"/>
      </a:spcAft>
      <a:defRPr sz="1500" kern="1200">
        <a:solidFill>
          <a:schemeClr val="tx1"/>
        </a:solidFill>
        <a:latin typeface="Times New Roman" charset="0"/>
        <a:ea typeface="+mn-ea"/>
        <a:cs typeface="+mn-cs"/>
      </a:defRPr>
    </a:lvl1pPr>
    <a:lvl2pPr marL="457200" algn="l" rtl="0" eaLnBrk="0" fontAlgn="base" hangingPunct="0">
      <a:spcBef>
        <a:spcPct val="0"/>
      </a:spcBef>
      <a:spcAft>
        <a:spcPct val="0"/>
      </a:spcAft>
      <a:defRPr sz="1500" kern="1200">
        <a:solidFill>
          <a:schemeClr val="tx1"/>
        </a:solidFill>
        <a:latin typeface="Times New Roman" charset="0"/>
        <a:ea typeface="+mn-ea"/>
        <a:cs typeface="+mn-cs"/>
      </a:defRPr>
    </a:lvl2pPr>
    <a:lvl3pPr marL="914400" algn="l" rtl="0" eaLnBrk="0" fontAlgn="base" hangingPunct="0">
      <a:spcBef>
        <a:spcPct val="0"/>
      </a:spcBef>
      <a:spcAft>
        <a:spcPct val="0"/>
      </a:spcAft>
      <a:defRPr sz="1500" kern="1200">
        <a:solidFill>
          <a:schemeClr val="tx1"/>
        </a:solidFill>
        <a:latin typeface="Times New Roman" charset="0"/>
        <a:ea typeface="+mn-ea"/>
        <a:cs typeface="+mn-cs"/>
      </a:defRPr>
    </a:lvl3pPr>
    <a:lvl4pPr marL="1371600" algn="l" rtl="0" eaLnBrk="0" fontAlgn="base" hangingPunct="0">
      <a:spcBef>
        <a:spcPct val="0"/>
      </a:spcBef>
      <a:spcAft>
        <a:spcPct val="0"/>
      </a:spcAft>
      <a:defRPr sz="1500" kern="1200">
        <a:solidFill>
          <a:schemeClr val="tx1"/>
        </a:solidFill>
        <a:latin typeface="Times New Roman" charset="0"/>
        <a:ea typeface="+mn-ea"/>
        <a:cs typeface="+mn-cs"/>
      </a:defRPr>
    </a:lvl4pPr>
    <a:lvl5pPr marL="1828800" algn="l" rtl="0" eaLnBrk="0" fontAlgn="base" hangingPunct="0">
      <a:spcBef>
        <a:spcPct val="0"/>
      </a:spcBef>
      <a:spcAft>
        <a:spcPct val="0"/>
      </a:spcAft>
      <a:defRPr sz="1500" kern="1200">
        <a:solidFill>
          <a:schemeClr val="tx1"/>
        </a:solidFill>
        <a:latin typeface="Times New Roman" charset="0"/>
        <a:ea typeface="+mn-ea"/>
        <a:cs typeface="+mn-cs"/>
      </a:defRPr>
    </a:lvl5pPr>
    <a:lvl6pPr marL="2286000" algn="l" defTabSz="914400" rtl="0" eaLnBrk="1" latinLnBrk="0" hangingPunct="1">
      <a:defRPr sz="1500" kern="1200">
        <a:solidFill>
          <a:schemeClr val="tx1"/>
        </a:solidFill>
        <a:latin typeface="Times New Roman" charset="0"/>
        <a:ea typeface="+mn-ea"/>
        <a:cs typeface="+mn-cs"/>
      </a:defRPr>
    </a:lvl6pPr>
    <a:lvl7pPr marL="2743200" algn="l" defTabSz="914400" rtl="0" eaLnBrk="1" latinLnBrk="0" hangingPunct="1">
      <a:defRPr sz="1500" kern="1200">
        <a:solidFill>
          <a:schemeClr val="tx1"/>
        </a:solidFill>
        <a:latin typeface="Times New Roman" charset="0"/>
        <a:ea typeface="+mn-ea"/>
        <a:cs typeface="+mn-cs"/>
      </a:defRPr>
    </a:lvl7pPr>
    <a:lvl8pPr marL="3200400" algn="l" defTabSz="914400" rtl="0" eaLnBrk="1" latinLnBrk="0" hangingPunct="1">
      <a:defRPr sz="1500" kern="1200">
        <a:solidFill>
          <a:schemeClr val="tx1"/>
        </a:solidFill>
        <a:latin typeface="Times New Roman" charset="0"/>
        <a:ea typeface="+mn-ea"/>
        <a:cs typeface="+mn-cs"/>
      </a:defRPr>
    </a:lvl8pPr>
    <a:lvl9pPr marL="3657600" algn="l" defTabSz="914400" rtl="0" eaLnBrk="1" latinLnBrk="0" hangingPunct="1">
      <a:defRPr sz="15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C5B7FF"/>
    <a:srgbClr val="FF9933"/>
    <a:srgbClr val="FF0000"/>
    <a:srgbClr val="009999"/>
    <a:srgbClr val="A6BAD8"/>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494" autoAdjust="0"/>
    <p:restoredTop sz="86391" autoAdjust="0"/>
  </p:normalViewPr>
  <p:slideViewPr>
    <p:cSldViewPr>
      <p:cViewPr>
        <p:scale>
          <a:sx n="52" d="100"/>
          <a:sy n="52" d="100"/>
        </p:scale>
        <p:origin x="504" y="-5224"/>
      </p:cViewPr>
      <p:guideLst>
        <p:guide orient="horz" pos="10368"/>
        <p:guide pos="6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696" y="20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weifengli/Desktop/Work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Number of Crimes</a:t>
            </a:r>
            <a:r>
              <a:rPr lang="en-US" baseline="0"/>
              <a:t> by Year</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Number of Crimes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Sheet1!$A$2:$A$16</c:f>
              <c:numCache>
                <c:formatCode>General</c:formatCode>
                <c:ptCount val="15"/>
                <c:pt idx="0">
                  <c:v>2001.0</c:v>
                </c:pt>
                <c:pt idx="1">
                  <c:v>2002.0</c:v>
                </c:pt>
                <c:pt idx="2">
                  <c:v>2003.0</c:v>
                </c:pt>
                <c:pt idx="3">
                  <c:v>2004.0</c:v>
                </c:pt>
                <c:pt idx="4">
                  <c:v>2005.0</c:v>
                </c:pt>
                <c:pt idx="5">
                  <c:v>2006.0</c:v>
                </c:pt>
                <c:pt idx="6">
                  <c:v>2007.0</c:v>
                </c:pt>
                <c:pt idx="7">
                  <c:v>2008.0</c:v>
                </c:pt>
                <c:pt idx="8">
                  <c:v>2009.0</c:v>
                </c:pt>
                <c:pt idx="9">
                  <c:v>2010.0</c:v>
                </c:pt>
                <c:pt idx="10">
                  <c:v>2011.0</c:v>
                </c:pt>
                <c:pt idx="11">
                  <c:v>2012.0</c:v>
                </c:pt>
                <c:pt idx="12">
                  <c:v>2013.0</c:v>
                </c:pt>
                <c:pt idx="13">
                  <c:v>2014.0</c:v>
                </c:pt>
                <c:pt idx="14">
                  <c:v>2015.0</c:v>
                </c:pt>
              </c:numCache>
            </c:numRef>
          </c:xVal>
          <c:yVal>
            <c:numRef>
              <c:f>Sheet1!$B$2:$B$16</c:f>
              <c:numCache>
                <c:formatCode>General</c:formatCode>
                <c:ptCount val="15"/>
                <c:pt idx="0">
                  <c:v>469236.0</c:v>
                </c:pt>
                <c:pt idx="1">
                  <c:v>469145.0</c:v>
                </c:pt>
                <c:pt idx="2">
                  <c:v>457489.0</c:v>
                </c:pt>
                <c:pt idx="3">
                  <c:v>450773.0</c:v>
                </c:pt>
                <c:pt idx="4">
                  <c:v>435164.0</c:v>
                </c:pt>
                <c:pt idx="5">
                  <c:v>430821.0</c:v>
                </c:pt>
                <c:pt idx="6">
                  <c:v>421358.0</c:v>
                </c:pt>
                <c:pt idx="7">
                  <c:v>411431.0</c:v>
                </c:pt>
                <c:pt idx="8">
                  <c:v>379407.0</c:v>
                </c:pt>
                <c:pt idx="9">
                  <c:v>356716.0</c:v>
                </c:pt>
                <c:pt idx="10">
                  <c:v>339149.0</c:v>
                </c:pt>
                <c:pt idx="11">
                  <c:v>325639.0</c:v>
                </c:pt>
                <c:pt idx="12">
                  <c:v>296552.0</c:v>
                </c:pt>
                <c:pt idx="13">
                  <c:v>265773.0</c:v>
                </c:pt>
                <c:pt idx="14">
                  <c:v>191393.0</c:v>
                </c:pt>
              </c:numCache>
            </c:numRef>
          </c:yVal>
          <c:smooth val="0"/>
        </c:ser>
        <c:dLbls>
          <c:showLegendKey val="0"/>
          <c:showVal val="0"/>
          <c:showCatName val="0"/>
          <c:showSerName val="0"/>
          <c:showPercent val="0"/>
          <c:showBubbleSize val="0"/>
        </c:dLbls>
        <c:axId val="1814281040"/>
        <c:axId val="1813729824"/>
      </c:scatterChart>
      <c:valAx>
        <c:axId val="1814281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3729824"/>
        <c:crosses val="autoZero"/>
        <c:crossBetween val="midCat"/>
      </c:valAx>
      <c:valAx>
        <c:axId val="1813729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42810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27" tIns="48314" rIns="96627" bIns="48314"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5123" name="Rectangle 1027"/>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27" tIns="48314" rIns="96627" bIns="48314"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5124" name="Rectangle 1028"/>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27" tIns="48314" rIns="96627" bIns="48314" numCol="1" anchor="b"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5125" name="Rectangle 1029"/>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27" tIns="48314" rIns="96627" bIns="48314" numCol="1" anchor="b" anchorCtr="0" compatLnSpc="1">
            <a:prstTxWarp prst="textNoShape">
              <a:avLst/>
            </a:prstTxWarp>
          </a:bodyPr>
          <a:lstStyle>
            <a:lvl1pPr algn="r" defTabSz="966788">
              <a:defRPr sz="1300">
                <a:ea typeface="Times New Roman" charset="0"/>
                <a:cs typeface="Times New Roman" charset="0"/>
              </a:defRPr>
            </a:lvl1pPr>
          </a:lstStyle>
          <a:p>
            <a:fld id="{321D894C-4B65-124D-AAFD-73C16CBAC94F}" type="slidenum">
              <a:rPr lang="ar-SA" altLang="en-US"/>
              <a:pPr/>
              <a:t>‹#›</a:t>
            </a:fld>
            <a:endParaRPr lang="en-US" altLang="en-US"/>
          </a:p>
        </p:txBody>
      </p:sp>
    </p:spTree>
    <p:extLst>
      <p:ext uri="{BB962C8B-B14F-4D97-AF65-F5344CB8AC3E}">
        <p14:creationId xmlns:p14="http://schemas.microsoft.com/office/powerpoint/2010/main" val="173457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4144963" y="0"/>
            <a:ext cx="3170237" cy="479425"/>
          </a:xfrm>
          <a:prstGeom prst="rect">
            <a:avLst/>
          </a:prstGeom>
          <a:noFill/>
          <a:ln w="9525">
            <a:noFill/>
            <a:miter lim="800000"/>
            <a:headEnd/>
            <a:tailEnd/>
          </a:ln>
        </p:spPr>
        <p:txBody>
          <a:bodyPr vert="horz" wrap="square" lIns="17035" tIns="8518" rIns="17035" bIns="8518" numCol="1" anchor="t" anchorCtr="0" compatLnSpc="1">
            <a:prstTxWarp prst="textNoShape">
              <a:avLst/>
            </a:prstTxWarp>
          </a:bodyPr>
          <a:lstStyle>
            <a:lvl1pPr algn="r" defTabSz="169863">
              <a:defRPr sz="20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1588" y="0"/>
            <a:ext cx="3170237" cy="479425"/>
          </a:xfrm>
          <a:prstGeom prst="rect">
            <a:avLst/>
          </a:prstGeom>
          <a:noFill/>
          <a:ln w="9525">
            <a:noFill/>
            <a:miter lim="800000"/>
            <a:headEnd/>
            <a:tailEnd/>
          </a:ln>
        </p:spPr>
        <p:txBody>
          <a:bodyPr vert="horz" wrap="square" lIns="17035" tIns="8518" rIns="17035" bIns="8518" numCol="1" anchor="t" anchorCtr="0" compatLnSpc="1">
            <a:prstTxWarp prst="textNoShape">
              <a:avLst/>
            </a:prstTxWarp>
          </a:bodyPr>
          <a:lstStyle>
            <a:lvl1pPr defTabSz="169863">
              <a:defRPr sz="200">
                <a:latin typeface="Times New Roman" pitchFamily="18" charset="0"/>
              </a:defRPr>
            </a:lvl1pPr>
          </a:lstStyle>
          <a:p>
            <a:pPr>
              <a:defRPr/>
            </a:pPr>
            <a:endParaRPr lang="en-US"/>
          </a:p>
        </p:txBody>
      </p:sp>
      <p:sp>
        <p:nvSpPr>
          <p:cNvPr id="3076" name="Rectangle 4"/>
          <p:cNvSpPr>
            <a:spLocks noRot="1" noChangeArrowheads="1" noTextEdit="1"/>
          </p:cNvSpPr>
          <p:nvPr>
            <p:ph type="sldImg" idx="2"/>
          </p:nvPr>
        </p:nvSpPr>
        <p:spPr bwMode="auto">
          <a:xfrm>
            <a:off x="2457450" y="720725"/>
            <a:ext cx="24003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17035" tIns="8518" rIns="17035" bIns="85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4144963" y="9120188"/>
            <a:ext cx="3170237" cy="479425"/>
          </a:xfrm>
          <a:prstGeom prst="rect">
            <a:avLst/>
          </a:prstGeom>
          <a:noFill/>
          <a:ln w="9525">
            <a:noFill/>
            <a:miter lim="800000"/>
            <a:headEnd/>
            <a:tailEnd/>
          </a:ln>
        </p:spPr>
        <p:txBody>
          <a:bodyPr vert="horz" wrap="square" lIns="17035" tIns="8518" rIns="17035" bIns="8518" numCol="1" anchor="b" anchorCtr="0" compatLnSpc="1">
            <a:prstTxWarp prst="textNoShape">
              <a:avLst/>
            </a:prstTxWarp>
          </a:bodyPr>
          <a:lstStyle>
            <a:lvl1pPr algn="r" defTabSz="169863">
              <a:defRPr sz="200">
                <a:latin typeface="Times New Roman"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1588" y="9120188"/>
            <a:ext cx="3170237" cy="479425"/>
          </a:xfrm>
          <a:prstGeom prst="rect">
            <a:avLst/>
          </a:prstGeom>
          <a:noFill/>
          <a:ln w="9525">
            <a:noFill/>
            <a:miter lim="800000"/>
            <a:headEnd/>
            <a:tailEnd/>
          </a:ln>
        </p:spPr>
        <p:txBody>
          <a:bodyPr vert="horz" wrap="square" lIns="17035" tIns="8518" rIns="17035" bIns="8518" numCol="1" anchor="b" anchorCtr="0" compatLnSpc="1">
            <a:prstTxWarp prst="textNoShape">
              <a:avLst/>
            </a:prstTxWarp>
          </a:bodyPr>
          <a:lstStyle>
            <a:lvl1pPr defTabSz="169863">
              <a:defRPr sz="200">
                <a:ea typeface="Times New Roman" charset="0"/>
                <a:cs typeface="Times New Roman" charset="0"/>
              </a:defRPr>
            </a:lvl1pPr>
          </a:lstStyle>
          <a:p>
            <a:fld id="{B73726EC-C544-7242-90A7-A26C21A417D2}" type="slidenum">
              <a:rPr lang="ar-SA" altLang="en-US"/>
              <a:pPr/>
              <a:t>‹#›</a:t>
            </a:fld>
            <a:endParaRPr lang="en-US" alt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69863">
              <a:defRPr sz="1500">
                <a:solidFill>
                  <a:schemeClr val="tx1"/>
                </a:solidFill>
                <a:latin typeface="Times New Roman" charset="0"/>
              </a:defRPr>
            </a:lvl1pPr>
            <a:lvl2pPr marL="742950" indent="-285750" defTabSz="169863">
              <a:defRPr sz="1500">
                <a:solidFill>
                  <a:schemeClr val="tx1"/>
                </a:solidFill>
                <a:latin typeface="Times New Roman" charset="0"/>
              </a:defRPr>
            </a:lvl2pPr>
            <a:lvl3pPr marL="1143000" indent="-228600" defTabSz="169863">
              <a:defRPr sz="1500">
                <a:solidFill>
                  <a:schemeClr val="tx1"/>
                </a:solidFill>
                <a:latin typeface="Times New Roman" charset="0"/>
              </a:defRPr>
            </a:lvl3pPr>
            <a:lvl4pPr marL="1600200" indent="-228600" defTabSz="169863">
              <a:defRPr sz="1500">
                <a:solidFill>
                  <a:schemeClr val="tx1"/>
                </a:solidFill>
                <a:latin typeface="Times New Roman" charset="0"/>
              </a:defRPr>
            </a:lvl4pPr>
            <a:lvl5pPr marL="2057400" indent="-228600" defTabSz="169863">
              <a:defRPr sz="1500">
                <a:solidFill>
                  <a:schemeClr val="tx1"/>
                </a:solidFill>
                <a:latin typeface="Times New Roman" charset="0"/>
              </a:defRPr>
            </a:lvl5pPr>
            <a:lvl6pPr marL="2514600" indent="-228600" defTabSz="169863" eaLnBrk="0" fontAlgn="base" hangingPunct="0">
              <a:spcBef>
                <a:spcPct val="0"/>
              </a:spcBef>
              <a:spcAft>
                <a:spcPct val="0"/>
              </a:spcAft>
              <a:defRPr sz="1500">
                <a:solidFill>
                  <a:schemeClr val="tx1"/>
                </a:solidFill>
                <a:latin typeface="Times New Roman" charset="0"/>
              </a:defRPr>
            </a:lvl6pPr>
            <a:lvl7pPr marL="2971800" indent="-228600" defTabSz="169863" eaLnBrk="0" fontAlgn="base" hangingPunct="0">
              <a:spcBef>
                <a:spcPct val="0"/>
              </a:spcBef>
              <a:spcAft>
                <a:spcPct val="0"/>
              </a:spcAft>
              <a:defRPr sz="1500">
                <a:solidFill>
                  <a:schemeClr val="tx1"/>
                </a:solidFill>
                <a:latin typeface="Times New Roman" charset="0"/>
              </a:defRPr>
            </a:lvl7pPr>
            <a:lvl8pPr marL="3429000" indent="-228600" defTabSz="169863" eaLnBrk="0" fontAlgn="base" hangingPunct="0">
              <a:spcBef>
                <a:spcPct val="0"/>
              </a:spcBef>
              <a:spcAft>
                <a:spcPct val="0"/>
              </a:spcAft>
              <a:defRPr sz="1500">
                <a:solidFill>
                  <a:schemeClr val="tx1"/>
                </a:solidFill>
                <a:latin typeface="Times New Roman" charset="0"/>
              </a:defRPr>
            </a:lvl8pPr>
            <a:lvl9pPr marL="3886200" indent="-228600" defTabSz="169863" eaLnBrk="0" fontAlgn="base" hangingPunct="0">
              <a:spcBef>
                <a:spcPct val="0"/>
              </a:spcBef>
              <a:spcAft>
                <a:spcPct val="0"/>
              </a:spcAft>
              <a:defRPr sz="1500">
                <a:solidFill>
                  <a:schemeClr val="tx1"/>
                </a:solidFill>
                <a:latin typeface="Times New Roman" charset="0"/>
              </a:defRPr>
            </a:lvl9pPr>
          </a:lstStyle>
          <a:p>
            <a:fld id="{609A21DF-05FC-8446-A5A3-2544F89F951B}" type="slidenum">
              <a:rPr lang="ar-SA" altLang="en-US" sz="200"/>
              <a:pPr/>
              <a:t>1</a:t>
            </a:fld>
            <a:endParaRPr lang="en-US" altLang="en-US" sz="200"/>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7359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979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9200" y="0"/>
            <a:ext cx="5486400" cy="32918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16306800" cy="3291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2906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975"/>
            <a:ext cx="16459200" cy="1146016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743200" y="17289463"/>
            <a:ext cx="164592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11/26/15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738110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11/26/15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406011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013" y="8207375"/>
            <a:ext cx="18927762" cy="136921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497013" y="22029738"/>
            <a:ext cx="18927762" cy="72009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59529-A806-F149-96AE-5262ADE69324}" type="datetimeFigureOut">
              <a:rPr lang="en-US" smtClean="0"/>
              <a:t>11/26/15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269400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08125" y="8763000"/>
            <a:ext cx="9388475" cy="20886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8763000"/>
            <a:ext cx="9388475" cy="20886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59529-A806-F149-96AE-5262ADE69324}" type="datetimeFigureOut">
              <a:rPr lang="en-US" smtClean="0"/>
              <a:t>11/26/15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1476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1752600"/>
            <a:ext cx="18927763" cy="63627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11300" y="8069263"/>
            <a:ext cx="9283700"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2023725"/>
            <a:ext cx="9283700" cy="17686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09325" y="8069263"/>
            <a:ext cx="932973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09325" y="12023725"/>
            <a:ext cx="9329738" cy="17686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59529-A806-F149-96AE-5262ADE69324}" type="datetimeFigureOut">
              <a:rPr lang="en-US" smtClean="0"/>
              <a:t>11/26/15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217871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59529-A806-F149-96AE-5262ADE69324}" type="datetimeFigureOut">
              <a:rPr lang="en-US" smtClean="0"/>
              <a:t>11/26/15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33774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59529-A806-F149-96AE-5262ADE69324}" type="datetimeFigureOut">
              <a:rPr lang="en-US" smtClean="0"/>
              <a:t>11/26/15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524305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2193925"/>
            <a:ext cx="7078663" cy="7681913"/>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9329738" y="4740275"/>
            <a:ext cx="11109325"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1300" y="9875838"/>
            <a:ext cx="7078663"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59529-A806-F149-96AE-5262ADE69324}" type="datetimeFigureOut">
              <a:rPr lang="en-US" smtClean="0"/>
              <a:t>11/26/15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2924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8664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2193925"/>
            <a:ext cx="7078663" cy="7681913"/>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9329738" y="4740275"/>
            <a:ext cx="11109325"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11300" y="9875838"/>
            <a:ext cx="7078663"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59529-A806-F149-96AE-5262ADE69324}" type="datetimeFigureOut">
              <a:rPr lang="en-US" smtClean="0"/>
              <a:t>11/26/15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265122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11/26/15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24666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5138" y="1752600"/>
            <a:ext cx="4732337" cy="27897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08125" y="1752600"/>
            <a:ext cx="14044613" cy="27897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11/26/15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91030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956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0"/>
            <a:ext cx="10896600" cy="3291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0"/>
            <a:ext cx="10896600" cy="3291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80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42426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924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8068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CCCC"/>
            </a:gs>
            <a:gs pos="100000">
              <a:srgbClr val="C7F1F1"/>
            </a:gs>
          </a:gsLst>
          <a:lin ang="2700000" scaled="1"/>
        </a:gra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0" y="0"/>
            <a:ext cx="21945600" cy="329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03888" tIns="151943" rIns="303888" bIns="15194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38475" rtl="0" eaLnBrk="0" fontAlgn="base" hangingPunct="0">
        <a:spcBef>
          <a:spcPct val="0"/>
        </a:spcBef>
        <a:spcAft>
          <a:spcPct val="0"/>
        </a:spcAft>
        <a:defRPr sz="14600">
          <a:solidFill>
            <a:schemeClr val="tx2"/>
          </a:solidFill>
          <a:latin typeface="+mj-lt"/>
          <a:ea typeface="+mj-ea"/>
          <a:cs typeface="+mj-cs"/>
        </a:defRPr>
      </a:lvl1pPr>
      <a:lvl2pPr algn="ctr" defTabSz="3038475" rtl="0" eaLnBrk="0" fontAlgn="base" hangingPunct="0">
        <a:spcBef>
          <a:spcPct val="0"/>
        </a:spcBef>
        <a:spcAft>
          <a:spcPct val="0"/>
        </a:spcAft>
        <a:defRPr sz="14600">
          <a:solidFill>
            <a:schemeClr val="tx2"/>
          </a:solidFill>
          <a:latin typeface="Times New Roman" pitchFamily="18" charset="0"/>
        </a:defRPr>
      </a:lvl2pPr>
      <a:lvl3pPr algn="ctr" defTabSz="3038475" rtl="0" eaLnBrk="0" fontAlgn="base" hangingPunct="0">
        <a:spcBef>
          <a:spcPct val="0"/>
        </a:spcBef>
        <a:spcAft>
          <a:spcPct val="0"/>
        </a:spcAft>
        <a:defRPr sz="14600">
          <a:solidFill>
            <a:schemeClr val="tx2"/>
          </a:solidFill>
          <a:latin typeface="Times New Roman" pitchFamily="18" charset="0"/>
        </a:defRPr>
      </a:lvl3pPr>
      <a:lvl4pPr algn="ctr" defTabSz="3038475" rtl="0" eaLnBrk="0" fontAlgn="base" hangingPunct="0">
        <a:spcBef>
          <a:spcPct val="0"/>
        </a:spcBef>
        <a:spcAft>
          <a:spcPct val="0"/>
        </a:spcAft>
        <a:defRPr sz="14600">
          <a:solidFill>
            <a:schemeClr val="tx2"/>
          </a:solidFill>
          <a:latin typeface="Times New Roman" pitchFamily="18" charset="0"/>
        </a:defRPr>
      </a:lvl4pPr>
      <a:lvl5pPr algn="ctr" defTabSz="3038475" rtl="0" eaLnBrk="0" fontAlgn="base" hangingPunct="0">
        <a:spcBef>
          <a:spcPct val="0"/>
        </a:spcBef>
        <a:spcAft>
          <a:spcPct val="0"/>
        </a:spcAft>
        <a:defRPr sz="14600">
          <a:solidFill>
            <a:schemeClr val="tx2"/>
          </a:solidFill>
          <a:latin typeface="Times New Roman" pitchFamily="18" charset="0"/>
        </a:defRPr>
      </a:lvl5pPr>
      <a:lvl6pPr marL="457200" algn="ctr" defTabSz="3038475" rtl="0" eaLnBrk="0" fontAlgn="base" hangingPunct="0">
        <a:spcBef>
          <a:spcPct val="0"/>
        </a:spcBef>
        <a:spcAft>
          <a:spcPct val="0"/>
        </a:spcAft>
        <a:defRPr sz="14600">
          <a:solidFill>
            <a:schemeClr val="tx2"/>
          </a:solidFill>
          <a:latin typeface="Times New Roman" pitchFamily="18" charset="0"/>
        </a:defRPr>
      </a:lvl6pPr>
      <a:lvl7pPr marL="914400" algn="ctr" defTabSz="3038475" rtl="0" eaLnBrk="0" fontAlgn="base" hangingPunct="0">
        <a:spcBef>
          <a:spcPct val="0"/>
        </a:spcBef>
        <a:spcAft>
          <a:spcPct val="0"/>
        </a:spcAft>
        <a:defRPr sz="14600">
          <a:solidFill>
            <a:schemeClr val="tx2"/>
          </a:solidFill>
          <a:latin typeface="Times New Roman" pitchFamily="18" charset="0"/>
        </a:defRPr>
      </a:lvl7pPr>
      <a:lvl8pPr marL="1371600" algn="ctr" defTabSz="3038475" rtl="0" eaLnBrk="0" fontAlgn="base" hangingPunct="0">
        <a:spcBef>
          <a:spcPct val="0"/>
        </a:spcBef>
        <a:spcAft>
          <a:spcPct val="0"/>
        </a:spcAft>
        <a:defRPr sz="14600">
          <a:solidFill>
            <a:schemeClr val="tx2"/>
          </a:solidFill>
          <a:latin typeface="Times New Roman" pitchFamily="18" charset="0"/>
        </a:defRPr>
      </a:lvl8pPr>
      <a:lvl9pPr marL="1828800" algn="ctr" defTabSz="3038475" rtl="0" eaLnBrk="0" fontAlgn="base" hangingPunct="0">
        <a:spcBef>
          <a:spcPct val="0"/>
        </a:spcBef>
        <a:spcAft>
          <a:spcPct val="0"/>
        </a:spcAft>
        <a:defRPr sz="14600">
          <a:solidFill>
            <a:schemeClr val="tx2"/>
          </a:solidFill>
          <a:latin typeface="Times New Roman" pitchFamily="18" charset="0"/>
        </a:defRPr>
      </a:lvl9pPr>
    </p:titleStyle>
    <p:bodyStyle>
      <a:lvl1pPr marL="1138238" indent="-1138238" algn="l" defTabSz="3038475" rtl="0" eaLnBrk="0" fontAlgn="base" hangingPunct="0">
        <a:spcBef>
          <a:spcPct val="20000"/>
        </a:spcBef>
        <a:spcAft>
          <a:spcPct val="0"/>
        </a:spcAft>
        <a:buChar char="•"/>
        <a:defRPr sz="10600">
          <a:solidFill>
            <a:schemeClr val="tx1"/>
          </a:solidFill>
          <a:latin typeface="+mn-lt"/>
          <a:ea typeface="+mn-ea"/>
          <a:cs typeface="+mn-cs"/>
        </a:defRPr>
      </a:lvl1pPr>
      <a:lvl2pPr marL="2468563" indent="-949325" algn="l" defTabSz="3038475" rtl="0" eaLnBrk="0" fontAlgn="base" hangingPunct="0">
        <a:spcBef>
          <a:spcPct val="20000"/>
        </a:spcBef>
        <a:spcAft>
          <a:spcPct val="0"/>
        </a:spcAft>
        <a:buChar char="–"/>
        <a:defRPr sz="9300">
          <a:solidFill>
            <a:schemeClr val="tx1"/>
          </a:solidFill>
          <a:latin typeface="+mn-lt"/>
        </a:defRPr>
      </a:lvl2pPr>
      <a:lvl3pPr marL="3797300" indent="-758825" algn="l" defTabSz="3038475" rtl="0" eaLnBrk="0" fontAlgn="base" hangingPunct="0">
        <a:spcBef>
          <a:spcPct val="20000"/>
        </a:spcBef>
        <a:spcAft>
          <a:spcPct val="0"/>
        </a:spcAft>
        <a:buChar char="•"/>
        <a:defRPr sz="8000">
          <a:solidFill>
            <a:schemeClr val="tx1"/>
          </a:solidFill>
          <a:latin typeface="+mn-lt"/>
        </a:defRPr>
      </a:lvl3pPr>
      <a:lvl4pPr marL="5318125" indent="-758825" algn="l" defTabSz="3038475" rtl="0" eaLnBrk="0" fontAlgn="base" hangingPunct="0">
        <a:spcBef>
          <a:spcPct val="20000"/>
        </a:spcBef>
        <a:spcAft>
          <a:spcPct val="0"/>
        </a:spcAft>
        <a:buChar char="–"/>
        <a:defRPr sz="6600">
          <a:solidFill>
            <a:schemeClr val="tx1"/>
          </a:solidFill>
          <a:latin typeface="+mn-lt"/>
        </a:defRPr>
      </a:lvl4pPr>
      <a:lvl5pPr marL="6837363" indent="-760413" algn="l" defTabSz="3038475" rtl="0" eaLnBrk="0" fontAlgn="base" hangingPunct="0">
        <a:spcBef>
          <a:spcPct val="20000"/>
        </a:spcBef>
        <a:spcAft>
          <a:spcPct val="0"/>
        </a:spcAft>
        <a:buChar char="»"/>
        <a:defRPr sz="6600">
          <a:solidFill>
            <a:schemeClr val="tx1"/>
          </a:solidFill>
          <a:latin typeface="+mn-lt"/>
        </a:defRPr>
      </a:lvl5pPr>
      <a:lvl6pPr marL="7294563" indent="-760413" algn="l" defTabSz="3038475" rtl="0" eaLnBrk="0" fontAlgn="base" hangingPunct="0">
        <a:spcBef>
          <a:spcPct val="20000"/>
        </a:spcBef>
        <a:spcAft>
          <a:spcPct val="0"/>
        </a:spcAft>
        <a:buChar char="»"/>
        <a:defRPr sz="6600">
          <a:solidFill>
            <a:schemeClr val="tx1"/>
          </a:solidFill>
          <a:latin typeface="+mn-lt"/>
        </a:defRPr>
      </a:lvl6pPr>
      <a:lvl7pPr marL="7751763" indent="-760413" algn="l" defTabSz="3038475" rtl="0" eaLnBrk="0" fontAlgn="base" hangingPunct="0">
        <a:spcBef>
          <a:spcPct val="20000"/>
        </a:spcBef>
        <a:spcAft>
          <a:spcPct val="0"/>
        </a:spcAft>
        <a:buChar char="»"/>
        <a:defRPr sz="6600">
          <a:solidFill>
            <a:schemeClr val="tx1"/>
          </a:solidFill>
          <a:latin typeface="+mn-lt"/>
        </a:defRPr>
      </a:lvl7pPr>
      <a:lvl8pPr marL="8208963" indent="-760413" algn="l" defTabSz="3038475" rtl="0" eaLnBrk="0" fontAlgn="base" hangingPunct="0">
        <a:spcBef>
          <a:spcPct val="20000"/>
        </a:spcBef>
        <a:spcAft>
          <a:spcPct val="0"/>
        </a:spcAft>
        <a:buChar char="»"/>
        <a:defRPr sz="6600">
          <a:solidFill>
            <a:schemeClr val="tx1"/>
          </a:solidFill>
          <a:latin typeface="+mn-lt"/>
        </a:defRPr>
      </a:lvl8pPr>
      <a:lvl9pPr marL="8666163" indent="-760413" algn="l" defTabSz="3038475" rtl="0" eaLnBrk="0" fontAlgn="base" hangingPunct="0">
        <a:spcBef>
          <a:spcPct val="20000"/>
        </a:spcBef>
        <a:spcAft>
          <a:spcPct val="0"/>
        </a:spcAft>
        <a:buChar char="»"/>
        <a:defRPr sz="6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125" y="1752600"/>
            <a:ext cx="18929350" cy="63627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08125" y="8763000"/>
            <a:ext cx="18929350" cy="208867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08125" y="30510163"/>
            <a:ext cx="4938713"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BEB59529-A806-F149-96AE-5262ADE69324}" type="datetimeFigureOut">
              <a:rPr lang="en-US" smtClean="0"/>
              <a:t>11/26/15</a:t>
            </a:fld>
            <a:endParaRPr lang="en-US"/>
          </a:p>
        </p:txBody>
      </p:sp>
      <p:sp>
        <p:nvSpPr>
          <p:cNvPr id="5" name="Footer Placeholder 4"/>
          <p:cNvSpPr>
            <a:spLocks noGrp="1"/>
          </p:cNvSpPr>
          <p:nvPr>
            <p:ph type="ftr" sz="quarter" idx="3"/>
          </p:nvPr>
        </p:nvSpPr>
        <p:spPr>
          <a:xfrm>
            <a:off x="7269163" y="30510163"/>
            <a:ext cx="7407275"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8763" y="30510163"/>
            <a:ext cx="4938712"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C47085A2-E834-444F-BA3B-4875AAA02D91}" type="slidenum">
              <a:rPr lang="en-US" smtClean="0"/>
              <a:t>‹#›</a:t>
            </a:fld>
            <a:endParaRPr lang="en-US"/>
          </a:p>
        </p:txBody>
      </p:sp>
    </p:spTree>
    <p:extLst>
      <p:ext uri="{BB962C8B-B14F-4D97-AF65-F5344CB8AC3E}">
        <p14:creationId xmlns:p14="http://schemas.microsoft.com/office/powerpoint/2010/main" val="639806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chart" Target="../charts/chart1.xml"/><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2030"/>
          <p:cNvSpPr>
            <a:spLocks noChangeArrowheads="1"/>
          </p:cNvSpPr>
          <p:nvPr/>
        </p:nvSpPr>
        <p:spPr bwMode="auto">
          <a:xfrm>
            <a:off x="555625" y="4495800"/>
            <a:ext cx="10264775" cy="6621466"/>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4080" name="Text Box 2032"/>
          <p:cNvSpPr txBox="1">
            <a:spLocks noChangeArrowheads="1"/>
          </p:cNvSpPr>
          <p:nvPr/>
        </p:nvSpPr>
        <p:spPr bwMode="auto">
          <a:xfrm>
            <a:off x="990600" y="4724400"/>
            <a:ext cx="2043113" cy="630237"/>
          </a:xfrm>
          <a:prstGeom prst="rect">
            <a:avLst/>
          </a:prstGeom>
          <a:noFill/>
          <a:ln w="9525">
            <a:noFill/>
            <a:miter lim="800000"/>
            <a:headEnd/>
            <a:tailEnd/>
          </a:ln>
          <a:effectLst/>
        </p:spPr>
        <p:txBody>
          <a:bodyPr wrap="none" lIns="66476" tIns="33238" rIns="66476" bIns="33238">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Abstract</a:t>
            </a:r>
          </a:p>
        </p:txBody>
      </p:sp>
      <p:sp>
        <p:nvSpPr>
          <p:cNvPr id="4081" name="Rectangle 2033"/>
          <p:cNvSpPr>
            <a:spLocks noChangeArrowheads="1"/>
          </p:cNvSpPr>
          <p:nvPr/>
        </p:nvSpPr>
        <p:spPr bwMode="auto">
          <a:xfrm>
            <a:off x="2819400" y="336550"/>
            <a:ext cx="18211800" cy="2003425"/>
          </a:xfrm>
          <a:prstGeom prst="rect">
            <a:avLst/>
          </a:prstGeom>
          <a:noFill/>
          <a:ln w="9525">
            <a:noFill/>
            <a:miter lim="800000"/>
            <a:headEnd/>
            <a:tailEnd/>
          </a:ln>
          <a:effectLst/>
        </p:spPr>
        <p:txBody>
          <a:bodyPr lIns="94326" tIns="47164" rIns="94326" bIns="47164"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algn="ctr"/>
            <a:r>
              <a:rPr lang="en-US" altLang="en-US" sz="4400" b="1" dirty="0" smtClean="0">
                <a:solidFill>
                  <a:srgbClr val="800000"/>
                </a:solidFill>
                <a:effectLst>
                  <a:outerShdw blurRad="38100" dist="38100" dir="2700000" algn="tl">
                    <a:srgbClr val="C0C0C0"/>
                  </a:outerShdw>
                </a:effectLst>
                <a:latin typeface="Arial Black" charset="0"/>
              </a:rPr>
              <a:t>Crime Analysis of Chicago</a:t>
            </a:r>
            <a:endParaRPr lang="en-US" altLang="en-US" sz="4400" b="1" dirty="0">
              <a:solidFill>
                <a:srgbClr val="800000"/>
              </a:solidFill>
              <a:effectLst>
                <a:outerShdw blurRad="38100" dist="38100" dir="2700000" algn="tl">
                  <a:srgbClr val="C0C0C0"/>
                </a:outerShdw>
              </a:effectLst>
              <a:latin typeface="Arial Black" charset="0"/>
            </a:endParaRPr>
          </a:p>
        </p:txBody>
      </p:sp>
      <p:sp>
        <p:nvSpPr>
          <p:cNvPr id="4082" name="Rectangle 2034"/>
          <p:cNvSpPr>
            <a:spLocks noChangeArrowheads="1"/>
          </p:cNvSpPr>
          <p:nvPr/>
        </p:nvSpPr>
        <p:spPr bwMode="auto">
          <a:xfrm>
            <a:off x="1752600" y="2089150"/>
            <a:ext cx="18897600" cy="1774825"/>
          </a:xfrm>
          <a:prstGeom prst="rect">
            <a:avLst/>
          </a:prstGeom>
          <a:noFill/>
          <a:ln w="9525">
            <a:noFill/>
            <a:miter lim="800000"/>
            <a:headEnd/>
            <a:tailEnd/>
          </a:ln>
          <a:effectLst/>
        </p:spPr>
        <p:txBody>
          <a:bodyPr lIns="94326" tIns="47164" rIns="94326" bIns="47164" anchor="ctr"/>
          <a:lstStyle>
            <a:lvl1pPr defTabSz="665163">
              <a:defRPr sz="1500">
                <a:solidFill>
                  <a:schemeClr val="tx1"/>
                </a:solidFill>
                <a:latin typeface="Times New Roman" charset="0"/>
              </a:defRPr>
            </a:lvl1pPr>
            <a:lvl2pPr marL="742950" indent="-285750" defTabSz="665163">
              <a:defRPr sz="1500">
                <a:solidFill>
                  <a:schemeClr val="tx1"/>
                </a:solidFill>
                <a:latin typeface="Times New Roman" charset="0"/>
              </a:defRPr>
            </a:lvl2pPr>
            <a:lvl3pPr marL="1143000" indent="-228600" defTabSz="665163">
              <a:defRPr sz="1500">
                <a:solidFill>
                  <a:schemeClr val="tx1"/>
                </a:solidFill>
                <a:latin typeface="Times New Roman" charset="0"/>
              </a:defRPr>
            </a:lvl3pPr>
            <a:lvl4pPr marL="1600200" indent="-228600" defTabSz="665163">
              <a:defRPr sz="1500">
                <a:solidFill>
                  <a:schemeClr val="tx1"/>
                </a:solidFill>
                <a:latin typeface="Times New Roman" charset="0"/>
              </a:defRPr>
            </a:lvl4pPr>
            <a:lvl5pPr marL="2057400" indent="-228600" defTabSz="665163">
              <a:defRPr sz="1500">
                <a:solidFill>
                  <a:schemeClr val="tx1"/>
                </a:solidFill>
                <a:latin typeface="Times New Roman" charset="0"/>
              </a:defRPr>
            </a:lvl5pPr>
            <a:lvl6pPr marL="2514600" indent="-228600" defTabSz="665163" eaLnBrk="0" fontAlgn="base" hangingPunct="0">
              <a:spcBef>
                <a:spcPct val="0"/>
              </a:spcBef>
              <a:spcAft>
                <a:spcPct val="0"/>
              </a:spcAft>
              <a:defRPr sz="1500">
                <a:solidFill>
                  <a:schemeClr val="tx1"/>
                </a:solidFill>
                <a:latin typeface="Times New Roman" charset="0"/>
              </a:defRPr>
            </a:lvl6pPr>
            <a:lvl7pPr marL="2971800" indent="-228600" defTabSz="665163" eaLnBrk="0" fontAlgn="base" hangingPunct="0">
              <a:spcBef>
                <a:spcPct val="0"/>
              </a:spcBef>
              <a:spcAft>
                <a:spcPct val="0"/>
              </a:spcAft>
              <a:defRPr sz="1500">
                <a:solidFill>
                  <a:schemeClr val="tx1"/>
                </a:solidFill>
                <a:latin typeface="Times New Roman" charset="0"/>
              </a:defRPr>
            </a:lvl7pPr>
            <a:lvl8pPr marL="3429000" indent="-228600" defTabSz="665163" eaLnBrk="0" fontAlgn="base" hangingPunct="0">
              <a:spcBef>
                <a:spcPct val="0"/>
              </a:spcBef>
              <a:spcAft>
                <a:spcPct val="0"/>
              </a:spcAft>
              <a:defRPr sz="1500">
                <a:solidFill>
                  <a:schemeClr val="tx1"/>
                </a:solidFill>
                <a:latin typeface="Times New Roman" charset="0"/>
              </a:defRPr>
            </a:lvl8pPr>
            <a:lvl9pPr marL="3886200" indent="-228600" defTabSz="665163" eaLnBrk="0" fontAlgn="base" hangingPunct="0">
              <a:spcBef>
                <a:spcPct val="0"/>
              </a:spcBef>
              <a:spcAft>
                <a:spcPct val="0"/>
              </a:spcAft>
              <a:defRPr sz="1500">
                <a:solidFill>
                  <a:schemeClr val="tx1"/>
                </a:solidFill>
                <a:latin typeface="Times New Roman" charset="0"/>
              </a:defRPr>
            </a:lvl9pPr>
          </a:lstStyle>
          <a:p>
            <a:pPr algn="ctr"/>
            <a:r>
              <a:rPr lang="en-US" altLang="en-US" sz="3200" b="1" dirty="0" err="1" smtClean="0">
                <a:solidFill>
                  <a:srgbClr val="0000FF"/>
                </a:solidFill>
                <a:effectLst>
                  <a:outerShdw blurRad="38100" dist="38100" dir="2700000" algn="tl">
                    <a:srgbClr val="C0C0C0"/>
                  </a:outerShdw>
                </a:effectLst>
                <a:latin typeface="Arial" charset="0"/>
              </a:rPr>
              <a:t>Weifeng</a:t>
            </a:r>
            <a:r>
              <a:rPr lang="en-US" altLang="en-US" sz="3200" b="1" dirty="0" smtClean="0">
                <a:solidFill>
                  <a:srgbClr val="0000FF"/>
                </a:solidFill>
                <a:effectLst>
                  <a:outerShdw blurRad="38100" dist="38100" dir="2700000" algn="tl">
                    <a:srgbClr val="C0C0C0"/>
                  </a:outerShdw>
                </a:effectLst>
                <a:latin typeface="Arial" charset="0"/>
              </a:rPr>
              <a:t> Li, </a:t>
            </a:r>
            <a:r>
              <a:rPr lang="en-US" altLang="en-US" sz="3200" b="1" dirty="0" err="1" smtClean="0">
                <a:solidFill>
                  <a:srgbClr val="0000FF"/>
                </a:solidFill>
                <a:effectLst>
                  <a:outerShdw blurRad="38100" dist="38100" dir="2700000" algn="tl">
                    <a:srgbClr val="C0C0C0"/>
                  </a:outerShdw>
                </a:effectLst>
                <a:latin typeface="Arial" charset="0"/>
              </a:rPr>
              <a:t>Shuai</a:t>
            </a:r>
            <a:r>
              <a:rPr lang="en-US" altLang="en-US" sz="3200" b="1" dirty="0" smtClean="0">
                <a:solidFill>
                  <a:srgbClr val="0000FF"/>
                </a:solidFill>
                <a:effectLst>
                  <a:outerShdw blurRad="38100" dist="38100" dir="2700000" algn="tl">
                    <a:srgbClr val="C0C0C0"/>
                  </a:outerShdw>
                </a:effectLst>
                <a:latin typeface="Arial" charset="0"/>
              </a:rPr>
              <a:t> Wan</a:t>
            </a:r>
            <a:endParaRPr lang="fr-FR" altLang="en-US" sz="3200" b="1" baseline="30000" dirty="0">
              <a:solidFill>
                <a:srgbClr val="0000FF"/>
              </a:solidFill>
              <a:effectLst>
                <a:outerShdw blurRad="38100" dist="38100" dir="2700000" algn="tl">
                  <a:srgbClr val="C0C0C0"/>
                </a:outerShdw>
              </a:effectLst>
              <a:latin typeface="Arial" charset="0"/>
            </a:endParaRPr>
          </a:p>
          <a:p>
            <a:pPr algn="ctr"/>
            <a:r>
              <a:rPr lang="en-US" altLang="en-US" sz="3200" b="1" dirty="0">
                <a:solidFill>
                  <a:srgbClr val="0000FF"/>
                </a:solidFill>
                <a:effectLst>
                  <a:outerShdw blurRad="38100" dist="38100" dir="2700000" algn="tl">
                    <a:srgbClr val="C0C0C0"/>
                  </a:outerShdw>
                </a:effectLst>
                <a:latin typeface="Arial" charset="0"/>
              </a:rPr>
              <a:t>Department of </a:t>
            </a:r>
            <a:r>
              <a:rPr lang="en-US" altLang="en-US" sz="3200" b="1" dirty="0" smtClean="0">
                <a:solidFill>
                  <a:srgbClr val="0000FF"/>
                </a:solidFill>
                <a:effectLst>
                  <a:outerShdw blurRad="38100" dist="38100" dir="2700000" algn="tl">
                    <a:srgbClr val="C0C0C0"/>
                  </a:outerShdw>
                </a:effectLst>
                <a:latin typeface="Arial" charset="0"/>
              </a:rPr>
              <a:t>Computer Science and Engineering</a:t>
            </a:r>
            <a:endParaRPr lang="en-US" altLang="en-US" sz="3200" b="1" dirty="0">
              <a:solidFill>
                <a:srgbClr val="0000FF"/>
              </a:solidFill>
              <a:effectLst>
                <a:outerShdw blurRad="38100" dist="38100" dir="2700000" algn="tl">
                  <a:srgbClr val="C0C0C0"/>
                </a:outerShdw>
              </a:effectLst>
              <a:latin typeface="Arial" charset="0"/>
            </a:endParaRPr>
          </a:p>
          <a:p>
            <a:pPr algn="ctr"/>
            <a:r>
              <a:rPr lang="en-US" altLang="en-US" sz="3200" b="1" dirty="0">
                <a:solidFill>
                  <a:srgbClr val="0000FF"/>
                </a:solidFill>
                <a:effectLst>
                  <a:outerShdw blurRad="38100" dist="38100" dir="2700000" algn="tl">
                    <a:srgbClr val="C0C0C0"/>
                  </a:outerShdw>
                </a:effectLst>
                <a:latin typeface="Arial" charset="0"/>
              </a:rPr>
              <a:t>University of Bridgeport, Bridgeport, CT </a:t>
            </a:r>
          </a:p>
        </p:txBody>
      </p:sp>
      <p:sp>
        <p:nvSpPr>
          <p:cNvPr id="1033" name="Text Box 2160"/>
          <p:cNvSpPr txBox="1">
            <a:spLocks noChangeArrowheads="1"/>
          </p:cNvSpPr>
          <p:nvPr/>
        </p:nvSpPr>
        <p:spPr bwMode="auto">
          <a:xfrm>
            <a:off x="762000" y="5334000"/>
            <a:ext cx="9906000" cy="570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r>
              <a:rPr lang="en-US" sz="2800" dirty="0" smtClean="0"/>
              <a:t>Security </a:t>
            </a:r>
            <a:r>
              <a:rPr lang="en-US" sz="2800" dirty="0"/>
              <a:t>status in the place where we are live is one of the most important concerns for every individual. As most people may know, to evaluate the security status, criminal rate cannot be overlooked. Many factors can influence the occurrence of crimes including time, places, the construction of population, educational level, income level and so on. Nowadays, using modern technology such as Hadoop to process large volume of crime dataset, analyze the relationship between crime rate and the related factors and predict the happen of crime are getting more and more popular. In this project, using Hadoop ecosystem and related technologies, </a:t>
            </a:r>
            <a:r>
              <a:rPr lang="en-US" sz="2800" dirty="0" smtClean="0"/>
              <a:t>we </a:t>
            </a:r>
            <a:r>
              <a:rPr lang="en-US" sz="2800" dirty="0"/>
              <a:t>choose crimes dataset of Chicago from 2001 to present to analyze the relationships between the occurrence of crimes and several key </a:t>
            </a:r>
            <a:r>
              <a:rPr lang="en-US" sz="2800" dirty="0" smtClean="0"/>
              <a:t>factors.</a:t>
            </a:r>
            <a:r>
              <a:rPr lang="en-US" sz="2800" dirty="0" smtClean="0">
                <a:effectLst/>
              </a:rPr>
              <a:t> </a:t>
            </a:r>
            <a:endParaRPr lang="en-US" sz="2800" dirty="0"/>
          </a:p>
        </p:txBody>
      </p:sp>
      <p:sp>
        <p:nvSpPr>
          <p:cNvPr id="1034" name="Rectangle 2169"/>
          <p:cNvSpPr>
            <a:spLocks noChangeArrowheads="1"/>
          </p:cNvSpPr>
          <p:nvPr/>
        </p:nvSpPr>
        <p:spPr bwMode="auto">
          <a:xfrm>
            <a:off x="555625" y="457200"/>
            <a:ext cx="20867688" cy="37338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35" name="Rectangle 2435"/>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36" name="Rectangle 2442"/>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37" name="Rectangle 2450"/>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pic>
        <p:nvPicPr>
          <p:cNvPr id="1038" name="Picture 2456" descr="ub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84225"/>
            <a:ext cx="20574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2677"/>
          <p:cNvSpPr>
            <a:spLocks noChangeArrowheads="1"/>
          </p:cNvSpPr>
          <p:nvPr/>
        </p:nvSpPr>
        <p:spPr bwMode="auto">
          <a:xfrm>
            <a:off x="0" y="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0" name="Rectangle 2678"/>
          <p:cNvSpPr>
            <a:spLocks noChangeArrowheads="1"/>
          </p:cNvSpPr>
          <p:nvPr/>
        </p:nvSpPr>
        <p:spPr bwMode="auto">
          <a:xfrm>
            <a:off x="0" y="1273175"/>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2" name="Text Box 2160"/>
          <p:cNvSpPr txBox="1">
            <a:spLocks noChangeArrowheads="1"/>
          </p:cNvSpPr>
          <p:nvPr/>
        </p:nvSpPr>
        <p:spPr bwMode="auto">
          <a:xfrm>
            <a:off x="685800" y="28022250"/>
            <a:ext cx="9829800" cy="22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algn="just"/>
            <a:endParaRPr lang="en-US" altLang="en-US" sz="2800" dirty="0"/>
          </a:p>
          <a:p>
            <a:pPr algn="just"/>
            <a:endParaRPr lang="en-US" altLang="en-US" sz="2800" dirty="0"/>
          </a:p>
          <a:p>
            <a:pPr algn="just"/>
            <a:endParaRPr lang="en-US" altLang="en-US" sz="2800" dirty="0"/>
          </a:p>
          <a:p>
            <a:pPr algn="just"/>
            <a:endParaRPr lang="en-US" altLang="en-US" sz="2800" dirty="0"/>
          </a:p>
          <a:p>
            <a:pPr algn="just"/>
            <a:endParaRPr lang="en-US" altLang="en-US" sz="2800" dirty="0"/>
          </a:p>
          <a:p>
            <a:pPr algn="just"/>
            <a:endParaRPr lang="en-US" altLang="en-US" sz="2800" dirty="0"/>
          </a:p>
          <a:p>
            <a:pPr algn="just"/>
            <a:endParaRPr lang="en-US" altLang="en-US" sz="2800" dirty="0"/>
          </a:p>
          <a:p>
            <a:pPr algn="just"/>
            <a:endParaRPr lang="en-US" altLang="en-US" sz="2800" dirty="0"/>
          </a:p>
          <a:p>
            <a:pPr algn="just"/>
            <a:endParaRPr lang="en-US" altLang="en-US" sz="2800" dirty="0"/>
          </a:p>
          <a:p>
            <a:pPr algn="just"/>
            <a:r>
              <a:rPr lang="en-US" altLang="en-US" sz="2800" dirty="0"/>
              <a:t>  </a:t>
            </a:r>
          </a:p>
          <a:p>
            <a:endParaRPr lang="en-US" altLang="en-US" sz="2800" dirty="0"/>
          </a:p>
          <a:p>
            <a:pPr algn="just"/>
            <a:endParaRPr lang="en-US" altLang="en-US" sz="2600" dirty="0">
              <a:latin typeface="Arial" charset="0"/>
              <a:ea typeface="굴림" charset="0"/>
              <a:cs typeface="Arial" charset="0"/>
            </a:endParaRPr>
          </a:p>
        </p:txBody>
      </p:sp>
      <p:sp>
        <p:nvSpPr>
          <p:cNvPr id="1043" name="Rectangle 66"/>
          <p:cNvSpPr>
            <a:spLocks noChangeArrowheads="1"/>
          </p:cNvSpPr>
          <p:nvPr/>
        </p:nvSpPr>
        <p:spPr bwMode="auto">
          <a:xfrm>
            <a:off x="0" y="1556385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4" name="Rectangle 2030"/>
          <p:cNvSpPr>
            <a:spLocks noChangeArrowheads="1"/>
          </p:cNvSpPr>
          <p:nvPr/>
        </p:nvSpPr>
        <p:spPr bwMode="auto">
          <a:xfrm>
            <a:off x="11125200" y="4495799"/>
            <a:ext cx="10264775" cy="12306307"/>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5" name="Rectangle 2030"/>
          <p:cNvSpPr>
            <a:spLocks noChangeArrowheads="1"/>
          </p:cNvSpPr>
          <p:nvPr/>
        </p:nvSpPr>
        <p:spPr bwMode="auto">
          <a:xfrm>
            <a:off x="555625" y="11364912"/>
            <a:ext cx="10264775" cy="15457488"/>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66" name="Text Box 2032"/>
          <p:cNvSpPr txBox="1">
            <a:spLocks noChangeArrowheads="1"/>
          </p:cNvSpPr>
          <p:nvPr/>
        </p:nvSpPr>
        <p:spPr bwMode="auto">
          <a:xfrm>
            <a:off x="762000" y="27203400"/>
            <a:ext cx="9753600" cy="636587"/>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Design and </a:t>
            </a:r>
            <a:r>
              <a:rPr lang="en-US" sz="3700" b="1" dirty="0" smtClean="0">
                <a:solidFill>
                  <a:srgbClr val="800000"/>
                </a:solidFill>
                <a:effectLst>
                  <a:outerShdw blurRad="38100" dist="38100" dir="2700000" algn="tl">
                    <a:srgbClr val="C0C0C0"/>
                  </a:outerShdw>
                </a:effectLst>
                <a:latin typeface="Arial" charset="0"/>
              </a:rPr>
              <a:t>Implementation</a:t>
            </a:r>
            <a:endParaRPr lang="en-US" sz="3700" b="1" dirty="0">
              <a:solidFill>
                <a:srgbClr val="800000"/>
              </a:solidFill>
              <a:effectLst>
                <a:outerShdw blurRad="38100" dist="38100" dir="2700000" algn="tl">
                  <a:srgbClr val="C0C0C0"/>
                </a:outerShdw>
              </a:effectLst>
              <a:latin typeface="Arial" charset="0"/>
            </a:endParaRPr>
          </a:p>
        </p:txBody>
      </p:sp>
      <p:sp>
        <p:nvSpPr>
          <p:cNvPr id="1049" name="Rectangle 62"/>
          <p:cNvSpPr>
            <a:spLocks noChangeArrowheads="1"/>
          </p:cNvSpPr>
          <p:nvPr/>
        </p:nvSpPr>
        <p:spPr bwMode="auto">
          <a:xfrm>
            <a:off x="0" y="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1" name="Rectangle 65"/>
          <p:cNvSpPr>
            <a:spLocks noChangeArrowheads="1"/>
          </p:cNvSpPr>
          <p:nvPr/>
        </p:nvSpPr>
        <p:spPr bwMode="auto">
          <a:xfrm>
            <a:off x="0" y="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3" name="TextBox 77"/>
          <p:cNvSpPr txBox="1">
            <a:spLocks noChangeArrowheads="1"/>
          </p:cNvSpPr>
          <p:nvPr/>
        </p:nvSpPr>
        <p:spPr bwMode="auto">
          <a:xfrm>
            <a:off x="13258800" y="10298113"/>
            <a:ext cx="533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5" name="Rectangle 2030"/>
          <p:cNvSpPr>
            <a:spLocks noChangeArrowheads="1"/>
          </p:cNvSpPr>
          <p:nvPr/>
        </p:nvSpPr>
        <p:spPr bwMode="auto">
          <a:xfrm>
            <a:off x="11147425" y="27070046"/>
            <a:ext cx="10264775" cy="4857754"/>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81" name="Text Box 2032"/>
          <p:cNvSpPr txBox="1">
            <a:spLocks noChangeArrowheads="1"/>
          </p:cNvSpPr>
          <p:nvPr/>
        </p:nvSpPr>
        <p:spPr bwMode="auto">
          <a:xfrm>
            <a:off x="11604625" y="27176413"/>
            <a:ext cx="2971800" cy="636587"/>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Conclusion</a:t>
            </a:r>
          </a:p>
        </p:txBody>
      </p:sp>
      <p:sp>
        <p:nvSpPr>
          <p:cNvPr id="1058" name="Rectangle 2030"/>
          <p:cNvSpPr>
            <a:spLocks noChangeArrowheads="1"/>
          </p:cNvSpPr>
          <p:nvPr/>
        </p:nvSpPr>
        <p:spPr bwMode="auto">
          <a:xfrm>
            <a:off x="555625" y="27070046"/>
            <a:ext cx="10264775" cy="3867154"/>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9" name="Rectangle 2030"/>
          <p:cNvSpPr>
            <a:spLocks noChangeArrowheads="1"/>
          </p:cNvSpPr>
          <p:nvPr/>
        </p:nvSpPr>
        <p:spPr bwMode="auto">
          <a:xfrm>
            <a:off x="11125200" y="17049754"/>
            <a:ext cx="10264775" cy="9772645"/>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85" name="Text Box 2032"/>
          <p:cNvSpPr txBox="1">
            <a:spLocks noChangeArrowheads="1"/>
          </p:cNvSpPr>
          <p:nvPr/>
        </p:nvSpPr>
        <p:spPr bwMode="auto">
          <a:xfrm>
            <a:off x="11506200" y="17118012"/>
            <a:ext cx="9753600" cy="636588"/>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smtClean="0">
                <a:solidFill>
                  <a:srgbClr val="800000"/>
                </a:solidFill>
                <a:effectLst>
                  <a:outerShdw blurRad="38100" dist="38100" dir="2700000" algn="tl">
                    <a:srgbClr val="C0C0C0"/>
                  </a:outerShdw>
                </a:effectLst>
                <a:latin typeface="Arial" charset="0"/>
              </a:rPr>
              <a:t>Result</a:t>
            </a:r>
            <a:endParaRPr lang="en-US" sz="3700" b="1" dirty="0">
              <a:solidFill>
                <a:srgbClr val="800000"/>
              </a:solidFill>
              <a:effectLst>
                <a:outerShdw blurRad="38100" dist="38100" dir="2700000" algn="tl">
                  <a:srgbClr val="C0C0C0"/>
                </a:outerShdw>
              </a:effectLst>
              <a:latin typeface="Arial" charset="0"/>
            </a:endParaRPr>
          </a:p>
        </p:txBody>
      </p:sp>
      <p:sp>
        <p:nvSpPr>
          <p:cNvPr id="37" name="Text Box 2160"/>
          <p:cNvSpPr txBox="1">
            <a:spLocks noChangeArrowheads="1"/>
          </p:cNvSpPr>
          <p:nvPr/>
        </p:nvSpPr>
        <p:spPr bwMode="auto">
          <a:xfrm>
            <a:off x="762000" y="12115800"/>
            <a:ext cx="9906000" cy="147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r>
              <a:rPr lang="en-US" sz="2800" dirty="0"/>
              <a:t>Two data sources were chosen by us as the input of our Hadoop Map-Reduce program. One is the crime dataset in City of Chicago from 2001 to present. The total size of this dataset is 1.5G and is stored as a CSV format file. It reflects reported incidents of crime that occurred in the City of Chicago from 2001 to present, minus the most recent seven days. Data is extracted from the Chicago Police Department’s Citizen Law Enforcement Analysis and Reporting system. In order to protect the privacy of crime victims, addresses are shown at the block level only and specific locations are not identified.  The second dataset is the socioeconomic indicators in Chicago which reflects the economic status in different communities of Chicago. This dataset contains a selection of six socioeconomic indicators of public health significance and a “hardship index”, by Chicago community area, for the years 2008 – 2012. Part of the most import attributes of the two dataset are shown as below</a:t>
            </a:r>
            <a:r>
              <a:rPr lang="en-US" sz="2800" dirty="0" smtClean="0"/>
              <a:t>.</a:t>
            </a:r>
          </a:p>
          <a:p>
            <a:endParaRPr lang="en-US" sz="2800" dirty="0"/>
          </a:p>
          <a:p>
            <a:endParaRPr lang="en-US" sz="2800" dirty="0"/>
          </a:p>
          <a:p>
            <a:endParaRPr lang="en-US" sz="2800" dirty="0" smtClean="0"/>
          </a:p>
          <a:p>
            <a:r>
              <a:rPr lang="en-US" sz="2800" dirty="0" smtClean="0"/>
              <a:t>Our goal is to process the datasets extracting the most important information from them and then draw the relationships between happening of crimes and these factors.</a:t>
            </a:r>
          </a:p>
          <a:p>
            <a:endParaRPr lang="en-US" sz="2800" dirty="0"/>
          </a:p>
          <a:p>
            <a:endParaRPr lang="en-US" sz="2800" dirty="0"/>
          </a:p>
          <a:p>
            <a:r>
              <a:rPr lang="en-US" sz="2800" dirty="0" smtClean="0"/>
              <a:t>To achieve our goal, we try to solve four problems in our project.</a:t>
            </a:r>
          </a:p>
          <a:p>
            <a:pPr marL="457200" indent="-457200">
              <a:buFont typeface="Arial" charset="0"/>
              <a:buChar char="•"/>
            </a:pPr>
            <a:r>
              <a:rPr lang="en-US" sz="2800" dirty="0" smtClean="0"/>
              <a:t>First of all, we want to know the crime trend year by year from which we can know whether the security status in the city is getting better or worse.</a:t>
            </a:r>
          </a:p>
          <a:p>
            <a:pPr marL="457200" indent="-457200">
              <a:buFont typeface="Arial" charset="0"/>
              <a:buChar char="•"/>
            </a:pPr>
            <a:r>
              <a:rPr lang="en-US" sz="2800" dirty="0" smtClean="0"/>
              <a:t>Second, what time is relatively more secure and which time period is more dangerous are also important for us.</a:t>
            </a:r>
          </a:p>
          <a:p>
            <a:pPr marL="457200" indent="-457200">
              <a:buFont typeface="Arial" charset="0"/>
              <a:buChar char="•"/>
            </a:pPr>
            <a:r>
              <a:rPr lang="en-US" sz="2800" dirty="0" smtClean="0"/>
              <a:t>Besides, as we all know, different crime types have different level of harm, we are interested in the proportion of different types of crime.</a:t>
            </a:r>
          </a:p>
          <a:p>
            <a:pPr marL="457200" indent="-457200">
              <a:buFont typeface="Arial" charset="0"/>
              <a:buChar char="•"/>
            </a:pPr>
            <a:r>
              <a:rPr lang="en-US" sz="2800" dirty="0" smtClean="0"/>
              <a:t>Finally, how the socioeconomic indexes affect the occurrence of crimes are our last concern.    </a:t>
            </a:r>
          </a:p>
          <a:p>
            <a:pPr marL="457200" indent="-457200">
              <a:buFont typeface="Arial" charset="0"/>
              <a:buChar char="•"/>
            </a:pPr>
            <a:endParaRPr lang="en-US" sz="2800" dirty="0" smtClean="0"/>
          </a:p>
        </p:txBody>
      </p:sp>
      <p:pic>
        <p:nvPicPr>
          <p:cNvPr id="11" name="Picture 10"/>
          <p:cNvPicPr>
            <a:picLocks noChangeAspect="1"/>
          </p:cNvPicPr>
          <p:nvPr/>
        </p:nvPicPr>
        <p:blipFill>
          <a:blip r:embed="rId4"/>
          <a:stretch>
            <a:fillRect/>
          </a:stretch>
        </p:blipFill>
        <p:spPr>
          <a:xfrm>
            <a:off x="12771437" y="9258300"/>
            <a:ext cx="6972300" cy="2628900"/>
          </a:xfrm>
          <a:prstGeom prst="rect">
            <a:avLst/>
          </a:prstGeom>
        </p:spPr>
      </p:pic>
      <p:pic>
        <p:nvPicPr>
          <p:cNvPr id="19" name="Picture 18"/>
          <p:cNvPicPr>
            <a:picLocks noChangeAspect="1"/>
          </p:cNvPicPr>
          <p:nvPr/>
        </p:nvPicPr>
        <p:blipFill>
          <a:blip r:embed="rId5"/>
          <a:stretch>
            <a:fillRect/>
          </a:stretch>
        </p:blipFill>
        <p:spPr>
          <a:xfrm>
            <a:off x="15706725" y="19126200"/>
            <a:ext cx="5283200" cy="3048000"/>
          </a:xfrm>
          <a:prstGeom prst="rect">
            <a:avLst/>
          </a:prstGeom>
        </p:spPr>
      </p:pic>
      <p:graphicFrame>
        <p:nvGraphicFramePr>
          <p:cNvPr id="52" name="Chart 51"/>
          <p:cNvGraphicFramePr>
            <a:graphicFrameLocks/>
          </p:cNvGraphicFramePr>
          <p:nvPr>
            <p:extLst>
              <p:ext uri="{D42A27DB-BD31-4B8C-83A1-F6EECF244321}">
                <p14:modId xmlns:p14="http://schemas.microsoft.com/office/powerpoint/2010/main" val="1637336066"/>
              </p:ext>
            </p:extLst>
          </p:nvPr>
        </p:nvGraphicFramePr>
        <p:xfrm>
          <a:off x="11061700" y="19327810"/>
          <a:ext cx="4572000" cy="2743200"/>
        </p:xfrm>
        <a:graphic>
          <a:graphicData uri="http://schemas.openxmlformats.org/drawingml/2006/chart">
            <c:chart xmlns:c="http://schemas.openxmlformats.org/drawingml/2006/chart" xmlns:r="http://schemas.openxmlformats.org/officeDocument/2006/relationships" r:id="rId6"/>
          </a:graphicData>
        </a:graphic>
      </p:graphicFrame>
      <p:pic>
        <p:nvPicPr>
          <p:cNvPr id="20" name="Picture 19"/>
          <p:cNvPicPr>
            <a:picLocks noChangeAspect="1"/>
          </p:cNvPicPr>
          <p:nvPr/>
        </p:nvPicPr>
        <p:blipFill>
          <a:blip r:embed="rId7"/>
          <a:stretch>
            <a:fillRect/>
          </a:stretch>
        </p:blipFill>
        <p:spPr>
          <a:xfrm>
            <a:off x="11844337" y="23044151"/>
            <a:ext cx="4711700" cy="2946400"/>
          </a:xfrm>
          <a:prstGeom prst="rect">
            <a:avLst/>
          </a:prstGeom>
        </p:spPr>
      </p:pic>
      <p:pic>
        <p:nvPicPr>
          <p:cNvPr id="21" name="Picture 20"/>
          <p:cNvPicPr>
            <a:picLocks noChangeAspect="1"/>
          </p:cNvPicPr>
          <p:nvPr/>
        </p:nvPicPr>
        <p:blipFill>
          <a:blip r:embed="rId8"/>
          <a:stretch>
            <a:fillRect/>
          </a:stretch>
        </p:blipFill>
        <p:spPr>
          <a:xfrm>
            <a:off x="17170400" y="23114000"/>
            <a:ext cx="4114800" cy="2946400"/>
          </a:xfrm>
          <a:prstGeom prst="rect">
            <a:avLst/>
          </a:prstGeom>
        </p:spPr>
      </p:pic>
      <p:sp>
        <p:nvSpPr>
          <p:cNvPr id="55" name="Text Box 2032"/>
          <p:cNvSpPr txBox="1">
            <a:spLocks noChangeArrowheads="1"/>
          </p:cNvSpPr>
          <p:nvPr/>
        </p:nvSpPr>
        <p:spPr bwMode="auto">
          <a:xfrm>
            <a:off x="990600" y="11506200"/>
            <a:ext cx="2971800" cy="636588"/>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smtClean="0">
                <a:solidFill>
                  <a:srgbClr val="800000"/>
                </a:solidFill>
                <a:effectLst>
                  <a:outerShdw blurRad="38100" dist="38100" dir="2700000" algn="tl">
                    <a:srgbClr val="C0C0C0"/>
                  </a:outerShdw>
                </a:effectLst>
                <a:latin typeface="Arial" charset="0"/>
              </a:rPr>
              <a:t>Dataset</a:t>
            </a:r>
            <a:endParaRPr lang="en-US" sz="3700" b="1" dirty="0">
              <a:solidFill>
                <a:srgbClr val="800000"/>
              </a:solidFill>
              <a:effectLst>
                <a:outerShdw blurRad="38100" dist="38100" dir="2700000" algn="tl">
                  <a:srgbClr val="C0C0C0"/>
                </a:outerShdw>
              </a:effectLst>
              <a:latin typeface="Arial" charset="0"/>
            </a:endParaRPr>
          </a:p>
        </p:txBody>
      </p:sp>
      <p:sp>
        <p:nvSpPr>
          <p:cNvPr id="56" name="Text Box 2032"/>
          <p:cNvSpPr txBox="1">
            <a:spLocks noChangeArrowheads="1"/>
          </p:cNvSpPr>
          <p:nvPr/>
        </p:nvSpPr>
        <p:spPr bwMode="auto">
          <a:xfrm>
            <a:off x="1143000" y="21232888"/>
            <a:ext cx="4648200" cy="636512"/>
          </a:xfrm>
          <a:prstGeom prst="rect">
            <a:avLst/>
          </a:prstGeom>
          <a:noFill/>
          <a:ln w="9525">
            <a:noFill/>
            <a:miter lim="800000"/>
            <a:headEnd/>
            <a:tailEnd/>
          </a:ln>
          <a:effectLst/>
        </p:spPr>
        <p:txBody>
          <a:bodyPr wrap="square" lIns="66476" tIns="33238" rIns="66476" bIns="33238">
            <a:spAutoFit/>
          </a:bodyPr>
          <a:lstStyle/>
          <a:p>
            <a:pPr defTabSz="665163">
              <a:defRPr/>
            </a:pPr>
            <a:r>
              <a:rPr lang="en-US" sz="3700" b="1" dirty="0" smtClean="0">
                <a:solidFill>
                  <a:srgbClr val="800000"/>
                </a:solidFill>
                <a:effectLst>
                  <a:outerShdw blurRad="38100" dist="38100" dir="2700000" algn="tl">
                    <a:srgbClr val="C0C0C0"/>
                  </a:outerShdw>
                </a:effectLst>
                <a:latin typeface="Arial" charset="0"/>
              </a:rPr>
              <a:t>Problem Definition</a:t>
            </a:r>
            <a:endParaRPr lang="en-US" sz="3700" b="1" dirty="0">
              <a:solidFill>
                <a:srgbClr val="800000"/>
              </a:solidFill>
              <a:effectLst>
                <a:outerShdw blurRad="38100" dist="38100" dir="2700000" algn="tl">
                  <a:srgbClr val="C0C0C0"/>
                </a:outerShdw>
              </a:effectLst>
              <a:latin typeface="Arial"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1304438548"/>
              </p:ext>
            </p:extLst>
          </p:nvPr>
        </p:nvGraphicFramePr>
        <p:xfrm>
          <a:off x="762000" y="18775998"/>
          <a:ext cx="9259888" cy="370840"/>
        </p:xfrm>
        <a:graphic>
          <a:graphicData uri="http://schemas.openxmlformats.org/drawingml/2006/table">
            <a:tbl>
              <a:tblPr firstRow="1" bandRow="1">
                <a:tableStyleId>{5C22544A-7EE6-4342-B048-85BDC9FD1C3A}</a:tableStyleId>
              </a:tblPr>
              <a:tblGrid>
                <a:gridCol w="838200"/>
                <a:gridCol w="838200"/>
                <a:gridCol w="2520269"/>
                <a:gridCol w="1094696"/>
                <a:gridCol w="1322841"/>
                <a:gridCol w="1615394"/>
                <a:gridCol w="1030288"/>
              </a:tblGrid>
              <a:tr h="370840">
                <a:tc>
                  <a:txBody>
                    <a:bodyPr/>
                    <a:lstStyle/>
                    <a:p>
                      <a:r>
                        <a:rPr lang="en-US" dirty="0" smtClean="0"/>
                        <a:t>ID</a:t>
                      </a:r>
                      <a:endParaRPr lang="en-US" dirty="0"/>
                    </a:p>
                  </a:txBody>
                  <a:tcPr/>
                </a:tc>
                <a:tc>
                  <a:txBody>
                    <a:bodyPr/>
                    <a:lstStyle/>
                    <a:p>
                      <a:r>
                        <a:rPr lang="en-US" dirty="0" smtClean="0"/>
                        <a:t>Date</a:t>
                      </a:r>
                      <a:endParaRPr lang="en-US" dirty="0"/>
                    </a:p>
                  </a:txBody>
                  <a:tcPr/>
                </a:tc>
                <a:tc>
                  <a:txBody>
                    <a:bodyPr/>
                    <a:lstStyle/>
                    <a:p>
                      <a:r>
                        <a:rPr lang="en-US" dirty="0" smtClean="0"/>
                        <a:t>Primary Type</a:t>
                      </a:r>
                      <a:endParaRPr lang="en-US" dirty="0"/>
                    </a:p>
                  </a:txBody>
                  <a:tcPr/>
                </a:tc>
                <a:tc>
                  <a:txBody>
                    <a:bodyPr/>
                    <a:lstStyle/>
                    <a:p>
                      <a:r>
                        <a:rPr lang="en-US" dirty="0" smtClean="0"/>
                        <a:t>Arrest</a:t>
                      </a:r>
                      <a:endParaRPr lang="en-US" dirty="0"/>
                    </a:p>
                  </a:txBody>
                  <a:tcPr/>
                </a:tc>
                <a:tc>
                  <a:txBody>
                    <a:bodyPr/>
                    <a:lstStyle/>
                    <a:p>
                      <a:r>
                        <a:rPr lang="en-US" dirty="0" smtClean="0"/>
                        <a:t>Domestic </a:t>
                      </a:r>
                      <a:endParaRPr lang="en-US" dirty="0"/>
                    </a:p>
                  </a:txBody>
                  <a:tcPr/>
                </a:tc>
                <a:tc>
                  <a:txBody>
                    <a:bodyPr/>
                    <a:lstStyle/>
                    <a:p>
                      <a:r>
                        <a:rPr lang="en-US" dirty="0" smtClean="0"/>
                        <a:t>Community</a:t>
                      </a:r>
                      <a:endParaRPr lang="en-US" dirty="0"/>
                    </a:p>
                  </a:txBody>
                  <a:tcPr/>
                </a:tc>
                <a:tc>
                  <a:txBody>
                    <a:bodyPr/>
                    <a:lstStyle/>
                    <a:p>
                      <a:r>
                        <a:rPr lang="en-US" dirty="0" smtClean="0"/>
                        <a:t>Year</a:t>
                      </a:r>
                      <a:endParaRPr lang="en-US" dirty="0"/>
                    </a:p>
                  </a:txBody>
                  <a:tcPr/>
                </a:tc>
              </a:tr>
            </a:tbl>
          </a:graphicData>
        </a:graphic>
      </p:graphicFrame>
      <p:graphicFrame>
        <p:nvGraphicFramePr>
          <p:cNvPr id="4064" name="Table 4063"/>
          <p:cNvGraphicFramePr>
            <a:graphicFrameLocks noGrp="1"/>
          </p:cNvGraphicFramePr>
          <p:nvPr>
            <p:extLst>
              <p:ext uri="{D42A27DB-BD31-4B8C-83A1-F6EECF244321}">
                <p14:modId xmlns:p14="http://schemas.microsoft.com/office/powerpoint/2010/main" val="1396028861"/>
              </p:ext>
            </p:extLst>
          </p:nvPr>
        </p:nvGraphicFramePr>
        <p:xfrm>
          <a:off x="766011" y="19451638"/>
          <a:ext cx="9255876" cy="370840"/>
        </p:xfrm>
        <a:graphic>
          <a:graphicData uri="http://schemas.openxmlformats.org/drawingml/2006/table">
            <a:tbl>
              <a:tblPr firstRow="1" bandRow="1">
                <a:tableStyleId>{5C22544A-7EE6-4342-B048-85BDC9FD1C3A}</a:tableStyleId>
              </a:tblPr>
              <a:tblGrid>
                <a:gridCol w="2313969"/>
                <a:gridCol w="2313969"/>
                <a:gridCol w="2313969"/>
                <a:gridCol w="2313969"/>
              </a:tblGrid>
              <a:tr h="370840">
                <a:tc>
                  <a:txBody>
                    <a:bodyPr/>
                    <a:lstStyle/>
                    <a:p>
                      <a:r>
                        <a:rPr lang="en-US" dirty="0" smtClean="0"/>
                        <a:t>Community Number</a:t>
                      </a:r>
                      <a:endParaRPr lang="en-US" dirty="0"/>
                    </a:p>
                  </a:txBody>
                  <a:tcPr/>
                </a:tc>
                <a:tc>
                  <a:txBody>
                    <a:bodyPr/>
                    <a:lstStyle/>
                    <a:p>
                      <a:r>
                        <a:rPr lang="en-US" dirty="0" smtClean="0"/>
                        <a:t>Community Name</a:t>
                      </a:r>
                      <a:endParaRPr lang="en-US" dirty="0"/>
                    </a:p>
                  </a:txBody>
                  <a:tcPr/>
                </a:tc>
                <a:tc>
                  <a:txBody>
                    <a:bodyPr/>
                    <a:lstStyle/>
                    <a:p>
                      <a:r>
                        <a:rPr lang="en-US" dirty="0" smtClean="0"/>
                        <a:t>Per Capital Income</a:t>
                      </a:r>
                      <a:endParaRPr lang="en-US" dirty="0"/>
                    </a:p>
                  </a:txBody>
                  <a:tcPr/>
                </a:tc>
                <a:tc>
                  <a:txBody>
                    <a:bodyPr/>
                    <a:lstStyle/>
                    <a:p>
                      <a:r>
                        <a:rPr lang="en-US" dirty="0" smtClean="0"/>
                        <a:t>Hard Index</a:t>
                      </a:r>
                      <a:endParaRPr lang="en-US" dirty="0"/>
                    </a:p>
                  </a:txBody>
                  <a:tcPr/>
                </a:tc>
              </a:tr>
            </a:tbl>
          </a:graphicData>
        </a:graphic>
      </p:graphicFrame>
      <p:sp>
        <p:nvSpPr>
          <p:cNvPr id="4065" name="TextBox 4064"/>
          <p:cNvSpPr txBox="1"/>
          <p:nvPr/>
        </p:nvSpPr>
        <p:spPr>
          <a:xfrm>
            <a:off x="609600" y="27912282"/>
            <a:ext cx="10036175" cy="3108543"/>
          </a:xfrm>
          <a:prstGeom prst="rect">
            <a:avLst/>
          </a:prstGeom>
          <a:noFill/>
        </p:spPr>
        <p:txBody>
          <a:bodyPr wrap="square" rtlCol="0">
            <a:spAutoFit/>
          </a:bodyPr>
          <a:lstStyle/>
          <a:p>
            <a:r>
              <a:rPr lang="en-US" sz="2800" dirty="0" smtClean="0"/>
              <a:t>To address the four problems described above, there are two main steps: 1) pre-process and 2) analysis as shown in the graph below.</a:t>
            </a:r>
          </a:p>
          <a:p>
            <a:pPr marL="514350" indent="-514350">
              <a:buAutoNum type="arabicParenR"/>
            </a:pPr>
            <a:r>
              <a:rPr lang="en-US" sz="2800" dirty="0" smtClean="0"/>
              <a:t>Pre-process</a:t>
            </a:r>
          </a:p>
          <a:p>
            <a:r>
              <a:rPr lang="en-US" sz="2800" dirty="0" smtClean="0"/>
              <a:t>In this phase, we join the two dataset together using the community Number attribute. At the same time, we extract the most import attributes we need and throw the rest of attributes away. We also</a:t>
            </a:r>
          </a:p>
          <a:p>
            <a:r>
              <a:rPr lang="en-US" sz="2800" dirty="0" smtClean="0"/>
              <a:t> </a:t>
            </a:r>
            <a:r>
              <a:rPr lang="en-US" dirty="0" smtClean="0"/>
              <a:t> </a:t>
            </a:r>
            <a:endParaRPr lang="en-US" dirty="0"/>
          </a:p>
        </p:txBody>
      </p:sp>
      <p:sp>
        <p:nvSpPr>
          <p:cNvPr id="4066" name="TextBox 4065"/>
          <p:cNvSpPr txBox="1"/>
          <p:nvPr/>
        </p:nvSpPr>
        <p:spPr>
          <a:xfrm>
            <a:off x="11255375" y="4724400"/>
            <a:ext cx="10029825" cy="5262979"/>
          </a:xfrm>
          <a:prstGeom prst="rect">
            <a:avLst/>
          </a:prstGeom>
          <a:noFill/>
        </p:spPr>
        <p:txBody>
          <a:bodyPr wrap="square" rtlCol="0">
            <a:spAutoFit/>
          </a:bodyPr>
          <a:lstStyle/>
          <a:p>
            <a:r>
              <a:rPr lang="en-US" sz="2800" dirty="0" smtClean="0"/>
              <a:t>need to parse the date and Per Capital Income attributes and convert them into the format we need in the final analysis.</a:t>
            </a:r>
            <a:endParaRPr lang="en-US" sz="2800" dirty="0"/>
          </a:p>
          <a:p>
            <a:pPr marL="914400" lvl="1" indent="-457200">
              <a:buFont typeface="Arial" charset="0"/>
              <a:buChar char="•"/>
            </a:pPr>
            <a:r>
              <a:rPr lang="en-US" sz="2800" dirty="0" smtClean="0"/>
              <a:t>Join </a:t>
            </a:r>
            <a:r>
              <a:rPr lang="en-US" sz="2800" dirty="0"/>
              <a:t>Social economic factors table with Crime Data using community area Number attribute</a:t>
            </a:r>
            <a:r>
              <a:rPr lang="en-US" sz="2800" dirty="0" smtClean="0"/>
              <a:t>.</a:t>
            </a:r>
          </a:p>
          <a:p>
            <a:pPr marL="914400" lvl="1" indent="-457200">
              <a:buFont typeface="Arial" charset="0"/>
              <a:buChar char="•"/>
            </a:pPr>
            <a:r>
              <a:rPr lang="en-US" sz="2800" dirty="0" smtClean="0"/>
              <a:t>Parse the Date attribute and extract month, day, and time attributes and broke up a day into 6 time slots(1: 12am – 4am 2: 4am – 8am 3: 8am – 12am 4: 12pm – 4pm 5: 4pm – 8pm 6:8pm – 12pm);</a:t>
            </a:r>
          </a:p>
          <a:p>
            <a:pPr marL="914400" lvl="1" indent="-457200">
              <a:buFont typeface="Arial" charset="0"/>
              <a:buChar char="•"/>
            </a:pPr>
            <a:r>
              <a:rPr lang="en-US" sz="2800" dirty="0" smtClean="0"/>
              <a:t>Scale the income into five slots:[0-14,000), [14,000-18,000), [18,000-24,000), [24,000-35,000), [35,000-).</a:t>
            </a:r>
            <a:endParaRPr lang="en-US" sz="2800" dirty="0" smtClean="0"/>
          </a:p>
          <a:p>
            <a:pPr marL="914400" lvl="1" indent="-457200">
              <a:buFont typeface="Arial" charset="0"/>
              <a:buChar char="•"/>
            </a:pPr>
            <a:endParaRPr lang="en-US" sz="2800" dirty="0"/>
          </a:p>
          <a:p>
            <a:r>
              <a:rPr lang="en-US" sz="2800" dirty="0" smtClean="0"/>
              <a:t>  </a:t>
            </a:r>
            <a:endParaRPr lang="en-US" sz="2800" dirty="0"/>
          </a:p>
        </p:txBody>
      </p:sp>
      <p:sp>
        <p:nvSpPr>
          <p:cNvPr id="4069" name="TextBox 4068"/>
          <p:cNvSpPr txBox="1"/>
          <p:nvPr/>
        </p:nvSpPr>
        <p:spPr>
          <a:xfrm>
            <a:off x="11255375" y="11887201"/>
            <a:ext cx="10167938" cy="2077492"/>
          </a:xfrm>
          <a:prstGeom prst="rect">
            <a:avLst/>
          </a:prstGeom>
          <a:noFill/>
        </p:spPr>
        <p:txBody>
          <a:bodyPr wrap="square" rtlCol="0">
            <a:spAutoFit/>
          </a:bodyPr>
          <a:lstStyle/>
          <a:p>
            <a:r>
              <a:rPr lang="en-US" sz="2800" dirty="0" smtClean="0"/>
              <a:t>2) Analysis</a:t>
            </a:r>
          </a:p>
          <a:p>
            <a:r>
              <a:rPr lang="en-US" sz="2800" dirty="0" smtClean="0"/>
              <a:t>After the phase of pre-processing, we get the intermediate dataset that will be used in the analysis phase which looks like the records below: </a:t>
            </a:r>
          </a:p>
          <a:p>
            <a:endParaRPr lang="en-US" dirty="0" smtClean="0"/>
          </a:p>
          <a:p>
            <a:endParaRPr lang="en-US" dirty="0" smtClean="0"/>
          </a:p>
          <a:p>
            <a:endParaRPr lang="en-US" dirty="0"/>
          </a:p>
        </p:txBody>
      </p:sp>
      <p:graphicFrame>
        <p:nvGraphicFramePr>
          <p:cNvPr id="4070" name="Table 4069"/>
          <p:cNvGraphicFramePr>
            <a:graphicFrameLocks noGrp="1"/>
          </p:cNvGraphicFramePr>
          <p:nvPr>
            <p:extLst>
              <p:ext uri="{D42A27DB-BD31-4B8C-83A1-F6EECF244321}">
                <p14:modId xmlns:p14="http://schemas.microsoft.com/office/powerpoint/2010/main" val="2077643493"/>
              </p:ext>
            </p:extLst>
          </p:nvPr>
        </p:nvGraphicFramePr>
        <p:xfrm>
          <a:off x="11338955" y="13507720"/>
          <a:ext cx="9945902" cy="741680"/>
        </p:xfrm>
        <a:graphic>
          <a:graphicData uri="http://schemas.openxmlformats.org/drawingml/2006/table">
            <a:tbl>
              <a:tblPr firstRow="1" bandRow="1">
                <a:tableStyleId>{5C22544A-7EE6-4342-B048-85BDC9FD1C3A}</a:tableStyleId>
              </a:tblPr>
              <a:tblGrid>
                <a:gridCol w="776845"/>
                <a:gridCol w="1676400"/>
                <a:gridCol w="1600200"/>
                <a:gridCol w="1752600"/>
                <a:gridCol w="2486383"/>
                <a:gridCol w="1653474"/>
              </a:tblGrid>
              <a:tr h="370840">
                <a:tc>
                  <a:txBody>
                    <a:bodyPr/>
                    <a:lstStyle/>
                    <a:p>
                      <a:r>
                        <a:rPr lang="en-US" dirty="0" smtClean="0"/>
                        <a:t>Year</a:t>
                      </a:r>
                      <a:endParaRPr lang="en-US" dirty="0"/>
                    </a:p>
                  </a:txBody>
                  <a:tcPr/>
                </a:tc>
                <a:tc>
                  <a:txBody>
                    <a:bodyPr/>
                    <a:lstStyle/>
                    <a:p>
                      <a:r>
                        <a:rPr lang="en-US" dirty="0" smtClean="0"/>
                        <a:t>Time</a:t>
                      </a:r>
                      <a:r>
                        <a:rPr lang="en-US" baseline="0" dirty="0" smtClean="0"/>
                        <a:t> Period</a:t>
                      </a:r>
                      <a:endParaRPr lang="en-US" dirty="0"/>
                    </a:p>
                  </a:txBody>
                  <a:tcPr/>
                </a:tc>
                <a:tc>
                  <a:txBody>
                    <a:bodyPr/>
                    <a:lstStyle/>
                    <a:p>
                      <a:r>
                        <a:rPr lang="en-US" dirty="0" smtClean="0"/>
                        <a:t>Crime Type</a:t>
                      </a:r>
                      <a:endParaRPr lang="en-US" dirty="0"/>
                    </a:p>
                  </a:txBody>
                  <a:tcPr/>
                </a:tc>
                <a:tc>
                  <a:txBody>
                    <a:bodyPr/>
                    <a:lstStyle/>
                    <a:p>
                      <a:r>
                        <a:rPr lang="en-US" dirty="0" smtClean="0"/>
                        <a:t>Community NO</a:t>
                      </a:r>
                      <a:endParaRPr lang="en-US" dirty="0"/>
                    </a:p>
                  </a:txBody>
                  <a:tcPr/>
                </a:tc>
                <a:tc>
                  <a:txBody>
                    <a:bodyPr/>
                    <a:lstStyle/>
                    <a:p>
                      <a:r>
                        <a:rPr lang="en-US" dirty="0" smtClean="0"/>
                        <a:t>Community Name</a:t>
                      </a:r>
                      <a:endParaRPr lang="en-US" dirty="0"/>
                    </a:p>
                  </a:txBody>
                  <a:tcPr/>
                </a:tc>
                <a:tc>
                  <a:txBody>
                    <a:bodyPr/>
                    <a:lstStyle/>
                    <a:p>
                      <a:r>
                        <a:rPr lang="en-US" dirty="0" smtClean="0"/>
                        <a:t>Income</a:t>
                      </a:r>
                      <a:endParaRPr lang="en-US" dirty="0"/>
                    </a:p>
                  </a:txBody>
                  <a:tcPr/>
                </a:tc>
              </a:tr>
              <a:tr h="370840">
                <a:tc>
                  <a:txBody>
                    <a:bodyPr/>
                    <a:lstStyle/>
                    <a:p>
                      <a:r>
                        <a:rPr lang="en-US" dirty="0" smtClean="0"/>
                        <a:t>2008</a:t>
                      </a:r>
                      <a:endParaRPr lang="en-US" dirty="0"/>
                    </a:p>
                  </a:txBody>
                  <a:tcPr/>
                </a:tc>
                <a:tc>
                  <a:txBody>
                    <a:bodyPr/>
                    <a:lstStyle/>
                    <a:p>
                      <a:r>
                        <a:rPr lang="de-DE" sz="1800" dirty="0" smtClean="0"/>
                        <a:t>0:00 - 4:00 AM</a:t>
                      </a:r>
                      <a:endParaRPr lang="en-US" dirty="0"/>
                    </a:p>
                  </a:txBody>
                  <a:tcPr/>
                </a:tc>
                <a:tc>
                  <a:txBody>
                    <a:bodyPr/>
                    <a:lstStyle/>
                    <a:p>
                      <a:r>
                        <a:rPr lang="de-DE" sz="1800" dirty="0" smtClean="0"/>
                        <a:t>BATTERY</a:t>
                      </a:r>
                      <a:endParaRPr lang="en-US" dirty="0"/>
                    </a:p>
                  </a:txBody>
                  <a:tcPr/>
                </a:tc>
                <a:tc>
                  <a:txBody>
                    <a:bodyPr/>
                    <a:lstStyle/>
                    <a:p>
                      <a:r>
                        <a:rPr lang="en-US" dirty="0" smtClean="0"/>
                        <a:t>9</a:t>
                      </a:r>
                      <a:endParaRPr lang="en-US" dirty="0"/>
                    </a:p>
                  </a:txBody>
                  <a:tcPr/>
                </a:tc>
                <a:tc>
                  <a:txBody>
                    <a:bodyPr/>
                    <a:lstStyle/>
                    <a:p>
                      <a:r>
                        <a:rPr lang="de-DE" sz="1800" dirty="0" smtClean="0"/>
                        <a:t>Edison Park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dirty="0" smtClean="0"/>
                        <a:t>[35000~)</a:t>
                      </a:r>
                    </a:p>
                  </a:txBody>
                  <a:tcPr/>
                </a:tc>
              </a:tr>
            </a:tbl>
          </a:graphicData>
        </a:graphic>
      </p:graphicFrame>
      <p:sp>
        <p:nvSpPr>
          <p:cNvPr id="4072" name="TextBox 4071"/>
          <p:cNvSpPr txBox="1"/>
          <p:nvPr/>
        </p:nvSpPr>
        <p:spPr>
          <a:xfrm>
            <a:off x="11338955" y="14458940"/>
            <a:ext cx="10084357" cy="1815882"/>
          </a:xfrm>
          <a:prstGeom prst="rect">
            <a:avLst/>
          </a:prstGeom>
          <a:noFill/>
        </p:spPr>
        <p:txBody>
          <a:bodyPr wrap="square" rtlCol="0">
            <a:spAutoFit/>
          </a:bodyPr>
          <a:lstStyle/>
          <a:p>
            <a:r>
              <a:rPr lang="en-US" sz="2800" dirty="0" smtClean="0"/>
              <a:t>In the phase of Mapper, We chose the Year, Time Period, Crime Type, Income as the  key and the number of crimes as the value. In the phase of Reduce, using summarization design pattern, we accumulate the number of crimes respectively.   </a:t>
            </a:r>
            <a:endParaRPr lang="en-US" sz="2800" dirty="0"/>
          </a:p>
        </p:txBody>
      </p:sp>
      <p:sp>
        <p:nvSpPr>
          <p:cNvPr id="4073" name="TextBox 4072"/>
          <p:cNvSpPr txBox="1"/>
          <p:nvPr/>
        </p:nvSpPr>
        <p:spPr>
          <a:xfrm>
            <a:off x="11255375" y="17784768"/>
            <a:ext cx="10004425" cy="954107"/>
          </a:xfrm>
          <a:prstGeom prst="rect">
            <a:avLst/>
          </a:prstGeom>
          <a:noFill/>
        </p:spPr>
        <p:txBody>
          <a:bodyPr wrap="square" rtlCol="0">
            <a:spAutoFit/>
          </a:bodyPr>
          <a:lstStyle/>
          <a:p>
            <a:r>
              <a:rPr lang="en-US" sz="2800" dirty="0" smtClean="0"/>
              <a:t>Using visualization tools we visualized the result of Mapper-Reduce as shown below:</a:t>
            </a:r>
            <a:endParaRPr lang="en-US" sz="2800" dirty="0"/>
          </a:p>
        </p:txBody>
      </p:sp>
      <p:sp>
        <p:nvSpPr>
          <p:cNvPr id="4075" name="TextBox 4074"/>
          <p:cNvSpPr txBox="1"/>
          <p:nvPr/>
        </p:nvSpPr>
        <p:spPr>
          <a:xfrm>
            <a:off x="11255375" y="27912282"/>
            <a:ext cx="10029482" cy="3970318"/>
          </a:xfrm>
          <a:prstGeom prst="rect">
            <a:avLst/>
          </a:prstGeom>
          <a:noFill/>
        </p:spPr>
        <p:txBody>
          <a:bodyPr wrap="square" rtlCol="0">
            <a:spAutoFit/>
          </a:bodyPr>
          <a:lstStyle/>
          <a:p>
            <a:r>
              <a:rPr lang="en-US" sz="2800" dirty="0" smtClean="0"/>
              <a:t>By Using Map-Reduce one of the key techniques we learned from the Big Data course, we pre-processed the crime dataset of the city of Chicago and came up with the intermediate result we need as the input of the final analysis. In the phase of analysis, we draw the relationships between the occurrence of crimes and the four main factors. Finally, we visualized the results. The result can be used to understand and guide the real life. However, in fact, the relationships among all of the factors are far more complex than we did here. In the future, we’ll consider more factors to analysis and predict crime.      </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4079</TotalTime>
  <Words>923</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Times New Roman</vt:lpstr>
      <vt:lpstr>Arial</vt:lpstr>
      <vt:lpstr>Arial Black</vt:lpstr>
      <vt:lpstr>굴림</vt:lpstr>
      <vt:lpstr>Blank Presentation</vt:lpstr>
      <vt:lpstr>Custom Design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cp:revision>
  <cp:lastPrinted>1998-09-03T21:09:00Z</cp:lastPrinted>
  <dcterms:created xsi:type="dcterms:W3CDTF">2015-11-26T02:53:22Z</dcterms:created>
  <dcterms:modified xsi:type="dcterms:W3CDTF">2015-11-28T22:53:01Z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