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5" r:id="rId9"/>
    <p:sldId id="279" r:id="rId10"/>
    <p:sldId id="281" r:id="rId11"/>
    <p:sldId id="264" r:id="rId12"/>
    <p:sldId id="267" r:id="rId13"/>
    <p:sldId id="266" r:id="rId14"/>
    <p:sldId id="280" r:id="rId15"/>
    <p:sldId id="282" r:id="rId16"/>
    <p:sldId id="283" r:id="rId17"/>
    <p:sldId id="278" r:id="rId18"/>
    <p:sldId id="27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400" autoAdjust="0"/>
  </p:normalViewPr>
  <p:slideViewPr>
    <p:cSldViewPr snapToGrid="0" showGuides="1">
      <p:cViewPr varScale="1">
        <p:scale>
          <a:sx n="97" d="100"/>
          <a:sy n="97" d="100"/>
        </p:scale>
        <p:origin x="1056" y="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929DF-1F3F-416A-A317-5FEA28225C56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1508D-C858-4876-B124-524BD052D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079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1508D-C858-4876-B124-524BD052D74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773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1508D-C858-4876-B124-524BD052D74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549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1508D-C858-4876-B124-524BD052D74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1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matrix</a:t>
            </a:r>
            <a:r>
              <a:rPr lang="en-US" altLang="ko-KR" baseline="0" smtClean="0"/>
              <a:t> size</a:t>
            </a:r>
            <a:r>
              <a:rPr lang="ko-KR" altLang="en-US" baseline="0" smtClean="0"/>
              <a:t>를 </a:t>
            </a:r>
            <a:r>
              <a:rPr lang="en-US" altLang="ko-KR" baseline="0" smtClean="0"/>
              <a:t>½</a:t>
            </a:r>
            <a:r>
              <a:rPr lang="ko-KR" altLang="en-US" baseline="0" smtClean="0"/>
              <a:t>배 했을 때가 </a:t>
            </a:r>
            <a:r>
              <a:rPr lang="en-US" altLang="ko-KR" baseline="0" smtClean="0"/>
              <a:t>2</a:t>
            </a:r>
            <a:r>
              <a:rPr lang="ko-KR" altLang="en-US" baseline="0" smtClean="0"/>
              <a:t>배 했을 때보다 </a:t>
            </a:r>
            <a:r>
              <a:rPr lang="en-US" altLang="ko-KR" baseline="0" smtClean="0"/>
              <a:t>SSD</a:t>
            </a:r>
            <a:r>
              <a:rPr lang="ko-KR" altLang="en-US" baseline="0" smtClean="0"/>
              <a:t>값은 대체로 더 작은데 </a:t>
            </a:r>
            <a:r>
              <a:rPr lang="en-US" altLang="ko-KR" baseline="0" smtClean="0"/>
              <a:t>MI</a:t>
            </a:r>
            <a:r>
              <a:rPr lang="ko-KR" altLang="en-US" baseline="0" smtClean="0"/>
              <a:t>도 작은 것을 볼 수 있다</a:t>
            </a:r>
            <a:r>
              <a:rPr lang="en-US" altLang="ko-KR" baseline="0" smtClean="0"/>
              <a:t>. 512,512</a:t>
            </a:r>
            <a:r>
              <a:rPr lang="ko-KR" altLang="en-US" baseline="0" smtClean="0"/>
              <a:t>로 </a:t>
            </a:r>
            <a:r>
              <a:rPr lang="en-US" altLang="ko-KR" baseline="0" smtClean="0"/>
              <a:t>matrix size</a:t>
            </a:r>
            <a:r>
              <a:rPr lang="ko-KR" altLang="en-US" baseline="0" smtClean="0"/>
              <a:t>를 </a:t>
            </a:r>
            <a:r>
              <a:rPr lang="en-US" altLang="ko-KR" baseline="0" smtClean="0"/>
              <a:t>2</a:t>
            </a:r>
            <a:r>
              <a:rPr lang="ko-KR" altLang="en-US" baseline="0" smtClean="0"/>
              <a:t>배하면서 앞서 말한 계산으로 새로운 픽셀을 새로운 값으로 채우기 때문에 </a:t>
            </a:r>
            <a:r>
              <a:rPr lang="en-US" altLang="ko-KR" baseline="0" smtClean="0"/>
              <a:t>SSD</a:t>
            </a:r>
            <a:r>
              <a:rPr lang="ko-KR" altLang="en-US" baseline="0" smtClean="0"/>
              <a:t>가 커지는 것 같다</a:t>
            </a:r>
            <a:r>
              <a:rPr lang="en-US" altLang="ko-KR" baseline="0" smtClean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1508D-C858-4876-B124-524BD052D74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616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matrix</a:t>
            </a:r>
            <a:r>
              <a:rPr lang="en-US" altLang="ko-KR" baseline="0" smtClean="0"/>
              <a:t> size</a:t>
            </a:r>
            <a:r>
              <a:rPr lang="ko-KR" altLang="en-US" baseline="0" smtClean="0"/>
              <a:t>를 </a:t>
            </a:r>
            <a:r>
              <a:rPr lang="en-US" altLang="ko-KR" baseline="0" smtClean="0"/>
              <a:t>½</a:t>
            </a:r>
            <a:r>
              <a:rPr lang="ko-KR" altLang="en-US" baseline="0" smtClean="0"/>
              <a:t>배 했을 때가 </a:t>
            </a:r>
            <a:r>
              <a:rPr lang="en-US" altLang="ko-KR" baseline="0" smtClean="0"/>
              <a:t>2</a:t>
            </a:r>
            <a:r>
              <a:rPr lang="ko-KR" altLang="en-US" baseline="0" smtClean="0"/>
              <a:t>배 했을 때보다 </a:t>
            </a:r>
            <a:r>
              <a:rPr lang="en-US" altLang="ko-KR" baseline="0" smtClean="0"/>
              <a:t>SSD</a:t>
            </a:r>
            <a:r>
              <a:rPr lang="ko-KR" altLang="en-US" baseline="0" smtClean="0"/>
              <a:t>값은 대체로 더 작은데 </a:t>
            </a:r>
            <a:r>
              <a:rPr lang="en-US" altLang="ko-KR" baseline="0" smtClean="0"/>
              <a:t>MI</a:t>
            </a:r>
            <a:r>
              <a:rPr lang="ko-KR" altLang="en-US" baseline="0" smtClean="0"/>
              <a:t>도 작은 것을 볼 수 있다</a:t>
            </a:r>
            <a:r>
              <a:rPr lang="en-US" altLang="ko-KR" baseline="0" smtClean="0"/>
              <a:t>. 512,512</a:t>
            </a:r>
            <a:r>
              <a:rPr lang="ko-KR" altLang="en-US" baseline="0" smtClean="0"/>
              <a:t>로 </a:t>
            </a:r>
            <a:r>
              <a:rPr lang="en-US" altLang="ko-KR" baseline="0" smtClean="0"/>
              <a:t>matrix size</a:t>
            </a:r>
            <a:r>
              <a:rPr lang="ko-KR" altLang="en-US" baseline="0" smtClean="0"/>
              <a:t>를 </a:t>
            </a:r>
            <a:r>
              <a:rPr lang="en-US" altLang="ko-KR" baseline="0" smtClean="0"/>
              <a:t>2</a:t>
            </a:r>
            <a:r>
              <a:rPr lang="ko-KR" altLang="en-US" baseline="0" smtClean="0"/>
              <a:t>배하면서 앞서 말한 계산으로 새로운 픽셀을 새로운 값으로 채우기 때문에 </a:t>
            </a:r>
            <a:r>
              <a:rPr lang="en-US" altLang="ko-KR" baseline="0" smtClean="0"/>
              <a:t>SSD</a:t>
            </a:r>
            <a:r>
              <a:rPr lang="ko-KR" altLang="en-US" baseline="0" smtClean="0"/>
              <a:t>가 커지는 것 같다</a:t>
            </a:r>
            <a:r>
              <a:rPr lang="en-US" altLang="ko-KR" baseline="0" smtClean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1508D-C858-4876-B124-524BD052D74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86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5BD0-91D5-4774-994F-B165E783D359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507A-7F11-4574-8A68-B42C0DC09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34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5BD0-91D5-4774-994F-B165E783D359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507A-7F11-4574-8A68-B42C0DC09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4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5BD0-91D5-4774-994F-B165E783D359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507A-7F11-4574-8A68-B42C0DC09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5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5BD0-91D5-4774-994F-B165E783D359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507A-7F11-4574-8A68-B42C0DC09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5BD0-91D5-4774-994F-B165E783D359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507A-7F11-4574-8A68-B42C0DC09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07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5BD0-91D5-4774-994F-B165E783D359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507A-7F11-4574-8A68-B42C0DC09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49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5BD0-91D5-4774-994F-B165E783D359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507A-7F11-4574-8A68-B42C0DC09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58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5BD0-91D5-4774-994F-B165E783D359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507A-7F11-4574-8A68-B42C0DC09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97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5BD0-91D5-4774-994F-B165E783D359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507A-7F11-4574-8A68-B42C0DC09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28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5BD0-91D5-4774-994F-B165E783D359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507A-7F11-4574-8A68-B42C0DC09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48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5BD0-91D5-4774-994F-B165E783D359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507A-7F11-4574-8A68-B42C0DC09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80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35BD0-91D5-4774-994F-B165E783D359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B507A-7F11-4574-8A68-B42C0DC09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26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t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t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Tutorial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한국외국어대학교 </a:t>
            </a:r>
            <a:r>
              <a:rPr lang="ko-KR" altLang="en-US" err="1" smtClean="0"/>
              <a:t>바이오메디컬공학부</a:t>
            </a:r>
            <a:r>
              <a:rPr lang="ko-KR" altLang="en-US" smtClean="0"/>
              <a:t> </a:t>
            </a:r>
            <a:r>
              <a:rPr lang="ko-KR" altLang="en-US" err="1" smtClean="0"/>
              <a:t>백다영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61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 4</a:t>
            </a:r>
            <a:r>
              <a:rPr lang="ko-KR" altLang="en-US" smtClean="0"/>
              <a:t>번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87383" y="6550222"/>
            <a:ext cx="813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Bicubic</a:t>
            </a:r>
            <a:endParaRPr lang="ko-KR" altLang="en-US" sz="1400"/>
          </a:p>
        </p:txBody>
      </p:sp>
      <p:pic>
        <p:nvPicPr>
          <p:cNvPr id="5" name="그림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37501" y="3708662"/>
            <a:ext cx="2880000" cy="2880000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650177" y="3708662"/>
            <a:ext cx="2880000" cy="2880000"/>
          </a:xfrm>
          <a:prstGeom prst="rect">
            <a:avLst/>
          </a:prstGeom>
        </p:spPr>
      </p:pic>
      <p:pic>
        <p:nvPicPr>
          <p:cNvPr id="7" name="그림 6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824314" y="3708661"/>
            <a:ext cx="2880000" cy="288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78002" y="6550223"/>
            <a:ext cx="813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Nearest</a:t>
            </a:r>
            <a:endParaRPr lang="ko-KR" alt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10200804" y="6550222"/>
            <a:ext cx="813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Bilinear</a:t>
            </a:r>
            <a:endParaRPr lang="ko-KR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5868112" y="86254"/>
            <a:ext cx="85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원본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673214" y="3339330"/>
            <a:ext cx="130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512,512</a:t>
            </a:r>
            <a:endParaRPr lang="ko-KR" altLang="en-US"/>
          </a:p>
        </p:txBody>
      </p:sp>
      <p:pic>
        <p:nvPicPr>
          <p:cNvPr id="13" name="그림 12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853553" y="417146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12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 5</a:t>
            </a:r>
            <a:r>
              <a:rPr lang="ko-KR" altLang="en-US" smtClean="0"/>
              <a:t>번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mtClean="0"/>
                  <a:t>fminsearch</a:t>
                </a:r>
                <a:r>
                  <a:rPr lang="ko-KR" altLang="en-US" smtClean="0"/>
                  <a:t>를 이해하고</a:t>
                </a:r>
                <a:r>
                  <a:rPr lang="en-US" altLang="ko-KR" smtClean="0"/>
                  <a:t>, </a:t>
                </a:r>
                <a:r>
                  <a:rPr lang="ko-KR" altLang="en-US" smtClean="0"/>
                  <a:t>그를 활용하여 </a:t>
                </a:r>
                <a:r>
                  <a:rPr lang="en-US" altLang="ko-KR" smtClean="0"/>
                  <a:t>3</a:t>
                </a:r>
                <a:r>
                  <a:rPr lang="ko-KR" altLang="en-US" smtClean="0"/>
                  <a:t>번의 </a:t>
                </a:r>
                <a:r>
                  <a:rPr lang="en-US" altLang="ko-KR" smtClean="0"/>
                  <a:t>(MI, SSD) </a:t>
                </a:r>
                <a:r>
                  <a:rPr lang="ko-KR" altLang="en-US" smtClean="0"/>
                  <a:t>최적의 </a:t>
                </a:r>
                <a:r>
                  <a:rPr lang="en-US" altLang="ko-KR" smtClean="0"/>
                  <a:t>transformation matrix </a:t>
                </a:r>
                <a:r>
                  <a:rPr lang="ko-KR" altLang="en-US" smtClean="0"/>
                  <a:t>값을 출력해본다</a:t>
                </a:r>
                <a:r>
                  <a:rPr lang="en-US" altLang="ko-KR" smtClean="0"/>
                  <a:t>.</a:t>
                </a:r>
              </a:p>
              <a:p>
                <a:pPr marL="457200" lvl="1" indent="0">
                  <a:buNone/>
                </a:pPr>
                <a:endParaRPr lang="en-US" altLang="ko-KR" sz="1600" smtClean="0"/>
              </a:p>
              <a:p>
                <a:pPr marL="457200" lvl="1" indent="0">
                  <a:buNone/>
                </a:pPr>
                <a:r>
                  <a:rPr lang="en-US" altLang="ko-KR" sz="1600" smtClean="0"/>
                  <a:t>fminsearch</a:t>
                </a:r>
                <a:r>
                  <a:rPr lang="ko-KR" altLang="en-US" sz="1600" smtClean="0"/>
                  <a:t>는 함수 </a:t>
                </a:r>
                <a:r>
                  <a:rPr lang="en-US" altLang="ko-KR" sz="1600" smtClean="0"/>
                  <a:t>f(x)</a:t>
                </a:r>
                <a:r>
                  <a:rPr lang="ko-KR" altLang="en-US" sz="1600" smtClean="0"/>
                  <a:t>가 있다면 </a:t>
                </a:r>
                <a:r>
                  <a:rPr lang="en-US" altLang="ko-KR" sz="1600" smtClean="0"/>
                  <a:t>f</a:t>
                </a:r>
                <a:r>
                  <a:rPr lang="ko-KR" altLang="en-US" sz="1600" smtClean="0"/>
                  <a:t>를 가장 작게 만드는 </a:t>
                </a:r>
                <a:r>
                  <a:rPr lang="en-US" altLang="ko-KR" sz="1600" smtClean="0"/>
                  <a:t>x</a:t>
                </a:r>
                <a:r>
                  <a:rPr lang="ko-KR" altLang="en-US" sz="1600" smtClean="0"/>
                  <a:t>를 찾아준다</a:t>
                </a:r>
                <a:r>
                  <a:rPr lang="en-US" altLang="ko-KR" sz="1600" smtClean="0"/>
                  <a:t>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fName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sz="160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96" y="3657966"/>
            <a:ext cx="2938320" cy="23687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896" y="6311899"/>
            <a:ext cx="32918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solidFill>
                  <a:srgbClr val="FF0000"/>
                </a:solidFill>
              </a:rPr>
              <a:t>SSD</a:t>
            </a:r>
            <a:r>
              <a:rPr lang="ko-KR" altLang="en-US" sz="1100" smtClean="0"/>
              <a:t>를 이용하고</a:t>
            </a:r>
            <a:endParaRPr lang="en-US" altLang="ko-KR" sz="1100" smtClean="0"/>
          </a:p>
          <a:p>
            <a:r>
              <a:rPr lang="ko-KR" altLang="en-US" sz="1100" err="1" smtClean="0"/>
              <a:t>초깃값을</a:t>
            </a:r>
            <a:r>
              <a:rPr lang="ko-KR" altLang="en-US" sz="1100" smtClean="0"/>
              <a:t> </a:t>
            </a:r>
            <a:r>
              <a:rPr lang="en-US" altLang="ko-KR" sz="1100" smtClean="0"/>
              <a:t>rotation </a:t>
            </a:r>
            <a:r>
              <a:rPr lang="ko-KR" altLang="en-US" sz="1100" smtClean="0"/>
              <a:t>각도를 </a:t>
            </a:r>
            <a:r>
              <a:rPr lang="en-US" altLang="ko-KR" sz="1100" smtClean="0"/>
              <a:t>10</a:t>
            </a:r>
            <a:r>
              <a:rPr lang="ko-KR" altLang="en-US" sz="1100" smtClean="0"/>
              <a:t>도로 잡았을 때</a:t>
            </a:r>
            <a:endParaRPr lang="ko-KR" altLang="en-US" sz="11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536" y="3724101"/>
            <a:ext cx="2856282" cy="23026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13775" y="6311900"/>
            <a:ext cx="32918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solidFill>
                  <a:srgbClr val="FF0000"/>
                </a:solidFill>
              </a:rPr>
              <a:t>SSD</a:t>
            </a:r>
            <a:r>
              <a:rPr lang="ko-KR" altLang="en-US" sz="1100" smtClean="0"/>
              <a:t>를 이용하고</a:t>
            </a:r>
            <a:endParaRPr lang="en-US" altLang="ko-KR" sz="1100" smtClean="0"/>
          </a:p>
          <a:p>
            <a:r>
              <a:rPr lang="ko-KR" altLang="en-US" sz="1100" err="1" smtClean="0"/>
              <a:t>초깃값을</a:t>
            </a:r>
            <a:r>
              <a:rPr lang="ko-KR" altLang="en-US" sz="1100" smtClean="0"/>
              <a:t> </a:t>
            </a:r>
            <a:r>
              <a:rPr lang="en-US" altLang="ko-KR" sz="1100" smtClean="0"/>
              <a:t>rotation </a:t>
            </a:r>
            <a:r>
              <a:rPr lang="ko-KR" altLang="en-US" sz="1100" smtClean="0"/>
              <a:t>각도를 </a:t>
            </a:r>
            <a:r>
              <a:rPr lang="en-US" altLang="ko-KR" sz="1100" smtClean="0"/>
              <a:t>40</a:t>
            </a:r>
            <a:r>
              <a:rPr lang="ko-KR" altLang="en-US" sz="1100" smtClean="0"/>
              <a:t>도로 잡았을 때</a:t>
            </a:r>
            <a:endParaRPr lang="ko-KR" altLang="en-US" sz="1100"/>
          </a:p>
        </p:txBody>
      </p:sp>
      <p:sp>
        <p:nvSpPr>
          <p:cNvPr id="12" name="TextBox 11"/>
          <p:cNvSpPr txBox="1"/>
          <p:nvPr/>
        </p:nvSpPr>
        <p:spPr>
          <a:xfrm>
            <a:off x="7905616" y="4137565"/>
            <a:ext cx="3504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맞는 </a:t>
            </a:r>
            <a:r>
              <a:rPr lang="en-US" altLang="ko-KR" smtClean="0"/>
              <a:t>rotation </a:t>
            </a:r>
            <a:r>
              <a:rPr lang="ko-KR" altLang="en-US" smtClean="0"/>
              <a:t>각 </a:t>
            </a:r>
            <a:r>
              <a:rPr lang="en-US" altLang="ko-KR" smtClean="0"/>
              <a:t>60</a:t>
            </a:r>
            <a:r>
              <a:rPr lang="ko-KR" altLang="en-US" smtClean="0"/>
              <a:t>도를 잘 찾고 이를 </a:t>
            </a:r>
            <a:r>
              <a:rPr lang="en-US" altLang="ko-KR" smtClean="0"/>
              <a:t>transformation matrix</a:t>
            </a:r>
            <a:r>
              <a:rPr lang="ko-KR" altLang="en-US" smtClean="0"/>
              <a:t>로 나타내면</a:t>
            </a:r>
            <a:r>
              <a:rPr lang="en-US" altLang="ko-KR" smtClean="0"/>
              <a:t>…</a:t>
            </a:r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616" y="5303954"/>
            <a:ext cx="1991003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8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 5</a:t>
            </a:r>
            <a:r>
              <a:rPr lang="ko-KR" altLang="en-US" smtClean="0"/>
              <a:t>번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26" y="1825625"/>
            <a:ext cx="3359187" cy="32250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106" y="1806573"/>
            <a:ext cx="3026376" cy="24397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32814" y="4572000"/>
            <a:ext cx="33734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solidFill>
                  <a:srgbClr val="FF0000"/>
                </a:solidFill>
              </a:rPr>
              <a:t>SSD</a:t>
            </a:r>
            <a:r>
              <a:rPr lang="ko-KR" altLang="en-US" sz="1100" smtClean="0"/>
              <a:t>를 이용하고 </a:t>
            </a:r>
            <a:r>
              <a:rPr lang="ko-KR" altLang="en-US" sz="1100" err="1" smtClean="0"/>
              <a:t>초깃값으로</a:t>
            </a:r>
            <a:r>
              <a:rPr lang="ko-KR" altLang="en-US" sz="1100" smtClean="0"/>
              <a:t> </a:t>
            </a:r>
            <a:r>
              <a:rPr lang="en-US" altLang="ko-KR" sz="1100" smtClean="0"/>
              <a:t>rotation </a:t>
            </a:r>
            <a:r>
              <a:rPr lang="ko-KR" altLang="en-US" sz="1100" smtClean="0"/>
              <a:t>각도를 </a:t>
            </a:r>
            <a:r>
              <a:rPr lang="en-US" altLang="ko-KR" sz="1100" smtClean="0"/>
              <a:t>120</a:t>
            </a:r>
            <a:r>
              <a:rPr lang="ko-KR" altLang="en-US" sz="1100" smtClean="0"/>
              <a:t>도로 잡았을 때</a:t>
            </a:r>
            <a:endParaRPr lang="ko-KR" altLang="en-US" sz="11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812" y="5435895"/>
            <a:ext cx="1886213" cy="64779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9187" y="5435895"/>
            <a:ext cx="1886213" cy="6287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48298" y="4763193"/>
            <a:ext cx="162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angle </a:t>
            </a:r>
            <a:br>
              <a:rPr lang="en-US" altLang="ko-KR" smtClean="0"/>
            </a:br>
            <a:r>
              <a:rPr lang="en-US" altLang="ko-KR" smtClean="0"/>
              <a:t>-29.8623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474036" y="4572000"/>
            <a:ext cx="162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angle </a:t>
            </a:r>
            <a:br>
              <a:rPr lang="en-US" altLang="ko-KR" smtClean="0"/>
            </a:br>
            <a:r>
              <a:rPr lang="en-US" altLang="ko-KR" smtClean="0"/>
              <a:t>124.4864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5955" y="2463790"/>
            <a:ext cx="2287708" cy="166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6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 5</a:t>
            </a:r>
            <a:r>
              <a:rPr lang="ko-KR" altLang="en-US" smtClean="0"/>
              <a:t>번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76004"/>
            <a:ext cx="3044803" cy="25461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116" y="4971009"/>
            <a:ext cx="3374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00B050"/>
                </a:solidFill>
              </a:rPr>
              <a:t>MI</a:t>
            </a:r>
            <a:r>
              <a:rPr lang="ko-KR" altLang="en-US" smtClean="0"/>
              <a:t>를 이용하고 초기값으로 </a:t>
            </a:r>
            <a:r>
              <a:rPr lang="en-US" altLang="ko-KR" smtClean="0"/>
              <a:t>rotation</a:t>
            </a:r>
            <a:r>
              <a:rPr lang="ko-KR" altLang="en-US" smtClean="0"/>
              <a:t>각도 </a:t>
            </a:r>
            <a:r>
              <a:rPr lang="en-US" altLang="ko-KR" smtClean="0"/>
              <a:t>10</a:t>
            </a:r>
            <a:r>
              <a:rPr lang="ko-KR" altLang="en-US" smtClean="0"/>
              <a:t>도로 잡았을 때 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29942" y="4971008"/>
            <a:ext cx="3557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00B050"/>
                </a:solidFill>
              </a:rPr>
              <a:t>MI</a:t>
            </a:r>
            <a:r>
              <a:rPr lang="ko-KR" altLang="en-US" smtClean="0"/>
              <a:t>를 이용하고 초기값으로 </a:t>
            </a:r>
            <a:r>
              <a:rPr lang="en-US" altLang="ko-KR" smtClean="0"/>
              <a:t>rotation</a:t>
            </a:r>
            <a:r>
              <a:rPr lang="ko-KR" altLang="en-US" smtClean="0"/>
              <a:t>각도 </a:t>
            </a:r>
            <a:r>
              <a:rPr lang="en-US" altLang="ko-KR" smtClean="0"/>
              <a:t>120</a:t>
            </a:r>
            <a:r>
              <a:rPr lang="ko-KR" altLang="en-US" smtClean="0"/>
              <a:t>도로 잡았을 때 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65" y="5816846"/>
            <a:ext cx="1987468" cy="6401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38817" y="4425656"/>
            <a:ext cx="30092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초기값을 잘못 잡으면 </a:t>
            </a:r>
            <a:r>
              <a:rPr lang="en-US" altLang="ko-KR" smtClean="0"/>
              <a:t>local minimum</a:t>
            </a:r>
            <a:r>
              <a:rPr lang="ko-KR" altLang="en-US" smtClean="0"/>
              <a:t>에 빠져 </a:t>
            </a:r>
            <a:r>
              <a:rPr lang="en-US" altLang="ko-KR" smtClean="0"/>
              <a:t>global minimum</a:t>
            </a:r>
            <a:r>
              <a:rPr lang="ko-KR" altLang="en-US" smtClean="0"/>
              <a:t>으로 가지 못하는 것을 볼 수 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초기값을 잘 잡아야 올바른 </a:t>
            </a:r>
            <a:r>
              <a:rPr lang="en-US" altLang="ko-KR" smtClean="0"/>
              <a:t>x</a:t>
            </a:r>
            <a:r>
              <a:rPr lang="ko-KR" altLang="en-US" smtClean="0"/>
              <a:t>를 찾아줄 수 있다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8638817" y="2054599"/>
            <a:ext cx="2472057" cy="16279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720" y="2104475"/>
            <a:ext cx="3162378" cy="254612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8276" y="5816846"/>
            <a:ext cx="1905266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1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02731"/>
            <a:ext cx="10515600" cy="1325563"/>
          </a:xfrm>
        </p:spPr>
        <p:txBody>
          <a:bodyPr/>
          <a:lstStyle/>
          <a:p>
            <a:pPr algn="ctr"/>
            <a:r>
              <a:rPr lang="ko-KR" altLang="en-US" smtClean="0"/>
              <a:t>발표를 들어주셔서 감사합니다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685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 4</a:t>
            </a:r>
            <a:r>
              <a:rPr lang="ko-KR" altLang="en-US" smtClean="0"/>
              <a:t>번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9766"/>
            <a:ext cx="1800000" cy="1800000"/>
          </a:xfrm>
        </p:spPr>
      </p:pic>
      <p:sp>
        <p:nvSpPr>
          <p:cNvPr id="9" name="TextBox 8"/>
          <p:cNvSpPr txBox="1"/>
          <p:nvPr/>
        </p:nvSpPr>
        <p:spPr>
          <a:xfrm>
            <a:off x="2009325" y="5102911"/>
            <a:ext cx="2533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(256,256) -&gt; (128,128)</a:t>
            </a:r>
          </a:p>
          <a:p>
            <a:r>
              <a:rPr lang="en-US" altLang="ko-KR" smtClean="0"/>
              <a:t>BICUBIC </a:t>
            </a:r>
            <a:r>
              <a:rPr lang="en-US" altLang="ko-KR" smtClean="0"/>
              <a:t>interpolation</a:t>
            </a:r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2939269" y="3374094"/>
            <a:ext cx="673331" cy="507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9516234">
            <a:off x="6683434" y="1739347"/>
            <a:ext cx="689956" cy="490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958837">
            <a:off x="6682972" y="4944443"/>
            <a:ext cx="689956" cy="490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6743673" y="3220287"/>
            <a:ext cx="689956" cy="490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10036" y="663168"/>
            <a:ext cx="1235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(128,128) </a:t>
            </a:r>
          </a:p>
          <a:p>
            <a:r>
              <a:rPr lang="en-US" altLang="ko-KR" smtClean="0"/>
              <a:t>-&gt; </a:t>
            </a:r>
          </a:p>
          <a:p>
            <a:r>
              <a:rPr lang="en-US" altLang="ko-KR" smtClean="0"/>
              <a:t>(256,256)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332720" y="1197033"/>
            <a:ext cx="10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Nearest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332720" y="3320645"/>
            <a:ext cx="10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Bilinear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332720" y="5550241"/>
            <a:ext cx="10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Bicubic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021" y="2749766"/>
            <a:ext cx="1800000" cy="180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838" y="162499"/>
            <a:ext cx="1800000" cy="180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1838" y="2356296"/>
            <a:ext cx="1800000" cy="180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5159" y="4363055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0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 4</a:t>
            </a:r>
            <a:r>
              <a:rPr lang="ko-KR" altLang="en-US" smtClean="0"/>
              <a:t>번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665634"/>
              </p:ext>
            </p:extLst>
          </p:nvPr>
        </p:nvGraphicFramePr>
        <p:xfrm>
          <a:off x="1880524" y="5212233"/>
          <a:ext cx="8430951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0317">
                  <a:extLst>
                    <a:ext uri="{9D8B030D-6E8A-4147-A177-3AD203B41FA5}">
                      <a16:colId xmlns:a16="http://schemas.microsoft.com/office/drawing/2014/main" val="3733576006"/>
                    </a:ext>
                  </a:extLst>
                </a:gridCol>
                <a:gridCol w="2810317">
                  <a:extLst>
                    <a:ext uri="{9D8B030D-6E8A-4147-A177-3AD203B41FA5}">
                      <a16:colId xmlns:a16="http://schemas.microsoft.com/office/drawing/2014/main" val="4131215967"/>
                    </a:ext>
                  </a:extLst>
                </a:gridCol>
                <a:gridCol w="2810317">
                  <a:extLst>
                    <a:ext uri="{9D8B030D-6E8A-4147-A177-3AD203B41FA5}">
                      <a16:colId xmlns:a16="http://schemas.microsoft.com/office/drawing/2014/main" val="3019004329"/>
                    </a:ext>
                  </a:extLst>
                </a:gridCol>
              </a:tblGrid>
              <a:tr h="3450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SSD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MI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41466"/>
                  </a:ext>
                </a:extLst>
              </a:tr>
              <a:tr h="3450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원본 </a:t>
                      </a:r>
                      <a:r>
                        <a:rPr lang="en-US" altLang="ko-KR" smtClean="0"/>
                        <a:t>vs nearest (1)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12,692,066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1.3906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009819"/>
                  </a:ext>
                </a:extLst>
              </a:tr>
              <a:tr h="3450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원본 </a:t>
                      </a:r>
                      <a:r>
                        <a:rPr lang="en-US" altLang="ko-KR" smtClean="0"/>
                        <a:t>vs bilinear (2)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12,054,370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1.3440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847966"/>
                  </a:ext>
                </a:extLst>
              </a:tr>
              <a:tr h="3450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원본 </a:t>
                      </a:r>
                      <a:r>
                        <a:rPr lang="en-US" altLang="ko-KR" smtClean="0"/>
                        <a:t>vs bicubic (3)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9,928,130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1.4453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00013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31999" y="4743541"/>
            <a:ext cx="44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(1)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0" y="4742889"/>
            <a:ext cx="44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(2)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159999" y="4742783"/>
            <a:ext cx="44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(3)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93" y="1656252"/>
            <a:ext cx="3240000" cy="306052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337" y="1634880"/>
            <a:ext cx="3240000" cy="295465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522" y="1603767"/>
            <a:ext cx="3240000" cy="296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46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 4</a:t>
            </a:r>
            <a:r>
              <a:rPr lang="ko-KR" altLang="en-US" smtClean="0"/>
              <a:t>번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46313"/>
            <a:ext cx="1219200" cy="121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571" y="2246313"/>
            <a:ext cx="1219200" cy="1219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8942" y="2246313"/>
            <a:ext cx="1219200" cy="121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4709" y="1714881"/>
            <a:ext cx="101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128,128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41169" y="3541221"/>
            <a:ext cx="813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Nearest</a:t>
            </a:r>
            <a:endParaRPr lang="ko-KR" alt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2796540" y="3541220"/>
            <a:ext cx="813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Bilinear</a:t>
            </a:r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10548851" y="3541220"/>
            <a:ext cx="813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Bicubic</a:t>
            </a:r>
            <a:endParaRPr lang="ko-KR" altLang="en-US" sz="140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026136"/>
              </p:ext>
            </p:extLst>
          </p:nvPr>
        </p:nvGraphicFramePr>
        <p:xfrm>
          <a:off x="753688" y="4235371"/>
          <a:ext cx="4814454" cy="2398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4818">
                  <a:extLst>
                    <a:ext uri="{9D8B030D-6E8A-4147-A177-3AD203B41FA5}">
                      <a16:colId xmlns:a16="http://schemas.microsoft.com/office/drawing/2014/main" val="3733576006"/>
                    </a:ext>
                  </a:extLst>
                </a:gridCol>
                <a:gridCol w="1604818">
                  <a:extLst>
                    <a:ext uri="{9D8B030D-6E8A-4147-A177-3AD203B41FA5}">
                      <a16:colId xmlns:a16="http://schemas.microsoft.com/office/drawing/2014/main" val="4131215967"/>
                    </a:ext>
                  </a:extLst>
                </a:gridCol>
                <a:gridCol w="1604818">
                  <a:extLst>
                    <a:ext uri="{9D8B030D-6E8A-4147-A177-3AD203B41FA5}">
                      <a16:colId xmlns:a16="http://schemas.microsoft.com/office/drawing/2014/main" val="3019004329"/>
                    </a:ext>
                  </a:extLst>
                </a:gridCol>
              </a:tblGrid>
              <a:tr h="47794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SSD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MI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41466"/>
                  </a:ext>
                </a:extLst>
              </a:tr>
              <a:tr h="477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bilinear</a:t>
                      </a:r>
                      <a:r>
                        <a:rPr lang="ko-KR" altLang="en-US" smtClean="0"/>
                        <a:t> </a:t>
                      </a:r>
                      <a:r>
                        <a:rPr lang="en-US" altLang="ko-KR" smtClean="0"/>
                        <a:t>vs nearest (1)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3,637,385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009819"/>
                  </a:ext>
                </a:extLst>
              </a:tr>
              <a:tr h="477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bicubic vs nearest(2)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3,315,511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2.3244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847966"/>
                  </a:ext>
                </a:extLst>
              </a:tr>
              <a:tr h="477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bilinear</a:t>
                      </a:r>
                      <a:r>
                        <a:rPr lang="ko-KR" altLang="en-US" smtClean="0"/>
                        <a:t> </a:t>
                      </a:r>
                      <a:r>
                        <a:rPr lang="en-US" altLang="ko-KR" smtClean="0"/>
                        <a:t>vs bicubic (3)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199,476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3.2608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000138"/>
                  </a:ext>
                </a:extLst>
              </a:tr>
            </a:tbl>
          </a:graphicData>
        </a:graphic>
      </p:graphicFrame>
      <p:cxnSp>
        <p:nvCxnSpPr>
          <p:cNvPr id="13" name="직선 연결선 12"/>
          <p:cNvCxnSpPr>
            <a:stCxn id="2" idx="2"/>
          </p:cNvCxnSpPr>
          <p:nvPr/>
        </p:nvCxnSpPr>
        <p:spPr>
          <a:xfrm>
            <a:off x="6096000" y="1690688"/>
            <a:ext cx="8313" cy="5092497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140" y="2246313"/>
            <a:ext cx="1219200" cy="12192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0511" y="2246313"/>
            <a:ext cx="1219200" cy="12192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5882" y="2246313"/>
            <a:ext cx="1219200" cy="12192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691649" y="1724923"/>
            <a:ext cx="101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512,512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038109" y="3541220"/>
            <a:ext cx="813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Nearest</a:t>
            </a:r>
            <a:endParaRPr lang="ko-KR" alt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8793480" y="3541220"/>
            <a:ext cx="813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Bilinear</a:t>
            </a:r>
            <a:endParaRPr lang="ko-KR" altLang="en-US" sz="140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994152"/>
              </p:ext>
            </p:extLst>
          </p:nvPr>
        </p:nvGraphicFramePr>
        <p:xfrm>
          <a:off x="6913418" y="4207878"/>
          <a:ext cx="4814454" cy="2398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4818">
                  <a:extLst>
                    <a:ext uri="{9D8B030D-6E8A-4147-A177-3AD203B41FA5}">
                      <a16:colId xmlns:a16="http://schemas.microsoft.com/office/drawing/2014/main" val="3733576006"/>
                    </a:ext>
                  </a:extLst>
                </a:gridCol>
                <a:gridCol w="1604818">
                  <a:extLst>
                    <a:ext uri="{9D8B030D-6E8A-4147-A177-3AD203B41FA5}">
                      <a16:colId xmlns:a16="http://schemas.microsoft.com/office/drawing/2014/main" val="4131215967"/>
                    </a:ext>
                  </a:extLst>
                </a:gridCol>
                <a:gridCol w="1604818">
                  <a:extLst>
                    <a:ext uri="{9D8B030D-6E8A-4147-A177-3AD203B41FA5}">
                      <a16:colId xmlns:a16="http://schemas.microsoft.com/office/drawing/2014/main" val="3019004329"/>
                    </a:ext>
                  </a:extLst>
                </a:gridCol>
              </a:tblGrid>
              <a:tr h="47794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SSD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MI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41466"/>
                  </a:ext>
                </a:extLst>
              </a:tr>
              <a:tr h="477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bilinear</a:t>
                      </a:r>
                      <a:r>
                        <a:rPr lang="ko-KR" altLang="en-US" smtClean="0"/>
                        <a:t> </a:t>
                      </a:r>
                      <a:r>
                        <a:rPr lang="en-US" altLang="ko-KR" smtClean="0"/>
                        <a:t>vs nearest (1)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14,005,934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2.6192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009819"/>
                  </a:ext>
                </a:extLst>
              </a:tr>
              <a:tr h="477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bicubic vs nearest(2)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10,378,711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2.733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847966"/>
                  </a:ext>
                </a:extLst>
              </a:tr>
              <a:tr h="477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bilinear</a:t>
                      </a:r>
                      <a:r>
                        <a:rPr lang="ko-KR" altLang="en-US" smtClean="0"/>
                        <a:t> </a:t>
                      </a:r>
                      <a:r>
                        <a:rPr lang="en-US" altLang="ko-KR" smtClean="0"/>
                        <a:t>vs bicubic (3)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2,210,623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3.221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000138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612178" y="3541220"/>
            <a:ext cx="813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Bicubic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2164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 4</a:t>
            </a:r>
            <a:r>
              <a:rPr lang="ko-KR" altLang="en-US" smtClean="0"/>
              <a:t>번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323590"/>
              </p:ext>
            </p:extLst>
          </p:nvPr>
        </p:nvGraphicFramePr>
        <p:xfrm>
          <a:off x="1866669" y="5212080"/>
          <a:ext cx="8142777" cy="1413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4259">
                  <a:extLst>
                    <a:ext uri="{9D8B030D-6E8A-4147-A177-3AD203B41FA5}">
                      <a16:colId xmlns:a16="http://schemas.microsoft.com/office/drawing/2014/main" val="878208901"/>
                    </a:ext>
                  </a:extLst>
                </a:gridCol>
                <a:gridCol w="2714259">
                  <a:extLst>
                    <a:ext uri="{9D8B030D-6E8A-4147-A177-3AD203B41FA5}">
                      <a16:colId xmlns:a16="http://schemas.microsoft.com/office/drawing/2014/main" val="1195675858"/>
                    </a:ext>
                  </a:extLst>
                </a:gridCol>
                <a:gridCol w="2714259">
                  <a:extLst>
                    <a:ext uri="{9D8B030D-6E8A-4147-A177-3AD203B41FA5}">
                      <a16:colId xmlns:a16="http://schemas.microsoft.com/office/drawing/2014/main" val="589544383"/>
                    </a:ext>
                  </a:extLst>
                </a:gridCol>
              </a:tblGrid>
              <a:tr h="45447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SSD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MI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474717"/>
                  </a:ext>
                </a:extLst>
              </a:tr>
              <a:tr h="479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nearest vs</a:t>
                      </a:r>
                      <a:r>
                        <a:rPr lang="en-US" altLang="ko-KR" baseline="0" smtClean="0"/>
                        <a:t> bilinear (1)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7,450,674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1.5769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391903"/>
                  </a:ext>
                </a:extLst>
              </a:tr>
              <a:tr h="479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nearest vs bicubic (2)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4,923,319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1.6262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735715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7878" b="7534"/>
          <a:stretch/>
        </p:blipFill>
        <p:spPr>
          <a:xfrm>
            <a:off x="6999316" y="1592322"/>
            <a:ext cx="3010131" cy="28716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20298" y="4688378"/>
            <a:ext cx="7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(2)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9029" b="6713"/>
          <a:stretch/>
        </p:blipFill>
        <p:spPr>
          <a:xfrm>
            <a:off x="1828800" y="1592321"/>
            <a:ext cx="3033164" cy="28882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94857" y="4688378"/>
            <a:ext cx="77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(1)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405745" y="4397433"/>
            <a:ext cx="107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nearest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609281" y="4319046"/>
            <a:ext cx="107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nearest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269643" y="1433577"/>
            <a:ext cx="107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bicubic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82501" y="1475726"/>
            <a:ext cx="107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bilinear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60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 1</a:t>
            </a:r>
            <a:r>
              <a:rPr lang="ko-KR" altLang="en-US" smtClean="0"/>
              <a:t>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원본 이미지와 왜곡된 이미지를 </a:t>
            </a:r>
            <a:r>
              <a:rPr lang="en-US" altLang="ko-KR" smtClean="0"/>
              <a:t>SSD</a:t>
            </a:r>
            <a:r>
              <a:rPr lang="ko-KR" altLang="en-US" smtClean="0"/>
              <a:t>를 활용하여 최적의 </a:t>
            </a:r>
            <a:r>
              <a:rPr lang="en-US" altLang="ko-KR" smtClean="0"/>
              <a:t>translation</a:t>
            </a:r>
            <a:r>
              <a:rPr lang="ko-KR" altLang="en-US" smtClean="0"/>
              <a:t>을 찾고 </a:t>
            </a:r>
            <a:r>
              <a:rPr lang="en-US" altLang="ko-KR" smtClean="0"/>
              <a:t>SSD</a:t>
            </a:r>
            <a:r>
              <a:rPr lang="ko-KR" altLang="en-US" smtClean="0"/>
              <a:t>그래프를 구하시오</a:t>
            </a:r>
            <a:r>
              <a:rPr lang="en-US" altLang="ko-KR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65" y="3082275"/>
            <a:ext cx="2095269" cy="20952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127" y="3082275"/>
            <a:ext cx="2095269" cy="20952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28051" y="5360226"/>
            <a:ext cx="243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image size (256,256) 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259" y="2817553"/>
            <a:ext cx="2377059" cy="28500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71345" y="3082275"/>
            <a:ext cx="3413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grayscale level range (0,255)</a:t>
            </a:r>
          </a:p>
          <a:p>
            <a:endParaRPr lang="en-US" altLang="ko-KR" smtClean="0"/>
          </a:p>
          <a:p>
            <a:r>
              <a:rPr lang="en-US" altLang="ko-KR" smtClean="0">
                <a:solidFill>
                  <a:schemeClr val="accent2"/>
                </a:solidFill>
              </a:rPr>
              <a:t>orange</a:t>
            </a:r>
            <a:r>
              <a:rPr lang="en-US" altLang="ko-KR" smtClean="0"/>
              <a:t> </a:t>
            </a:r>
            <a:r>
              <a:rPr lang="en-US" altLang="ko-KR"/>
              <a:t>- distorted image intensity histogram</a:t>
            </a:r>
          </a:p>
          <a:p>
            <a:endParaRPr lang="en-US" altLang="ko-KR"/>
          </a:p>
          <a:p>
            <a:r>
              <a:rPr lang="en-US" altLang="ko-KR">
                <a:solidFill>
                  <a:schemeClr val="accent5"/>
                </a:solidFill>
              </a:rPr>
              <a:t>blue</a:t>
            </a:r>
            <a:r>
              <a:rPr lang="en-US" altLang="ko-KR"/>
              <a:t> - original image intensity histogram</a:t>
            </a:r>
            <a:endParaRPr lang="ko-KR" altLang="en-US"/>
          </a:p>
          <a:p>
            <a:endParaRPr lang="en-US" altLang="ko-KR" smtClean="0"/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98115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 1</a:t>
            </a:r>
            <a:r>
              <a:rPr lang="ko-KR" altLang="en-US" smtClean="0"/>
              <a:t>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원본 이미지와 왜곡된 이미지를 </a:t>
            </a:r>
            <a:r>
              <a:rPr lang="en-US" altLang="ko-KR" smtClean="0"/>
              <a:t>SSD</a:t>
            </a:r>
            <a:r>
              <a:rPr lang="ko-KR" altLang="en-US" smtClean="0"/>
              <a:t>를 활용하여 최적의 </a:t>
            </a:r>
            <a:r>
              <a:rPr lang="en-US" altLang="ko-KR" smtClean="0"/>
              <a:t>translation</a:t>
            </a:r>
            <a:r>
              <a:rPr lang="ko-KR" altLang="en-US" smtClean="0"/>
              <a:t>을 찾고 </a:t>
            </a:r>
            <a:r>
              <a:rPr lang="en-US" altLang="ko-KR" smtClean="0"/>
              <a:t>SSD</a:t>
            </a:r>
            <a:r>
              <a:rPr lang="ko-KR" altLang="en-US" smtClean="0"/>
              <a:t>그래프를 구하시오</a:t>
            </a:r>
            <a:r>
              <a:rPr lang="en-US" altLang="ko-KR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65" y="2817553"/>
            <a:ext cx="2095269" cy="20952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439" y="2817553"/>
            <a:ext cx="2095269" cy="20952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359" y="2817553"/>
            <a:ext cx="3962953" cy="2857899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7227361" y="4430961"/>
            <a:ext cx="653104" cy="407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74013" y="4246295"/>
            <a:ext cx="105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(14,9,0)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439891" y="5384374"/>
            <a:ext cx="1363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translation of X</a:t>
            </a:r>
            <a:endParaRPr lang="ko-KR" altLang="en-US" sz="1000"/>
          </a:p>
        </p:txBody>
      </p:sp>
      <p:sp>
        <p:nvSpPr>
          <p:cNvPr id="18" name="TextBox 17"/>
          <p:cNvSpPr txBox="1"/>
          <p:nvPr/>
        </p:nvSpPr>
        <p:spPr>
          <a:xfrm>
            <a:off x="10962639" y="3848330"/>
            <a:ext cx="94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Sum of Squared Difference</a:t>
            </a:r>
            <a:endParaRPr lang="ko-KR" altLang="en-US" sz="1000"/>
          </a:p>
        </p:txBody>
      </p:sp>
      <p:sp>
        <p:nvSpPr>
          <p:cNvPr id="19" name="TextBox 18"/>
          <p:cNvSpPr txBox="1"/>
          <p:nvPr/>
        </p:nvSpPr>
        <p:spPr>
          <a:xfrm>
            <a:off x="10167846" y="5271145"/>
            <a:ext cx="1185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translation of Y</a:t>
            </a:r>
            <a:endParaRPr lang="ko-KR" altLang="en-US" sz="1000"/>
          </a:p>
        </p:txBody>
      </p:sp>
      <p:sp>
        <p:nvSpPr>
          <p:cNvPr id="21" name="TextBox 20"/>
          <p:cNvSpPr txBox="1"/>
          <p:nvPr/>
        </p:nvSpPr>
        <p:spPr>
          <a:xfrm>
            <a:off x="1176112" y="5184318"/>
            <a:ext cx="4181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원본 이미지와 왜곡된 이미지의 </a:t>
            </a:r>
            <a:r>
              <a:rPr lang="en-US" altLang="ko-KR" smtClean="0"/>
              <a:t>SSD : 366,758,200.0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 2</a:t>
            </a:r>
            <a:r>
              <a:rPr lang="ko-KR" altLang="en-US" smtClean="0"/>
              <a:t>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원본 이미지와 왜곡된 이미지를 </a:t>
            </a:r>
            <a:r>
              <a:rPr lang="ko-KR" altLang="en-US"/>
              <a:t> </a:t>
            </a:r>
            <a:r>
              <a:rPr lang="en-US" altLang="ko-KR" smtClean="0"/>
              <a:t>MI</a:t>
            </a:r>
            <a:r>
              <a:rPr lang="ko-KR" altLang="en-US" smtClean="0"/>
              <a:t>를 활용하여 최적의 </a:t>
            </a:r>
            <a:r>
              <a:rPr lang="en-US" altLang="ko-KR" smtClean="0"/>
              <a:t>translation</a:t>
            </a:r>
            <a:r>
              <a:rPr lang="ko-KR" altLang="en-US" smtClean="0"/>
              <a:t>을 찾고 </a:t>
            </a:r>
            <a:r>
              <a:rPr lang="en-US" altLang="ko-KR" smtClean="0"/>
              <a:t>MI</a:t>
            </a:r>
            <a:r>
              <a:rPr lang="ko-KR" altLang="en-US" smtClean="0"/>
              <a:t>그래프를 구하시오</a:t>
            </a:r>
            <a:r>
              <a:rPr lang="en-US" altLang="ko-KR" smtClean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396" y="3042801"/>
            <a:ext cx="3324689" cy="3134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14897" y="6176963"/>
            <a:ext cx="183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Joint histogram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84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 2</a:t>
            </a:r>
            <a:r>
              <a:rPr lang="ko-KR" altLang="en-US" smtClean="0"/>
              <a:t>번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924" y="1690688"/>
            <a:ext cx="3886742" cy="2715004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1313411" y="2252749"/>
            <a:ext cx="523702" cy="207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7858" y="1944972"/>
            <a:ext cx="2094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(14,9,</a:t>
            </a:r>
            <a:r>
              <a:rPr lang="ko-KR" altLang="en-US" sz="1400"/>
              <a:t> </a:t>
            </a:r>
            <a:r>
              <a:rPr lang="en-US" altLang="ko-KR" sz="1400" smtClean="0"/>
              <a:t>2.405)</a:t>
            </a:r>
            <a:endParaRPr lang="ko-KR" alt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1575261" y="4159471"/>
            <a:ext cx="1363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translation of X</a:t>
            </a:r>
            <a:endParaRPr lang="ko-KR" altLang="en-US" sz="1000"/>
          </a:p>
        </p:txBody>
      </p:sp>
      <p:sp>
        <p:nvSpPr>
          <p:cNvPr id="10" name="TextBox 9"/>
          <p:cNvSpPr txBox="1"/>
          <p:nvPr/>
        </p:nvSpPr>
        <p:spPr>
          <a:xfrm>
            <a:off x="4199308" y="4036360"/>
            <a:ext cx="1185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translation of Y</a:t>
            </a:r>
            <a:endParaRPr lang="ko-KR" altLang="en-US" sz="1000"/>
          </a:p>
        </p:txBody>
      </p:sp>
      <p:sp>
        <p:nvSpPr>
          <p:cNvPr id="11" name="TextBox 10"/>
          <p:cNvSpPr txBox="1"/>
          <p:nvPr/>
        </p:nvSpPr>
        <p:spPr>
          <a:xfrm>
            <a:off x="5096666" y="2555747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MI</a:t>
            </a:r>
            <a:endParaRPr lang="ko-KR" altLang="en-US" sz="12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069" y="1606651"/>
            <a:ext cx="3439005" cy="309605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75615" y="4935464"/>
            <a:ext cx="449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원본 이미지를 </a:t>
            </a:r>
            <a:r>
              <a:rPr lang="en-US" altLang="ko-KR" smtClean="0"/>
              <a:t>x</a:t>
            </a:r>
            <a:r>
              <a:rPr lang="ko-KR" altLang="en-US" smtClean="0"/>
              <a:t>축으로 </a:t>
            </a:r>
            <a:r>
              <a:rPr lang="en-US" altLang="ko-KR" smtClean="0"/>
              <a:t>14, y</a:t>
            </a:r>
            <a:r>
              <a:rPr lang="ko-KR" altLang="en-US" smtClean="0"/>
              <a:t>축으로 </a:t>
            </a:r>
            <a:r>
              <a:rPr lang="en-US" altLang="ko-KR" smtClean="0"/>
              <a:t>9</a:t>
            </a:r>
            <a:r>
              <a:rPr lang="ko-KR" altLang="en-US" smtClean="0"/>
              <a:t>만큼 이동한 후의 </a:t>
            </a:r>
            <a:r>
              <a:rPr lang="en-US" altLang="ko-KR" smtClean="0"/>
              <a:t>joint histogram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7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 3</a:t>
            </a:r>
            <a:r>
              <a:rPr lang="ko-KR" altLang="en-US" smtClean="0"/>
              <a:t>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원본 이미지를 임의의 왜곡을 가하고 원본 이미지와 </a:t>
            </a:r>
            <a:r>
              <a:rPr lang="en-US" altLang="ko-KR" smtClean="0"/>
              <a:t>registration</a:t>
            </a:r>
            <a:r>
              <a:rPr lang="ko-KR" altLang="en-US" smtClean="0"/>
              <a:t>을 </a:t>
            </a:r>
            <a:r>
              <a:rPr lang="en-US" altLang="ko-KR" smtClean="0"/>
              <a:t>SSD, MI</a:t>
            </a:r>
            <a:r>
              <a:rPr lang="ko-KR" altLang="en-US" smtClean="0"/>
              <a:t>를 활용하여 구현해본다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83" y="2862728"/>
            <a:ext cx="2462580" cy="24625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81" y="2862728"/>
            <a:ext cx="2458932" cy="2458932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3527853" y="3797632"/>
            <a:ext cx="667790" cy="40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89574" y="5456597"/>
            <a:ext cx="154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rotation 60’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2958" y="2862728"/>
            <a:ext cx="3486637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 3</a:t>
            </a:r>
            <a:r>
              <a:rPr lang="ko-KR" altLang="en-US" smtClean="0"/>
              <a:t>번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46452" y="5087153"/>
            <a:ext cx="3060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원본 이미지에 가한 각도에 따른 </a:t>
            </a:r>
            <a:r>
              <a:rPr lang="en-US" altLang="ko-KR" smtClean="0">
                <a:solidFill>
                  <a:schemeClr val="accent4"/>
                </a:solidFill>
              </a:rPr>
              <a:t>SSD</a:t>
            </a:r>
            <a:r>
              <a:rPr lang="en-US" altLang="ko-KR" smtClean="0"/>
              <a:t> value graph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76653" y="5055051"/>
            <a:ext cx="274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원본 이미지에 가한 각도에 따른 </a:t>
            </a:r>
            <a:r>
              <a:rPr lang="en-US" altLang="ko-KR" smtClean="0">
                <a:solidFill>
                  <a:schemeClr val="accent6"/>
                </a:solidFill>
              </a:rPr>
              <a:t>MI</a:t>
            </a:r>
            <a:r>
              <a:rPr lang="en-US" altLang="ko-KR" smtClean="0"/>
              <a:t> value graph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6573"/>
            <a:ext cx="4477375" cy="32484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952" y="1903195"/>
            <a:ext cx="4753638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 4</a:t>
            </a:r>
            <a:r>
              <a:rPr lang="ko-KR" altLang="en-US" smtClean="0"/>
              <a:t>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원본 이미지를 </a:t>
            </a:r>
            <a:r>
              <a:rPr lang="en-US" altLang="ko-KR" smtClean="0"/>
              <a:t>2</a:t>
            </a:r>
            <a:r>
              <a:rPr lang="ko-KR" altLang="en-US" smtClean="0"/>
              <a:t>배</a:t>
            </a:r>
            <a:r>
              <a:rPr lang="en-US" altLang="ko-KR" smtClean="0"/>
              <a:t>, ½</a:t>
            </a:r>
            <a:r>
              <a:rPr lang="ko-KR" altLang="en-US" smtClean="0"/>
              <a:t>배 다양한 방법으로 </a:t>
            </a:r>
            <a:r>
              <a:rPr lang="en-US" altLang="ko-KR" smtClean="0"/>
              <a:t>Interpolation</a:t>
            </a:r>
            <a:r>
              <a:rPr lang="ko-KR" altLang="en-US" smtClean="0"/>
              <a:t>해보시오</a:t>
            </a:r>
            <a:r>
              <a:rPr lang="en-US" altLang="ko-KR" smtClean="0"/>
              <a:t>.</a:t>
            </a:r>
            <a:endParaRPr lang="ko-KR" altLang="en-US" smtClean="0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43" y="2770433"/>
            <a:ext cx="4601217" cy="30960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2770433"/>
            <a:ext cx="56748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- nearest </a:t>
            </a:r>
            <a:r>
              <a:rPr lang="en-US" altLang="ko-KR" err="1" smtClean="0"/>
              <a:t>neighbour</a:t>
            </a:r>
            <a:r>
              <a:rPr lang="ko-KR" altLang="en-US" smtClean="0"/>
              <a:t>는 가장 가깝게 이웃한 </a:t>
            </a:r>
            <a:r>
              <a:rPr lang="ko-KR" altLang="en-US" err="1" smtClean="0"/>
              <a:t>입력영상의</a:t>
            </a:r>
            <a:r>
              <a:rPr lang="ko-KR" altLang="en-US" smtClean="0"/>
              <a:t> </a:t>
            </a:r>
            <a:r>
              <a:rPr lang="ko-KR" altLang="en-US" err="1" smtClean="0"/>
              <a:t>화소값을</a:t>
            </a:r>
            <a:r>
              <a:rPr lang="ko-KR" altLang="en-US" smtClean="0"/>
              <a:t> 가져온다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- bilinear interpolation</a:t>
            </a:r>
            <a:r>
              <a:rPr lang="ko-KR" altLang="en-US" smtClean="0"/>
              <a:t>은 원본영상에서 인접한 네 개의 픽셀 값과 </a:t>
            </a:r>
            <a:r>
              <a:rPr lang="ko-KR" altLang="en-US" err="1" smtClean="0"/>
              <a:t>거리비를</a:t>
            </a:r>
            <a:r>
              <a:rPr lang="ko-KR" altLang="en-US" smtClean="0"/>
              <a:t> 이용하여 실수 좌표 상의 </a:t>
            </a:r>
            <a:r>
              <a:rPr lang="ko-KR" altLang="en-US" err="1" smtClean="0"/>
              <a:t>픽셀값을</a:t>
            </a:r>
            <a:r>
              <a:rPr lang="ko-KR" altLang="en-US" smtClean="0"/>
              <a:t> 계산함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- </a:t>
            </a:r>
            <a:r>
              <a:rPr lang="en-US" altLang="ko-KR" err="1" smtClean="0"/>
              <a:t>bicubic</a:t>
            </a:r>
            <a:r>
              <a:rPr lang="en-US" altLang="ko-KR" smtClean="0"/>
              <a:t> interpolation</a:t>
            </a:r>
            <a:r>
              <a:rPr lang="ko-KR" altLang="en-US" smtClean="0"/>
              <a:t>은 인접한 </a:t>
            </a:r>
            <a:r>
              <a:rPr lang="en-US" altLang="ko-KR" smtClean="0"/>
              <a:t>16</a:t>
            </a:r>
            <a:r>
              <a:rPr lang="ko-KR" altLang="en-US" smtClean="0"/>
              <a:t>개 </a:t>
            </a:r>
            <a:r>
              <a:rPr lang="ko-KR" altLang="en-US" err="1" smtClean="0"/>
              <a:t>화소의</a:t>
            </a:r>
            <a:r>
              <a:rPr lang="ko-KR" altLang="en-US" smtClean="0"/>
              <a:t> </a:t>
            </a:r>
            <a:r>
              <a:rPr lang="ko-KR" altLang="en-US" err="1" smtClean="0"/>
              <a:t>화소값과</a:t>
            </a:r>
            <a:r>
              <a:rPr lang="ko-KR" altLang="en-US" smtClean="0"/>
              <a:t> 거리에 따른 가중치의 곱을 사용하여 결정함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9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 4</a:t>
            </a:r>
            <a:r>
              <a:rPr lang="ko-KR" altLang="en-US" smtClean="0"/>
              <a:t>번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77" y="3638415"/>
            <a:ext cx="2880000" cy="288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806" y="3638415"/>
            <a:ext cx="2880000" cy="288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7600" y="3638415"/>
            <a:ext cx="2880000" cy="288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21527" y="3281326"/>
            <a:ext cx="101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128,128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6799" y="6690839"/>
            <a:ext cx="813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Nearest</a:t>
            </a:r>
            <a:endParaRPr lang="ko-KR" alt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5725189" y="6690838"/>
            <a:ext cx="813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Bilinear</a:t>
            </a:r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10268629" y="6690837"/>
            <a:ext cx="813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Bicubic</a:t>
            </a:r>
            <a:endParaRPr lang="ko-KR" altLang="en-US" sz="1400"/>
          </a:p>
        </p:txBody>
      </p:sp>
      <p:pic>
        <p:nvPicPr>
          <p:cNvPr id="24" name="그림 23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608806" y="341167"/>
            <a:ext cx="2880000" cy="2880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670559" y="-28165"/>
            <a:ext cx="85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원본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54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2479</TotalTime>
  <Words>650</Words>
  <Application>Microsoft Office PowerPoint</Application>
  <PresentationFormat>와이드스크린</PresentationFormat>
  <Paragraphs>149</Paragraphs>
  <Slides>18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Cambria Math</vt:lpstr>
      <vt:lpstr>Office 테마</vt:lpstr>
      <vt:lpstr>Tutorial</vt:lpstr>
      <vt:lpstr># 1번</vt:lpstr>
      <vt:lpstr># 1번</vt:lpstr>
      <vt:lpstr># 2번</vt:lpstr>
      <vt:lpstr># 2번</vt:lpstr>
      <vt:lpstr># 3번</vt:lpstr>
      <vt:lpstr># 3번</vt:lpstr>
      <vt:lpstr># 4번</vt:lpstr>
      <vt:lpstr># 4번</vt:lpstr>
      <vt:lpstr># 4번</vt:lpstr>
      <vt:lpstr># 5번</vt:lpstr>
      <vt:lpstr># 5번</vt:lpstr>
      <vt:lpstr># 5번</vt:lpstr>
      <vt:lpstr>발표를 들어주셔서 감사합니다.</vt:lpstr>
      <vt:lpstr># 4번</vt:lpstr>
      <vt:lpstr># 4번</vt:lpstr>
      <vt:lpstr># 4번</vt:lpstr>
      <vt:lpstr># 4번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JSW</dc:creator>
  <cp:lastModifiedBy>JSW</cp:lastModifiedBy>
  <cp:revision>48</cp:revision>
  <dcterms:created xsi:type="dcterms:W3CDTF">2021-01-19T06:24:12Z</dcterms:created>
  <dcterms:modified xsi:type="dcterms:W3CDTF">2021-01-21T05:28:19Z</dcterms:modified>
</cp:coreProperties>
</file>