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3278" y="2615657"/>
            <a:ext cx="10946941" cy="8896877"/>
          </a:xfrm>
          <a:custGeom>
            <a:avLst/>
            <a:gdLst/>
            <a:ahLst/>
            <a:cxnLst/>
            <a:rect r="r" b="b" t="t" l="l"/>
            <a:pathLst>
              <a:path h="8896877" w="10946941">
                <a:moveTo>
                  <a:pt x="0" y="0"/>
                </a:moveTo>
                <a:lnTo>
                  <a:pt x="10946941" y="0"/>
                </a:lnTo>
                <a:lnTo>
                  <a:pt x="10946941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91087" y="-1499143"/>
            <a:ext cx="5643741" cy="4114800"/>
          </a:xfrm>
          <a:custGeom>
            <a:avLst/>
            <a:gdLst/>
            <a:ahLst/>
            <a:cxnLst/>
            <a:rect r="r" b="b" t="t" l="l"/>
            <a:pathLst>
              <a:path h="4114800" w="5643741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1900" y="2666926"/>
            <a:ext cx="10938946" cy="290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4"/>
              </a:lnSpc>
            </a:pPr>
            <a:r>
              <a:rPr lang="en-US" sz="5453" spc="-92">
                <a:solidFill>
                  <a:srgbClr val="FFFFFF"/>
                </a:solidFill>
                <a:latin typeface="Poppins Bold"/>
              </a:rPr>
              <a:t>Information and Communication Technologies (ICT) and Their Impact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69669"/>
            <a:ext cx="7519153" cy="5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D9D9D9"/>
                </a:solidFill>
                <a:latin typeface="Poppins"/>
              </a:rPr>
              <a:t>created by Issam Agoudjil (77 team)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8267"/>
            <a:ext cx="9144000" cy="288733"/>
            <a:chOff x="0" y="0"/>
            <a:chExt cx="2408296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76045"/>
            </a:xfrm>
            <a:custGeom>
              <a:avLst/>
              <a:gdLst/>
              <a:ahLst/>
              <a:cxnLst/>
              <a:rect r="r" b="b" t="t" l="l"/>
              <a:pathLst>
                <a:path h="76045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44727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25424" y="48030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5076825"/>
            <a:ext cx="17168350" cy="354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Information and Communication Technologies (ICT) play a crucial role in today's digital era.</a:t>
            </a:r>
          </a:p>
          <a:p>
            <a:pPr>
              <a:lnSpc>
                <a:spcPts val="4731"/>
              </a:lnSpc>
            </a:pPr>
          </a:p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A wide array of tools and services facilitating the management and exchange of information.</a:t>
            </a:r>
          </a:p>
          <a:p>
            <a:pPr>
              <a:lnSpc>
                <a:spcPts val="446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8734549">
            <a:off x="-4059364" y="689986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51021" y="8124812"/>
            <a:ext cx="2789343" cy="2266976"/>
          </a:xfrm>
          <a:custGeom>
            <a:avLst/>
            <a:gdLst/>
            <a:ahLst/>
            <a:cxnLst/>
            <a:rect r="r" b="b" t="t" l="l"/>
            <a:pathLst>
              <a:path h="2266976" w="2789343">
                <a:moveTo>
                  <a:pt x="0" y="0"/>
                </a:moveTo>
                <a:lnTo>
                  <a:pt x="2789343" y="0"/>
                </a:lnTo>
                <a:lnTo>
                  <a:pt x="2789343" y="2266976"/>
                </a:lnTo>
                <a:lnTo>
                  <a:pt x="0" y="2266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82392" y="2546276"/>
            <a:ext cx="634705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 Google Services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76825"/>
            <a:ext cx="17259300" cy="354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Information and Communication Technologies (ICT) play a crucial role in today's digital era.</a:t>
            </a:r>
          </a:p>
          <a:p>
            <a:pPr>
              <a:lnSpc>
                <a:spcPts val="4731"/>
              </a:lnSpc>
            </a:pPr>
          </a:p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A wide array of tools and services facilitating the management and exchange of information.</a:t>
            </a:r>
          </a:p>
          <a:p>
            <a:pPr>
              <a:lnSpc>
                <a:spcPts val="446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660791">
            <a:off x="-785521" y="667510"/>
            <a:ext cx="2841438" cy="2309314"/>
          </a:xfrm>
          <a:custGeom>
            <a:avLst/>
            <a:gdLst/>
            <a:ahLst/>
            <a:cxnLst/>
            <a:rect r="r" b="b" t="t" l="l"/>
            <a:pathLst>
              <a:path h="2309314" w="2841438">
                <a:moveTo>
                  <a:pt x="0" y="0"/>
                </a:moveTo>
                <a:lnTo>
                  <a:pt x="2841438" y="0"/>
                </a:lnTo>
                <a:lnTo>
                  <a:pt x="2841438" y="2309314"/>
                </a:lnTo>
                <a:lnTo>
                  <a:pt x="0" y="230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613718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 Microsoft Tools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4959437">
            <a:off x="-880115" y="-29533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4"/>
                </a:lnTo>
                <a:lnTo>
                  <a:pt x="0" y="509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487325"/>
            <a:ext cx="17013138" cy="34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2025" indent="-346013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FFFFFF"/>
                </a:solidFill>
                <a:latin typeface="Open Sans"/>
              </a:rPr>
              <a:t>Microsoft Office as the industry standard for document creation.</a:t>
            </a:r>
          </a:p>
          <a:p>
            <a:pPr>
              <a:lnSpc>
                <a:spcPts val="4487"/>
              </a:lnSpc>
            </a:pPr>
          </a:p>
          <a:p>
            <a:pPr marL="729743" indent="-364871" lvl="1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Significant advancements with the Azure platform in cloud computing.</a:t>
            </a:r>
          </a:p>
          <a:p>
            <a:pPr>
              <a:lnSpc>
                <a:spcPts val="4871"/>
              </a:lnSpc>
            </a:pPr>
          </a:p>
          <a:p>
            <a:pPr marL="692025" indent="-346013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FFFFFF"/>
                </a:solidFill>
                <a:latin typeface="Open Sans"/>
              </a:rPr>
              <a:t>Microsoft Teams for collaboration, featuring chat, video conferencing, and file sharing.</a:t>
            </a:r>
          </a:p>
          <a:p>
            <a:pPr>
              <a:lnSpc>
                <a:spcPts val="448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6313118">
            <a:off x="11399318" y="8125916"/>
            <a:ext cx="6731406" cy="5470797"/>
          </a:xfrm>
          <a:custGeom>
            <a:avLst/>
            <a:gdLst/>
            <a:ahLst/>
            <a:cxnLst/>
            <a:rect r="r" b="b" t="t" l="l"/>
            <a:pathLst>
              <a:path h="5470797" w="6731406">
                <a:moveTo>
                  <a:pt x="0" y="0"/>
                </a:moveTo>
                <a:lnTo>
                  <a:pt x="6731406" y="0"/>
                </a:lnTo>
                <a:lnTo>
                  <a:pt x="6731406" y="5470797"/>
                </a:lnTo>
                <a:lnTo>
                  <a:pt x="0" y="547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597978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Git and GitHub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28264" y="7950939"/>
            <a:ext cx="6137402" cy="4988034"/>
          </a:xfrm>
          <a:custGeom>
            <a:avLst/>
            <a:gdLst/>
            <a:ahLst/>
            <a:cxnLst/>
            <a:rect r="r" b="b" t="t" l="l"/>
            <a:pathLst>
              <a:path h="4988034" w="6137402">
                <a:moveTo>
                  <a:pt x="0" y="0"/>
                </a:moveTo>
                <a:lnTo>
                  <a:pt x="6137403" y="0"/>
                </a:lnTo>
                <a:lnTo>
                  <a:pt x="6137403" y="4988035"/>
                </a:lnTo>
                <a:lnTo>
                  <a:pt x="0" y="498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477800"/>
            <a:ext cx="14759732" cy="315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IGit as a distributed version control system for tracking code changes.</a:t>
            </a:r>
          </a:p>
          <a:p>
            <a:pPr>
              <a:lnSpc>
                <a:spcPts val="3092"/>
              </a:lnSpc>
            </a:pPr>
          </a:p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GitHub for version control, issue tracking, and pull requests.</a:t>
            </a:r>
          </a:p>
          <a:p>
            <a:pPr>
              <a:lnSpc>
                <a:spcPts val="3372"/>
              </a:lnSpc>
            </a:pPr>
          </a:p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Transformation in team collaboration for software development.</a:t>
            </a:r>
          </a:p>
          <a:p>
            <a:pPr>
              <a:lnSpc>
                <a:spcPts val="449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3926316">
            <a:off x="-3195722" y="-2191963"/>
            <a:ext cx="5394092" cy="4383926"/>
          </a:xfrm>
          <a:custGeom>
            <a:avLst/>
            <a:gdLst/>
            <a:ahLst/>
            <a:cxnLst/>
            <a:rect r="r" b="b" t="t" l="l"/>
            <a:pathLst>
              <a:path h="4383926" w="5394092">
                <a:moveTo>
                  <a:pt x="0" y="0"/>
                </a:moveTo>
                <a:lnTo>
                  <a:pt x="5394092" y="0"/>
                </a:lnTo>
                <a:lnTo>
                  <a:pt x="5394092" y="4383926"/>
                </a:lnTo>
                <a:lnTo>
                  <a:pt x="0" y="438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920650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Cloud Computing - AWS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604752">
            <a:off x="15154124" y="-90435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40132" y="4230333"/>
            <a:ext cx="17259300" cy="5027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Transformation in data storage, management, and processing through cloud computing.</a:t>
            </a:r>
          </a:p>
          <a:p>
            <a:pPr>
              <a:lnSpc>
                <a:spcPts val="2549"/>
              </a:lnSpc>
            </a:pPr>
          </a:p>
          <a:p>
            <a:pPr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Amazon Web Services (AWS) as a leading provider offering storage, computing power, and database management.</a:t>
            </a:r>
          </a:p>
          <a:p>
            <a:pPr>
              <a:lnSpc>
                <a:spcPts val="3389"/>
              </a:lnSpc>
            </a:pPr>
          </a:p>
          <a:p>
            <a:pPr algn="just"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Scalable solutions catering to the needs of startups, small businesses, and large enterprises.</a:t>
            </a:r>
          </a:p>
          <a:p>
            <a:pPr>
              <a:lnSpc>
                <a:spcPts val="465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6177046">
            <a:off x="487256" y="9042183"/>
            <a:ext cx="7149570" cy="5810650"/>
          </a:xfrm>
          <a:custGeom>
            <a:avLst/>
            <a:gdLst/>
            <a:ahLst/>
            <a:cxnLst/>
            <a:rect r="r" b="b" t="t" l="l"/>
            <a:pathLst>
              <a:path h="5810650" w="7149570">
                <a:moveTo>
                  <a:pt x="0" y="0"/>
                </a:moveTo>
                <a:lnTo>
                  <a:pt x="7149570" y="0"/>
                </a:lnTo>
                <a:lnTo>
                  <a:pt x="7149570" y="5810651"/>
                </a:lnTo>
                <a:lnTo>
                  <a:pt x="0" y="5810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OpenAI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142674">
            <a:off x="-1301846" y="8137338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302665" y="4487325"/>
            <a:ext cx="15682671" cy="434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Emerging technology focused on AI research and development.</a:t>
            </a:r>
          </a:p>
          <a:p>
            <a:pPr>
              <a:lnSpc>
                <a:spcPts val="3191"/>
              </a:lnSpc>
            </a:pPr>
          </a:p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OpenAI's goal: ensuring the benefits of General Artificial Intelligence (AGI) for all of humanity.</a:t>
            </a:r>
          </a:p>
          <a:p>
            <a:pPr>
              <a:lnSpc>
                <a:spcPts val="2911"/>
              </a:lnSpc>
            </a:pPr>
          </a:p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Models like GPT-3 with potential applications in healthcare, customer service, and content creation.</a:t>
            </a:r>
          </a:p>
          <a:p>
            <a:pPr>
              <a:lnSpc>
                <a:spcPts val="446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146007">
            <a:off x="-2821391" y="-1518287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4"/>
                </a:lnTo>
                <a:lnTo>
                  <a:pt x="0" y="509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71299" y="4477800"/>
            <a:ext cx="17259300" cy="439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298" indent="-366149" lvl="1">
              <a:lnSpc>
                <a:spcPts val="4748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Open Sans"/>
              </a:rPr>
              <a:t>ICT comprises essential tools and services for efficient information management.</a:t>
            </a:r>
          </a:p>
          <a:p>
            <a:pPr>
              <a:lnSpc>
                <a:spcPts val="2648"/>
              </a:lnSpc>
            </a:pPr>
          </a:p>
          <a:p>
            <a:pPr marL="775477" indent="-387738" lvl="1">
              <a:lnSpc>
                <a:spcPts val="5028"/>
              </a:lnSpc>
              <a:buFont typeface="Arial"/>
              <a:buChar char="•"/>
            </a:pPr>
            <a:r>
              <a:rPr lang="en-US" sz="3591">
                <a:solidFill>
                  <a:srgbClr val="FFFFFF"/>
                </a:solidFill>
                <a:latin typeface="Open Sans"/>
              </a:rPr>
              <a:t>Contributions from Google, Microsoft, Git/GitHub, AWS, and OpenAI significantly advance ICT.</a:t>
            </a:r>
          </a:p>
          <a:p>
            <a:pPr>
              <a:lnSpc>
                <a:spcPts val="3628"/>
              </a:lnSpc>
            </a:pPr>
          </a:p>
          <a:p>
            <a:pPr marL="732298" indent="-366149" lvl="1">
              <a:lnSpc>
                <a:spcPts val="4748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Open Sans"/>
              </a:rPr>
              <a:t>Together, these technologies shape the ICT landscape and pave the way for future advancements in the field.</a:t>
            </a:r>
          </a:p>
          <a:p>
            <a:pPr>
              <a:lnSpc>
                <a:spcPts val="432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2967747">
            <a:off x="16192866" y="663360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41278">
            <a:off x="8990184" y="-1529230"/>
            <a:ext cx="9261381" cy="7526977"/>
          </a:xfrm>
          <a:custGeom>
            <a:avLst/>
            <a:gdLst/>
            <a:ahLst/>
            <a:cxnLst/>
            <a:rect r="r" b="b" t="t" l="l"/>
            <a:pathLst>
              <a:path h="7526977" w="9261381">
                <a:moveTo>
                  <a:pt x="0" y="0"/>
                </a:moveTo>
                <a:lnTo>
                  <a:pt x="9261381" y="0"/>
                </a:lnTo>
                <a:lnTo>
                  <a:pt x="9261381" y="7526977"/>
                </a:lnTo>
                <a:lnTo>
                  <a:pt x="0" y="752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8966" y="6790630"/>
            <a:ext cx="6208932" cy="4526876"/>
          </a:xfrm>
          <a:custGeom>
            <a:avLst/>
            <a:gdLst/>
            <a:ahLst/>
            <a:cxnLst/>
            <a:rect r="r" b="b" t="t" l="l"/>
            <a:pathLst>
              <a:path h="4526876" w="6208932">
                <a:moveTo>
                  <a:pt x="0" y="0"/>
                </a:moveTo>
                <a:lnTo>
                  <a:pt x="6208932" y="0"/>
                </a:lnTo>
                <a:lnTo>
                  <a:pt x="6208932" y="4526876"/>
                </a:lnTo>
                <a:lnTo>
                  <a:pt x="0" y="4526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53468" y="1882232"/>
            <a:ext cx="7581064" cy="466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88"/>
              </a:lnSpc>
            </a:pPr>
            <a:r>
              <a:rPr lang="en-US" sz="25848" spc="-439">
                <a:solidFill>
                  <a:srgbClr val="FFFFFF"/>
                </a:solidFill>
                <a:latin typeface="Poppins Bold"/>
              </a:rPr>
              <a:t>END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53749" y="7739394"/>
            <a:ext cx="7519153" cy="5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D9D9D9"/>
                </a:solidFill>
                <a:latin typeface="Poppins"/>
              </a:rPr>
              <a:t>created by Issam Agoudjil (77 team)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8267"/>
            <a:ext cx="9144000" cy="288733"/>
            <a:chOff x="0" y="0"/>
            <a:chExt cx="2408296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76045"/>
            </a:xfrm>
            <a:custGeom>
              <a:avLst/>
              <a:gdLst/>
              <a:ahLst/>
              <a:cxnLst/>
              <a:rect r="r" b="b" t="t" l="l"/>
              <a:pathLst>
                <a:path h="76045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DAF4pcwenqg</dc:identifier>
  <dcterms:modified xsi:type="dcterms:W3CDTF">2011-08-01T06:04:30Z</dcterms:modified>
  <cp:revision>1</cp:revision>
  <dc:title>Information and Communication Technologies (ICT) and Their Impact</dc:title>
</cp:coreProperties>
</file>