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1" r:id="rId2"/>
    <p:sldId id="256" r:id="rId3"/>
    <p:sldId id="257" r:id="rId4"/>
    <p:sldId id="258" r:id="rId5"/>
    <p:sldId id="282"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100987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2826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4498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389562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8127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2097134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3420307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172153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33126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31FCE-3D54-457B-BB67-1F819B552EB4}" type="datetimeFigureOut">
              <a:rPr lang="en-IN" smtClean="0"/>
              <a:t>01-10-2022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24293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931FCE-3D54-457B-BB67-1F819B552EB4}"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85281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931FCE-3D54-457B-BB67-1F819B552EB4}" type="datetimeFigureOut">
              <a:rPr lang="en-IN" smtClean="0"/>
              <a:t>01-10-2022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123778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931FCE-3D54-457B-BB67-1F819B552EB4}" type="datetimeFigureOut">
              <a:rPr lang="en-IN" smtClean="0"/>
              <a:t>01-10-2022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36919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31FCE-3D54-457B-BB67-1F819B552EB4}" type="datetimeFigureOut">
              <a:rPr lang="en-IN" smtClean="0"/>
              <a:t>01-10-2022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144530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931FCE-3D54-457B-BB67-1F819B552EB4}" type="datetimeFigureOut">
              <a:rPr lang="en-IN" smtClean="0"/>
              <a:t>01-10-2022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F73BB-EEC7-46F5-A5B5-FC9CC37797D5}" type="slidenum">
              <a:rPr lang="en-IN" smtClean="0"/>
              <a:t>‹#›</a:t>
            </a:fld>
            <a:endParaRPr lang="en-IN"/>
          </a:p>
        </p:txBody>
      </p:sp>
    </p:spTree>
    <p:extLst>
      <p:ext uri="{BB962C8B-B14F-4D97-AF65-F5344CB8AC3E}">
        <p14:creationId xmlns:p14="http://schemas.microsoft.com/office/powerpoint/2010/main" val="413182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F73BB-EEC7-46F5-A5B5-FC9CC37797D5}" type="slidenum">
              <a:rPr lang="en-IN" smtClean="0"/>
              <a:t>‹#›</a:t>
            </a:fld>
            <a:endParaRPr lang="en-IN"/>
          </a:p>
        </p:txBody>
      </p:sp>
      <p:sp>
        <p:nvSpPr>
          <p:cNvPr id="5" name="Date Placeholder 4"/>
          <p:cNvSpPr>
            <a:spLocks noGrp="1"/>
          </p:cNvSpPr>
          <p:nvPr>
            <p:ph type="dt" sz="half" idx="10"/>
          </p:nvPr>
        </p:nvSpPr>
        <p:spPr/>
        <p:txBody>
          <a:bodyPr/>
          <a:lstStyle/>
          <a:p>
            <a:fld id="{3A931FCE-3D54-457B-BB67-1F819B552EB4}" type="datetimeFigureOut">
              <a:rPr lang="en-IN" smtClean="0"/>
              <a:t>01-10-2022</a:t>
            </a:fld>
            <a:endParaRPr lang="en-IN"/>
          </a:p>
        </p:txBody>
      </p:sp>
    </p:spTree>
    <p:extLst>
      <p:ext uri="{BB962C8B-B14F-4D97-AF65-F5344CB8AC3E}">
        <p14:creationId xmlns:p14="http://schemas.microsoft.com/office/powerpoint/2010/main" val="139943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931FCE-3D54-457B-BB67-1F819B552EB4}" type="datetimeFigureOut">
              <a:rPr lang="en-IN" smtClean="0"/>
              <a:t>01-10-2022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4F73BB-EEC7-46F5-A5B5-FC9CC37797D5}" type="slidenum">
              <a:rPr lang="en-IN" smtClean="0"/>
              <a:t>‹#›</a:t>
            </a:fld>
            <a:endParaRPr lang="en-IN"/>
          </a:p>
        </p:txBody>
      </p:sp>
    </p:spTree>
    <p:extLst>
      <p:ext uri="{BB962C8B-B14F-4D97-AF65-F5344CB8AC3E}">
        <p14:creationId xmlns:p14="http://schemas.microsoft.com/office/powerpoint/2010/main" val="41765431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iencedirect.com/science/article/pii/S0019850122000256#bbb0350" TargetMode="External"/><Relationship Id="rId2" Type="http://schemas.openxmlformats.org/officeDocument/2006/relationships/hyperlink" Target="https://www.sciencedirect.com/science/article/pii/S0019850122000256#bbb0625" TargetMode="External"/><Relationship Id="rId1" Type="http://schemas.openxmlformats.org/officeDocument/2006/relationships/slideLayout" Target="../slideLayouts/slideLayout7.xml"/><Relationship Id="rId6" Type="http://schemas.openxmlformats.org/officeDocument/2006/relationships/hyperlink" Target="https://www.sciencedirect.com/science/article/pii/S0019850122000256#bbb0200" TargetMode="External"/><Relationship Id="rId5" Type="http://schemas.openxmlformats.org/officeDocument/2006/relationships/hyperlink" Target="https://www.sciencedirect.com/science/article/pii/S0019850122000256#bbb0615" TargetMode="External"/><Relationship Id="rId4" Type="http://schemas.openxmlformats.org/officeDocument/2006/relationships/hyperlink" Target="https://www.sciencedirect.com/science/article/pii/S0019850122000256#bbb0330"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0019850122000256#bb0350" TargetMode="External"/><Relationship Id="rId2" Type="http://schemas.openxmlformats.org/officeDocument/2006/relationships/hyperlink" Target="https://www.sciencedirect.com/science/article/pii/S0019850122000256#bb026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0019850122000256#bb0615" TargetMode="External"/><Relationship Id="rId2" Type="http://schemas.openxmlformats.org/officeDocument/2006/relationships/hyperlink" Target="https://www.sciencedirect.com/science/article/pii/S0019850122000256#bb0330" TargetMode="External"/><Relationship Id="rId1" Type="http://schemas.openxmlformats.org/officeDocument/2006/relationships/slideLayout" Target="../slideLayouts/slideLayout7.xml"/><Relationship Id="rId4" Type="http://schemas.openxmlformats.org/officeDocument/2006/relationships/hyperlink" Target="https://www.sciencedirect.com/science/article/pii/S0019850122000256#bb02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B2D52D-E3DA-DED4-C01C-4558BD62A0F4}"/>
              </a:ext>
            </a:extLst>
          </p:cNvPr>
          <p:cNvSpPr>
            <a:spLocks noGrp="1"/>
          </p:cNvSpPr>
          <p:nvPr>
            <p:ph type="subTitle" idx="1"/>
          </p:nvPr>
        </p:nvSpPr>
        <p:spPr>
          <a:xfrm>
            <a:off x="435505" y="3743652"/>
            <a:ext cx="7665508" cy="1692742"/>
          </a:xfrm>
        </p:spPr>
        <p:txBody>
          <a:bodyPr>
            <a:normAutofit fontScale="25000" lnSpcReduction="20000"/>
          </a:bodyPr>
          <a:lstStyle/>
          <a:p>
            <a:pPr algn="l"/>
            <a:r>
              <a:rPr lang="en-US" sz="9600" dirty="0">
                <a:solidFill>
                  <a:schemeClr val="accent1">
                    <a:lumMod val="50000"/>
                  </a:schemeClr>
                </a:solidFill>
                <a:latin typeface="Monotype Corsiva" panose="03010101010201010101" pitchFamily="66" charset="0"/>
              </a:rPr>
              <a:t>Student Names: Ch. Radhika    regno:192111223</a:t>
            </a:r>
          </a:p>
          <a:p>
            <a:pPr algn="l"/>
            <a:r>
              <a:rPr lang="en-US" sz="9600" dirty="0">
                <a:solidFill>
                  <a:schemeClr val="accent1">
                    <a:lumMod val="50000"/>
                  </a:schemeClr>
                </a:solidFill>
                <a:latin typeface="Monotype Corsiva" panose="03010101010201010101" pitchFamily="66" charset="0"/>
              </a:rPr>
              <a:t>                          B. Eswar raj    regno:192111257</a:t>
            </a:r>
          </a:p>
          <a:p>
            <a:pPr algn="l"/>
            <a:r>
              <a:rPr lang="en-US" sz="9600" dirty="0">
                <a:solidFill>
                  <a:schemeClr val="accent1">
                    <a:lumMod val="50000"/>
                  </a:schemeClr>
                </a:solidFill>
                <a:latin typeface="Monotype Corsiva" panose="03010101010201010101" pitchFamily="66" charset="0"/>
              </a:rPr>
              <a:t>Department: Computer science</a:t>
            </a:r>
          </a:p>
          <a:p>
            <a:pPr algn="l"/>
            <a:r>
              <a:rPr lang="en-US" sz="9600" dirty="0">
                <a:solidFill>
                  <a:schemeClr val="accent1">
                    <a:lumMod val="50000"/>
                  </a:schemeClr>
                </a:solidFill>
                <a:latin typeface="Monotype Corsiva" panose="03010101010201010101" pitchFamily="66" charset="0"/>
              </a:rPr>
              <a:t>Subject name/code: UBA3366 principles of management</a:t>
            </a:r>
          </a:p>
          <a:p>
            <a:pPr algn="l"/>
            <a:endParaRPr lang="en-US" sz="6000" b="1" dirty="0">
              <a:solidFill>
                <a:schemeClr val="accent1">
                  <a:lumMod val="50000"/>
                </a:schemeClr>
              </a:solidFill>
              <a:latin typeface="Monotype Corsiva" panose="03010101010201010101" pitchFamily="66" charset="0"/>
            </a:endParaRPr>
          </a:p>
          <a:p>
            <a:pPr algn="l"/>
            <a:endParaRPr lang="en-US" dirty="0"/>
          </a:p>
          <a:p>
            <a:pPr algn="l"/>
            <a:r>
              <a:rPr lang="en-US" dirty="0"/>
              <a:t>           </a:t>
            </a:r>
            <a:endParaRPr lang="en-IN" dirty="0"/>
          </a:p>
        </p:txBody>
      </p:sp>
      <p:sp>
        <p:nvSpPr>
          <p:cNvPr id="4" name="Oval 3">
            <a:extLst>
              <a:ext uri="{FF2B5EF4-FFF2-40B4-BE49-F238E27FC236}">
                <a16:creationId xmlns:a16="http://schemas.microsoft.com/office/drawing/2014/main" id="{45659404-D22A-8FAB-3E8E-1296EA26516E}"/>
              </a:ext>
            </a:extLst>
          </p:cNvPr>
          <p:cNvSpPr/>
          <p:nvPr/>
        </p:nvSpPr>
        <p:spPr>
          <a:xfrm>
            <a:off x="1929388" y="221457"/>
            <a:ext cx="7065169" cy="1250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2">
                    <a:lumMod val="50000"/>
                  </a:schemeClr>
                </a:solidFill>
                <a:latin typeface="Monotype Corsiva" panose="03010101010201010101" pitchFamily="66" charset="0"/>
              </a:rPr>
              <a:t>Marketing Management</a:t>
            </a:r>
            <a:endParaRPr lang="en-IN" sz="4000" b="1" dirty="0">
              <a:solidFill>
                <a:schemeClr val="accent2">
                  <a:lumMod val="50000"/>
                </a:schemeClr>
              </a:solidFill>
              <a:latin typeface="Monotype Corsiva" panose="03010101010201010101" pitchFamily="66" charset="0"/>
            </a:endParaRPr>
          </a:p>
        </p:txBody>
      </p:sp>
      <p:pic>
        <p:nvPicPr>
          <p:cNvPr id="5122" name="Picture 2" descr="What Is Marketing Management &amp; Why Do You Need to Know It?">
            <a:extLst>
              <a:ext uri="{FF2B5EF4-FFF2-40B4-BE49-F238E27FC236}">
                <a16:creationId xmlns:a16="http://schemas.microsoft.com/office/drawing/2014/main" id="{A0731EA4-D7F6-20A5-01C2-492582481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4076" y="2578099"/>
            <a:ext cx="3976689" cy="2651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9505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AA2864-DEA2-4945-7739-A11BD411D20F}"/>
              </a:ext>
            </a:extLst>
          </p:cNvPr>
          <p:cNvSpPr txBox="1"/>
          <p:nvPr/>
        </p:nvSpPr>
        <p:spPr>
          <a:xfrm>
            <a:off x="914401" y="1128105"/>
            <a:ext cx="8429625" cy="4301499"/>
          </a:xfrm>
          <a:prstGeom prst="rect">
            <a:avLst/>
          </a:prstGeom>
          <a:noFill/>
        </p:spPr>
        <p:txBody>
          <a:bodyPr wrap="square">
            <a:spAutoFit/>
          </a:bodyPr>
          <a:lstStyle/>
          <a:p>
            <a:pPr>
              <a:lnSpc>
                <a:spcPct val="107000"/>
              </a:lnSpc>
              <a:spcAft>
                <a:spcPts val="800"/>
              </a:spcAft>
            </a:pPr>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Methodology of marketing management:</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0"/>
              </a:lnSpc>
              <a:spcAft>
                <a:spcPts val="800"/>
              </a:spcAft>
            </a:pPr>
            <a:endParaRPr lang="en-IN" sz="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proposed methodology is dependent on the human factor – marketing specialists and their decision-making – which also limits its success.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methodology is therefore not an attempt to replace humans, only to provide them with adequate support in decision-making or marketing management.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 marketing employee should be aware of the various kinds of interactions and synergistic effects which can occur.</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Therefore, it is necessary for the management of marketing activities in this environment to equip the employee with knowledge which they can use as a basis for evaluating data acquired from the environment.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Within the methodology, it is primarily the properties of complex networks along with a search for key nodes or hubs with greater interaction potential, both across services and within each service.</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5472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AF929-859F-7580-969D-5CFEC2B550D9}"/>
              </a:ext>
            </a:extLst>
          </p:cNvPr>
          <p:cNvSpPr txBox="1"/>
          <p:nvPr/>
        </p:nvSpPr>
        <p:spPr>
          <a:xfrm>
            <a:off x="407193" y="357719"/>
            <a:ext cx="11684794" cy="6505692"/>
          </a:xfrm>
          <a:prstGeom prst="rect">
            <a:avLst/>
          </a:prstGeom>
          <a:noFill/>
        </p:spPr>
        <p:txBody>
          <a:bodyPr wrap="square">
            <a:spAutoFit/>
          </a:bodyPr>
          <a:lstStyle/>
          <a:p>
            <a:pPr>
              <a:lnSpc>
                <a:spcPct val="107000"/>
              </a:lnSpc>
              <a:spcAft>
                <a:spcPts val="800"/>
              </a:spcAft>
            </a:pPr>
            <a:r>
              <a:rPr lang="en-US" sz="28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Findings:</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From this marketing management survey we can find that the maximum qualification is</a:t>
            </a:r>
          </a:p>
          <a:p>
            <a:pPr lvl="0" algn="just">
              <a:lnSpc>
                <a:spcPct val="107000"/>
              </a:lnSpc>
            </a:pPr>
            <a:r>
              <a:rPr lang="en-US" dirty="0">
                <a:effectLst/>
                <a:latin typeface="Times New Roman" panose="02020603050405020304" pitchFamily="18" charset="0"/>
                <a:ea typeface="Calibri" panose="020F0502020204030204" pitchFamily="34" charset="0"/>
                <a:cs typeface="Mangal" panose="02040503050203030202" pitchFamily="18" charset="0"/>
              </a:rPr>
              <a:t>       master of business administration(MBA).</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The minimum qualification is master in management (MIM), </a:t>
            </a:r>
          </a:p>
          <a:p>
            <a:pPr lvl="0" algn="just">
              <a:lnSpc>
                <a:spcPct val="107000"/>
              </a:lnSpc>
            </a:pPr>
            <a:r>
              <a:rPr lang="en-US" dirty="0">
                <a:latin typeface="Times New Roman" panose="02020603050405020304" pitchFamily="18" charset="0"/>
                <a:ea typeface="Calibri" panose="020F0502020204030204" pitchFamily="34" charset="0"/>
                <a:cs typeface="Mangal" panose="02040503050203030202" pitchFamily="18" charset="0"/>
              </a:rPr>
              <a:t>        t</a:t>
            </a:r>
            <a:r>
              <a:rPr lang="en-US" dirty="0">
                <a:effectLst/>
                <a:latin typeface="Times New Roman" panose="02020603050405020304" pitchFamily="18" charset="0"/>
                <a:ea typeface="Calibri" panose="020F0502020204030204" pitchFamily="34" charset="0"/>
                <a:cs typeface="Mangal" panose="02040503050203030202" pitchFamily="18" charset="0"/>
              </a:rPr>
              <a:t>he bachelor of business management is as follows in the pie chart.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We can find that the maximum / minimum experience is: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0-2 years =64%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2-4years=28%</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4-6years=2%</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6-10years=6%</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We can find the department preferred by the people is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Marketing - 54%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Finance -22%</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Sales -18%</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Advertising -6%</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Suggestion provided by the people during the survey for the plans and strategies </a:t>
            </a:r>
          </a:p>
          <a:p>
            <a:pPr lvl="0" algn="just">
              <a:lnSpc>
                <a:spcPct val="107000"/>
              </a:lnSpc>
            </a:pPr>
            <a:r>
              <a:rPr lang="en-US" dirty="0">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for marketing is as follows: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Situation analysis.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Decision making.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pP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7980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969B8B-A3B9-C3A9-CDF8-4521F4826D2E}"/>
              </a:ext>
            </a:extLst>
          </p:cNvPr>
          <p:cNvSpPr txBox="1"/>
          <p:nvPr/>
        </p:nvSpPr>
        <p:spPr>
          <a:xfrm>
            <a:off x="512563" y="553914"/>
            <a:ext cx="6097190" cy="1267014"/>
          </a:xfrm>
          <a:prstGeom prst="rect">
            <a:avLst/>
          </a:prstGeom>
          <a:noFill/>
        </p:spPr>
        <p:txBody>
          <a:bodyPr wrap="square">
            <a:spAutoFit/>
          </a:bodyPr>
          <a:lstStyle/>
          <a:p>
            <a:pPr>
              <a:lnSpc>
                <a:spcPct val="107000"/>
              </a:lnSpc>
              <a:spcAft>
                <a:spcPts val="800"/>
              </a:spcAft>
            </a:pPr>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Data analysis:</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Qualification:</a:t>
            </a:r>
            <a:r>
              <a:rPr lang="en-US"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qualification of different people who participated in this survey</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a:extLst>
              <a:ext uri="{FF2B5EF4-FFF2-40B4-BE49-F238E27FC236}">
                <a16:creationId xmlns:a16="http://schemas.microsoft.com/office/drawing/2014/main" id="{D74E54EC-53EB-1A0C-9615-3431B9FAD2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563" y="2472400"/>
            <a:ext cx="7177898" cy="30211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408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743337-D09B-7AAF-DB5C-AB3189CBFE25}"/>
              </a:ext>
            </a:extLst>
          </p:cNvPr>
          <p:cNvSpPr txBox="1"/>
          <p:nvPr/>
        </p:nvSpPr>
        <p:spPr>
          <a:xfrm>
            <a:off x="491132" y="897100"/>
            <a:ext cx="6097190" cy="701731"/>
          </a:xfrm>
          <a:prstGeom prst="rect">
            <a:avLst/>
          </a:prstGeom>
          <a:noFill/>
        </p:spPr>
        <p:txBody>
          <a:bodyPr wrap="square">
            <a:spAutoFit/>
          </a:bodyPr>
          <a:lstStyle/>
          <a:p>
            <a:pPr>
              <a:lnSpc>
                <a:spcPct val="107000"/>
              </a:lnSpc>
              <a:spcAft>
                <a:spcPts val="800"/>
              </a:spcAft>
            </a:pPr>
            <a:r>
              <a:rPr lang="en-US"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Experience:</a:t>
            </a:r>
            <a:r>
              <a:rPr lang="en-US"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experience of different people who participated in this survey</a:t>
            </a:r>
            <a:r>
              <a:rPr lang="en-US" sz="20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5B322B99-7FD5-3473-995B-D3B7F81CA8B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211" y="2337117"/>
            <a:ext cx="6818798" cy="29992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8133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B7922-EA96-3CCC-FA37-F8F568B02CAA}"/>
              </a:ext>
            </a:extLst>
          </p:cNvPr>
          <p:cNvSpPr txBox="1"/>
          <p:nvPr/>
        </p:nvSpPr>
        <p:spPr>
          <a:xfrm>
            <a:off x="391120" y="514533"/>
            <a:ext cx="6097190" cy="999761"/>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Department do you prefer:</a:t>
            </a:r>
            <a:r>
              <a:rPr lang="en-US"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departments which were people perefered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2FF10CAD-38AA-6D5C-802A-897461E1F4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787" y="2287111"/>
            <a:ext cx="7058025" cy="29706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2953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0E067-4E45-7931-9E3B-C80D377062F3}"/>
              </a:ext>
            </a:extLst>
          </p:cNvPr>
          <p:cNvSpPr txBox="1"/>
          <p:nvPr/>
        </p:nvSpPr>
        <p:spPr>
          <a:xfrm>
            <a:off x="733580" y="721347"/>
            <a:ext cx="6374011" cy="966803"/>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What are the plans (or) strategies you suggest for marketing:</a:t>
            </a:r>
            <a:r>
              <a:rPr lang="en-US"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bar graph  representation some plans and strategies suggested by the people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6A67C38F-9928-ADE9-05B7-7E40709CD7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412"/>
          <a:stretch/>
        </p:blipFill>
        <p:spPr bwMode="auto">
          <a:xfrm>
            <a:off x="733581" y="2635567"/>
            <a:ext cx="6374011" cy="2654543"/>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347006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54FF2-4C21-E751-8826-30D884C43CFA}"/>
              </a:ext>
            </a:extLst>
          </p:cNvPr>
          <p:cNvSpPr txBox="1"/>
          <p:nvPr/>
        </p:nvSpPr>
        <p:spPr>
          <a:xfrm>
            <a:off x="512564" y="721701"/>
            <a:ext cx="6097190" cy="999761"/>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You’re interested in marketing</a:t>
            </a:r>
            <a:r>
              <a:rPr lang="en-IN" spc="15" dirty="0">
                <a:solidFill>
                  <a:srgbClr val="202124"/>
                </a:solidFill>
                <a:effectLst/>
                <a:latin typeface="Times New Roman" panose="02020603050405020304" pitchFamily="18" charset="0"/>
                <a:ea typeface="Calibri" panose="020F0502020204030204" pitchFamily="34" charset="0"/>
                <a:cs typeface="Mangal" panose="02040503050203030202" pitchFamily="18" charset="0"/>
              </a:rPr>
              <a:t>:</a:t>
            </a:r>
            <a:r>
              <a:rPr lang="en-US" dirty="0">
                <a:effectLst/>
                <a:latin typeface="Times New Roman" panose="02020603050405020304" pitchFamily="18" charset="0"/>
                <a:ea typeface="Calibri" panose="020F0502020204030204" pitchFamily="34" charset="0"/>
                <a:cs typeface="Mangal" panose="02040503050203030202" pitchFamily="18" charset="0"/>
              </a:rPr>
              <a:t> In this pie chart representation shows that peoples interest in marketing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5B0B7C7B-BCD2-4362-CF93-BF6280D31E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563" y="2451418"/>
            <a:ext cx="6902649" cy="29052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26669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188A3-8BC2-EEBB-FEE2-24E8CCCEBE09}"/>
              </a:ext>
            </a:extLst>
          </p:cNvPr>
          <p:cNvSpPr txBox="1"/>
          <p:nvPr/>
        </p:nvSpPr>
        <p:spPr>
          <a:xfrm>
            <a:off x="562570" y="778851"/>
            <a:ext cx="6097190" cy="999761"/>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How would you advertise to gain profits:</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bar graph representation shows different ways to advertise to gain profit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FCF6964E-6B97-BC69-5FCB-AD0E281B8F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787" y="2623502"/>
            <a:ext cx="6479819" cy="30486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0778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8E4FE-38F1-B71C-38C8-2894655C9228}"/>
              </a:ext>
            </a:extLst>
          </p:cNvPr>
          <p:cNvSpPr txBox="1"/>
          <p:nvPr/>
        </p:nvSpPr>
        <p:spPr>
          <a:xfrm>
            <a:off x="541139" y="687819"/>
            <a:ext cx="6097190" cy="1296124"/>
          </a:xfrm>
          <a:prstGeom prst="rect">
            <a:avLst/>
          </a:prstGeom>
          <a:noFill/>
        </p:spPr>
        <p:txBody>
          <a:bodyPr wrap="square">
            <a:spAutoFit/>
          </a:bodyPr>
          <a:lstStyle/>
          <a:p>
            <a:pPr>
              <a:lnSpc>
                <a:spcPct val="107000"/>
              </a:lnSpc>
              <a:spcAft>
                <a:spcPts val="800"/>
              </a:spcAft>
            </a:pPr>
            <a:r>
              <a:rPr lang="en-IN"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How would you decrease the risk in the marketing:</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bar graph representation shows that some suggestions given by the people to decrease risk in the marketing who participated in this survey</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14BDE0F8-5188-18A9-E39D-844EA5B027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139" y="2544921"/>
            <a:ext cx="6486962" cy="30846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0157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0F709-1042-E33F-E72A-0F61B4AE945E}"/>
              </a:ext>
            </a:extLst>
          </p:cNvPr>
          <p:cNvSpPr txBox="1"/>
          <p:nvPr/>
        </p:nvSpPr>
        <p:spPr>
          <a:xfrm>
            <a:off x="512564" y="714558"/>
            <a:ext cx="6097190" cy="999761"/>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Would you share your marketing experience:</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sharing their marketing experience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6BD73AEA-8B36-B4B9-55BD-DE65345FBF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770" y="2358549"/>
            <a:ext cx="6769488" cy="28492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2814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6525-A686-6079-6E53-39E8CE99B0FE}"/>
              </a:ext>
            </a:extLst>
          </p:cNvPr>
          <p:cNvSpPr>
            <a:spLocks noGrp="1"/>
          </p:cNvSpPr>
          <p:nvPr>
            <p:ph type="ctrTitle"/>
          </p:nvPr>
        </p:nvSpPr>
        <p:spPr>
          <a:xfrm>
            <a:off x="1010840" y="957262"/>
            <a:ext cx="1783556" cy="642143"/>
          </a:xfrm>
        </p:spPr>
        <p:txBody>
          <a:bodyPr>
            <a:normAutofit/>
          </a:bodyPr>
          <a:lstStyle/>
          <a:p>
            <a:r>
              <a:rPr lang="en-US" sz="2800" b="1" dirty="0">
                <a:solidFill>
                  <a:schemeClr val="accent2">
                    <a:lumMod val="75000"/>
                  </a:schemeClr>
                </a:solidFill>
                <a:latin typeface="Times New Roman" panose="02020603050405020304" pitchFamily="18" charset="0"/>
                <a:cs typeface="Times New Roman" panose="02020603050405020304" pitchFamily="18" charset="0"/>
              </a:rPr>
              <a:t>Abstract:</a:t>
            </a: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B29925C-5E4D-967D-4436-F64920F9DFEF}"/>
              </a:ext>
            </a:extLst>
          </p:cNvPr>
          <p:cNvSpPr>
            <a:spLocks noGrp="1"/>
          </p:cNvSpPr>
          <p:nvPr>
            <p:ph type="subTitle" idx="1"/>
          </p:nvPr>
        </p:nvSpPr>
        <p:spPr>
          <a:xfrm>
            <a:off x="781049" y="1857376"/>
            <a:ext cx="9577388" cy="3964780"/>
          </a:xfrm>
        </p:spPr>
        <p:txBody>
          <a:bodyPr>
            <a:noAutofit/>
          </a:bodyPr>
          <a:lstStyle/>
          <a:p>
            <a:pPr algn="just"/>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This paper presents a framework or set of ideas for using customer satisfaction principles and strategies to improve the quality responsiveness and possibility of public sector privately provided services in valuable communities. Marketing management performs the task of converting the</a:t>
            </a:r>
            <a:r>
              <a:rPr lang="en-IN" sz="1800" b="1"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potential customers into actual customer. This is possible through satisfaction of customer's needs and wants by delivering them, appropriate goods and services according to their needs and wants, at right time and through convenient channel.</a:t>
            </a: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This paper provides a systematic literature review of the </a:t>
            </a: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Marketing management</a:t>
            </a: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 domain. Based on a systematic assessment of more than 25 years of </a:t>
            </a: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rPr>
              <a:t>Marketing management </a:t>
            </a: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research, the authors review the major themes discussed in the literature, identify and resolve inconsistencies and definitional ambiguities, and develop a comprehensive conceptual model that integrates and synthesizes the current body of knowledge about marketing management.</a:t>
            </a:r>
            <a:endParaRPr lang="en-IN"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2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E349A-275B-6FD2-A7DC-96D48852E3A3}"/>
              </a:ext>
            </a:extLst>
          </p:cNvPr>
          <p:cNvSpPr txBox="1"/>
          <p:nvPr/>
        </p:nvSpPr>
        <p:spPr>
          <a:xfrm>
            <a:off x="684014" y="600257"/>
            <a:ext cx="6097190" cy="999761"/>
          </a:xfrm>
          <a:prstGeom prst="rect">
            <a:avLst/>
          </a:prstGeom>
          <a:noFill/>
        </p:spPr>
        <p:txBody>
          <a:bodyPr wrap="square">
            <a:spAutoFit/>
          </a:bodyPr>
          <a:lstStyle/>
          <a:p>
            <a:pPr>
              <a:lnSpc>
                <a:spcPct val="107000"/>
              </a:lnSpc>
              <a:spcAft>
                <a:spcPts val="800"/>
              </a:spcAft>
            </a:pPr>
            <a:r>
              <a:rPr lang="en-IN"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Manager name:</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manager names in a following company selected by different people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DF1CD292-9535-0BB6-7AC4-6C92E890C0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14" y="2401411"/>
            <a:ext cx="6905273" cy="29063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9151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75E39-BFF6-F1D0-71D0-E63B3E25100C}"/>
              </a:ext>
            </a:extLst>
          </p:cNvPr>
          <p:cNvSpPr txBox="1"/>
          <p:nvPr/>
        </p:nvSpPr>
        <p:spPr>
          <a:xfrm>
            <a:off x="555426" y="723538"/>
            <a:ext cx="6097190" cy="966803"/>
          </a:xfrm>
          <a:prstGeom prst="rect">
            <a:avLst/>
          </a:prstGeom>
          <a:noFill/>
        </p:spPr>
        <p:txBody>
          <a:bodyPr wrap="square">
            <a:spAutoFit/>
          </a:bodyPr>
          <a:lstStyle/>
          <a:p>
            <a:pPr>
              <a:lnSpc>
                <a:spcPct val="107000"/>
              </a:lnSpc>
              <a:spcAft>
                <a:spcPts val="800"/>
              </a:spcAft>
            </a:pPr>
            <a:r>
              <a:rPr lang="en-IN" b="1" spc="15"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Did you perform any projects in company:</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dirty="0">
                <a:effectLst/>
                <a:latin typeface="Times New Roman" panose="02020603050405020304" pitchFamily="18" charset="0"/>
                <a:ea typeface="Calibri" panose="020F0502020204030204" pitchFamily="34" charset="0"/>
                <a:cs typeface="Mangal" panose="02040503050203030202" pitchFamily="18" charset="0"/>
              </a:rPr>
              <a:t>In this pie chart representation shows that did they perform any project (or) not in a company of different people who participated in this survey.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FEEB9F88-3990-BF98-F235-BAC9A90219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87" y="2572861"/>
            <a:ext cx="7064693" cy="31368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5145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404FC-2773-9A0B-94CF-03451111B8B0}"/>
              </a:ext>
            </a:extLst>
          </p:cNvPr>
          <p:cNvSpPr txBox="1"/>
          <p:nvPr/>
        </p:nvSpPr>
        <p:spPr>
          <a:xfrm>
            <a:off x="421481" y="1056528"/>
            <a:ext cx="11018044" cy="4015330"/>
          </a:xfrm>
          <a:prstGeom prst="rect">
            <a:avLst/>
          </a:prstGeom>
          <a:noFill/>
        </p:spPr>
        <p:txBody>
          <a:bodyPr wrap="square">
            <a:spAutoFit/>
          </a:bodyPr>
          <a:lstStyle/>
          <a:p>
            <a:pPr algn="just">
              <a:lnSpc>
                <a:spcPct val="107000"/>
              </a:lnSpc>
              <a:spcAft>
                <a:spcPts val="800"/>
              </a:spcAft>
            </a:pPr>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Future enhancement:</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Mangal" panose="02040503050203030202" pitchFamily="18" charset="0"/>
              </a:rPr>
              <a:t>Our systematic literature review not only serves to examine and synthesize the current body of work on marketing management, but also provides a foundation to derive future research directions.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Mangal" panose="02040503050203030202" pitchFamily="18" charset="0"/>
              </a:rPr>
              <a:t>suggests three major changes occurring in the world of sales and marketing: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a rapidly changing technological environment including big data's impact on sales and marketing practice.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the emergence of developing markets as strong players in a globalized world.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the changing roles of marketing and sales in increasingly competitive business environments.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the impact of digital technologies on marketing management.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the impact of national culture on marketing management.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the impact of the evolving roles of sales and marketing management.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52779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E0FB3-56BC-33E0-DABE-2E3A17352ACC}"/>
              </a:ext>
            </a:extLst>
          </p:cNvPr>
          <p:cNvSpPr txBox="1"/>
          <p:nvPr/>
        </p:nvSpPr>
        <p:spPr>
          <a:xfrm>
            <a:off x="450056" y="1040391"/>
            <a:ext cx="8595716" cy="4595489"/>
          </a:xfrm>
          <a:prstGeom prst="rect">
            <a:avLst/>
          </a:prstGeom>
          <a:noFill/>
        </p:spPr>
        <p:txBody>
          <a:bodyPr wrap="square">
            <a:spAutoFit/>
          </a:bodyPr>
          <a:lstStyle/>
          <a:p>
            <a:pPr algn="just">
              <a:lnSpc>
                <a:spcPct val="107000"/>
              </a:lnSpc>
              <a:spcAft>
                <a:spcPts val="800"/>
              </a:spcAft>
            </a:pPr>
            <a:r>
              <a:rPr lang="en-US" sz="2800" b="1" dirty="0">
                <a:solidFill>
                  <a:schemeClr val="accent1">
                    <a:lumMod val="50000"/>
                  </a:schemeClr>
                </a:solidFill>
                <a:effectLst/>
                <a:latin typeface="Times New Roman" panose="02020603050405020304" pitchFamily="18" charset="0"/>
                <a:ea typeface="Calibri" panose="020F0502020204030204" pitchFamily="34" charset="0"/>
                <a:cs typeface="Mangal" panose="02040503050203030202" pitchFamily="18" charset="0"/>
              </a:rPr>
              <a:t>Discussion:</a:t>
            </a:r>
            <a:endParaRPr lang="en-IN" sz="2800" dirty="0">
              <a:solidFill>
                <a:schemeClr val="accent1">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The value of a systematic literature review is to “carefully identify and synthesize relevant literature to evaluate a substantive domain and thereby provide readers with a state-of-the-art understanding of the research topic”. </a:t>
            </a: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Based on what they consider the key benefits of review papers, we identify four major contributions of our literature review to the marketing management research domain.</a:t>
            </a: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First, we critically evaluated the methodological approaches and theories commonly used by marketing management researchers.</a:t>
            </a: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We showed that marketing management studies tend to be biased toward large companies with established sales and marketing departments in Western countries. </a:t>
            </a:r>
          </a:p>
          <a:p>
            <a:pPr marL="342900" lvl="0" indent="-342900" algn="just">
              <a:spcAft>
                <a:spcPts val="12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rPr>
              <a:t>In addition, less than one third of the marketing management studies specify their theoretical grounding, with a strong emphasis on social identity, exchange, network, and interdependence theory. </a:t>
            </a:r>
          </a:p>
        </p:txBody>
      </p:sp>
    </p:spTree>
    <p:extLst>
      <p:ext uri="{BB962C8B-B14F-4D97-AF65-F5344CB8AC3E}">
        <p14:creationId xmlns:p14="http://schemas.microsoft.com/office/powerpoint/2010/main" val="671398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73CF4-10B5-7B27-E947-226DBFCD94AC}"/>
              </a:ext>
            </a:extLst>
          </p:cNvPr>
          <p:cNvSpPr txBox="1"/>
          <p:nvPr/>
        </p:nvSpPr>
        <p:spPr>
          <a:xfrm>
            <a:off x="578644" y="1369270"/>
            <a:ext cx="8822532" cy="3604961"/>
          </a:xfrm>
          <a:prstGeom prst="rect">
            <a:avLst/>
          </a:prstGeom>
          <a:noFill/>
        </p:spPr>
        <p:txBody>
          <a:bodyPr wrap="square">
            <a:spAutoFit/>
          </a:bodyPr>
          <a:lstStyle/>
          <a:p>
            <a:pPr algn="just">
              <a:lnSpc>
                <a:spcPct val="107000"/>
              </a:lnSpc>
              <a:spcAft>
                <a:spcPts val="800"/>
              </a:spcAft>
            </a:pPr>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Conclusion:</a:t>
            </a:r>
            <a:endPar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The functioning of a firm's marketing management is a key concern for both marketing scholars and executives.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Over 30 years, research in this domain has generated many useful insights about the nature and importance of marketing management.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At the same time, the marketing management literature lacks a clear, commonly accepted definition of the marketing management and a synthesis of our current understanding of marketing management.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Mangal" panose="02040503050203030202" pitchFamily="18" charset="0"/>
              </a:rPr>
              <a:t>In this article we define the scope of the marketing management, integrate and synthesize the extant marketing management literature, and develop several promising directions for future research. </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9980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8449A7-8731-8A5E-3FA0-DB384D0F98AC}"/>
              </a:ext>
            </a:extLst>
          </p:cNvPr>
          <p:cNvSpPr txBox="1"/>
          <p:nvPr/>
        </p:nvSpPr>
        <p:spPr>
          <a:xfrm>
            <a:off x="364332" y="335289"/>
            <a:ext cx="11115675" cy="7385355"/>
          </a:xfrm>
          <a:prstGeom prst="rect">
            <a:avLst/>
          </a:prstGeom>
          <a:noFill/>
        </p:spPr>
        <p:txBody>
          <a:bodyPr wrap="square">
            <a:spAutoFit/>
          </a:bodyPr>
          <a:lstStyle/>
          <a:p>
            <a:pPr algn="just">
              <a:lnSpc>
                <a:spcPct val="107000"/>
              </a:lnSpc>
              <a:spcAft>
                <a:spcPts val="800"/>
              </a:spcAft>
            </a:pPr>
            <a:r>
              <a:rPr lang="en-IN"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Reference:</a:t>
            </a:r>
            <a:endParaRPr lang="en-IN"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2"/>
              </a:rPr>
              <a:t>Peterson etal, 2015</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cs typeface="Mangal" panose="02040503050203030202" pitchFamily="18" charset="0"/>
              </a:rPr>
              <a:t>When sales and marketing align: Impact on performance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effectLst/>
                <a:latin typeface="Times New Roman" panose="02020603050405020304" pitchFamily="18" charset="0"/>
                <a:ea typeface="Times New Roman" panose="02020603050405020304" pitchFamily="18" charset="0"/>
                <a:cs typeface="Mangal" panose="02040503050203030202" pitchFamily="18" charset="0"/>
              </a:rPr>
              <a:t>Journal of Selling, 15 (1) (2015), pp. 29-43.</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3"/>
              </a:rPr>
              <a:t>Johnson and Boeing, 2016</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A união faz a força (there is strength in unity): Understanding the sales-marketing interface in </a:t>
            </a:r>
            <a:r>
              <a:rPr lang="en-IN" dirty="0" err="1">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Brasil</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Journal of Personal Selling &amp; Sales Management, 36 (2) (2016), pp. 190-205.</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4"/>
              </a:rPr>
              <a:t>Hult, Morgeson, Morgan, Mithas and Fornell, 2017</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Do managers know what their customers think and why?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Journal of the Academy of Marketing Science, 45 (1) (2017), pp. 37-54.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5"/>
              </a:rPr>
              <a:t>Palmatier, Houston and Hulland, 2018</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Review articles: Purpose, process, and structure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Journal of the Academy of Marketing Science, 46 (1) (2018), pp. 1-5.</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u="sng" dirty="0">
                <a:solidFill>
                  <a:srgbClr val="FF6C00"/>
                </a:solidFill>
                <a:effectLst/>
                <a:latin typeface="Times New Roman" panose="02020603050405020304" pitchFamily="18" charset="0"/>
                <a:ea typeface="Calibri" panose="020F0502020204030204" pitchFamily="34" charset="0"/>
                <a:cs typeface="Mangal" panose="02040503050203030202" pitchFamily="18" charset="0"/>
                <a:hlinkClick r:id="rId6"/>
              </a:rPr>
              <a:t>Gonzalez and Claro, 2019</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How intrafirm intermediary salespeople connect sales to marketing and product development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Journal of the Academy of Marketing Science, 47 (5) (2019), pp. 795-814.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solidFill>
                  <a:srgbClr val="2E2E2E"/>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dirty="0">
                <a:solidFill>
                  <a:srgbClr val="7030A0"/>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40703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hank You Images – Browse 200,188 Stock Photos, Vectors, and Video | Adobe  Stock">
            <a:extLst>
              <a:ext uri="{FF2B5EF4-FFF2-40B4-BE49-F238E27FC236}">
                <a16:creationId xmlns:a16="http://schemas.microsoft.com/office/drawing/2014/main" id="{57C45F36-E0D3-D9A9-2CB3-C497A46F39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72" r="12360"/>
          <a:stretch/>
        </p:blipFill>
        <p:spPr bwMode="auto">
          <a:xfrm>
            <a:off x="1343024" y="1664494"/>
            <a:ext cx="68294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48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A517-451D-BBCC-9804-A5EE4A0DB317}"/>
              </a:ext>
            </a:extLst>
          </p:cNvPr>
          <p:cNvSpPr>
            <a:spLocks noGrp="1"/>
          </p:cNvSpPr>
          <p:nvPr>
            <p:ph type="ctrTitle"/>
          </p:nvPr>
        </p:nvSpPr>
        <p:spPr>
          <a:xfrm>
            <a:off x="649818" y="1085850"/>
            <a:ext cx="1979083" cy="1443037"/>
          </a:xfrm>
        </p:spPr>
        <p:txBody>
          <a:bodyPr/>
          <a:lstStyle/>
          <a:p>
            <a:r>
              <a:rPr lang="en-IN"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Objective:</a:t>
            </a:r>
            <a:r>
              <a:rPr lang="en-IN" sz="28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br>
              <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sz="2800" dirty="0">
              <a:solidFill>
                <a:schemeClr val="accent2">
                  <a:lumMod val="75000"/>
                </a:schemeClr>
              </a:solidFill>
            </a:endParaRPr>
          </a:p>
        </p:txBody>
      </p:sp>
      <p:sp>
        <p:nvSpPr>
          <p:cNvPr id="3" name="Subtitle 2">
            <a:extLst>
              <a:ext uri="{FF2B5EF4-FFF2-40B4-BE49-F238E27FC236}">
                <a16:creationId xmlns:a16="http://schemas.microsoft.com/office/drawing/2014/main" id="{9C6D6B5A-7326-5927-07CD-8E2EA8E6543B}"/>
              </a:ext>
            </a:extLst>
          </p:cNvPr>
          <p:cNvSpPr>
            <a:spLocks noGrp="1"/>
          </p:cNvSpPr>
          <p:nvPr>
            <p:ph type="subTitle" idx="1"/>
          </p:nvPr>
        </p:nvSpPr>
        <p:spPr>
          <a:xfrm>
            <a:off x="707231" y="2528887"/>
            <a:ext cx="8002415" cy="3550443"/>
          </a:xfrm>
        </p:spPr>
        <p:txBody>
          <a:bodyPr>
            <a:normAutofit/>
          </a:bodyPr>
          <a:lstStyle/>
          <a:p>
            <a:pPr marL="285750" lvl="0" indent="-285750" algn="just">
              <a:lnSpc>
                <a:spcPct val="107000"/>
              </a:lnSpc>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To study the concept of customer satisfaction in general.</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Mangal" panose="02040503050203030202" pitchFamily="18" charset="0"/>
            </a:endParaRPr>
          </a:p>
          <a:p>
            <a:pPr marL="285750" lvl="0" indent="-285750" algn="just">
              <a:lnSpc>
                <a:spcPct val="107000"/>
              </a:lnSpc>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To study the brand awareness of products.</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Mangal" panose="02040503050203030202" pitchFamily="18" charset="0"/>
            </a:endParaRPr>
          </a:p>
          <a:p>
            <a:pPr marL="285750" lvl="0" indent="-285750" algn="just">
              <a:lnSpc>
                <a:spcPct val="107000"/>
              </a:lnSpc>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To identify the level of customer satisfaction towards the price and package of the product.</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Mangal" panose="02040503050203030202" pitchFamily="18" charset="0"/>
            </a:endParaRPr>
          </a:p>
          <a:p>
            <a:pPr marL="285750" lvl="0" indent="-285750" algn="just">
              <a:lnSpc>
                <a:spcPct val="107000"/>
              </a:lnSpc>
              <a:spcAft>
                <a:spcPts val="800"/>
              </a:spcAft>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To analyse the customer preference towards the product.</a:t>
            </a:r>
          </a:p>
          <a:p>
            <a:pPr marL="285750" lvl="0" indent="-285750" algn="just">
              <a:lnSpc>
                <a:spcPct val="107000"/>
              </a:lnSpc>
              <a:spcAft>
                <a:spcPts val="800"/>
              </a:spcAft>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Provid</a:t>
            </a:r>
            <a:r>
              <a:rPr lang="en-IN" dirty="0">
                <a:solidFill>
                  <a:schemeClr val="tx1">
                    <a:lumMod val="85000"/>
                    <a:lumOff val="15000"/>
                  </a:schemeClr>
                </a:solidFill>
                <a:latin typeface="Times New Roman" panose="02020603050405020304" pitchFamily="18" charset="0"/>
                <a:ea typeface="Calibri" panose="020F0502020204030204" pitchFamily="34" charset="0"/>
                <a:cs typeface="Mangal" panose="02040503050203030202" pitchFamily="18" charset="0"/>
              </a:rPr>
              <a:t>ing the offers like buy 1 get 1 free.</a:t>
            </a:r>
          </a:p>
          <a:p>
            <a:pPr marL="285750" lvl="0" indent="-285750" algn="just">
              <a:lnSpc>
                <a:spcPct val="107000"/>
              </a:lnSpc>
              <a:spcAft>
                <a:spcPts val="800"/>
              </a:spcAft>
              <a:buFont typeface="Wingdings" panose="05000000000000000000" pitchFamily="2" charset="2"/>
              <a:buChar char="Ø"/>
            </a:pPr>
            <a:r>
              <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Promotions of brand new products.</a:t>
            </a:r>
            <a:endParaRPr lang="en-IN" sz="1800" dirty="0">
              <a:solidFill>
                <a:schemeClr val="tx1">
                  <a:lumMod val="85000"/>
                  <a:lumOff val="1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2050" name="Picture 2" descr="Marketing Management Promotion Branding Campaign Concept Stock Photo by  ©Rawpixel 78115414">
            <a:extLst>
              <a:ext uri="{FF2B5EF4-FFF2-40B4-BE49-F238E27FC236}">
                <a16:creationId xmlns:a16="http://schemas.microsoft.com/office/drawing/2014/main" id="{95A7E3ED-9596-6C56-B4E1-9469062E3A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65" r="2435"/>
          <a:stretch/>
        </p:blipFill>
        <p:spPr bwMode="auto">
          <a:xfrm>
            <a:off x="7168289" y="307183"/>
            <a:ext cx="3561624" cy="25622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81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B011-EB3D-B4DA-02FC-3AE4EA1D6CC8}"/>
              </a:ext>
            </a:extLst>
          </p:cNvPr>
          <p:cNvSpPr>
            <a:spLocks noGrp="1"/>
          </p:cNvSpPr>
          <p:nvPr>
            <p:ph type="ctrTitle"/>
          </p:nvPr>
        </p:nvSpPr>
        <p:spPr>
          <a:xfrm>
            <a:off x="114299" y="560124"/>
            <a:ext cx="3243263" cy="1791165"/>
          </a:xfrm>
        </p:spPr>
        <p:txBody>
          <a:bodyPr/>
          <a:lstStyle/>
          <a:p>
            <a:r>
              <a:rPr lang="en-IN"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Introduction:</a:t>
            </a:r>
            <a:r>
              <a:rPr lang="en-IN" sz="1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a:t>
            </a:r>
            <a:br>
              <a:rPr lang="en-IN" sz="1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23DD1144-60B4-EB95-FAEE-22FF2CA3100A}"/>
              </a:ext>
            </a:extLst>
          </p:cNvPr>
          <p:cNvSpPr>
            <a:spLocks noGrp="1"/>
          </p:cNvSpPr>
          <p:nvPr>
            <p:ph type="subTitle" idx="1"/>
          </p:nvPr>
        </p:nvSpPr>
        <p:spPr>
          <a:xfrm>
            <a:off x="1214173" y="2029820"/>
            <a:ext cx="7766936" cy="3736180"/>
          </a:xfrm>
        </p:spPr>
        <p:txBody>
          <a:bodyPr>
            <a:normAutofit fontScale="25000" lnSpcReduction="20000"/>
          </a:bodyPr>
          <a:lstStyle/>
          <a:p>
            <a:pPr algn="just">
              <a:lnSpc>
                <a:spcPct val="107000"/>
              </a:lnSpc>
              <a:spcAft>
                <a:spcPts val="800"/>
              </a:spcAft>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Customer’s satisfaction can be considered as one of the key indicator of company’s future profits. The development of the customer’s satisfaction theory has led to the emergence of two perspectives. </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 study of customer satisfaction through product performance became more important.</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In general, satisfaction is a person’s feelings of pleasure or disappointment resulting from comparing products perceived performance relation to his/ her expectations.</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If the performance matches the expectations, the customer is satisfied. </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Customer satisfaction is a part of customer’s experience that exposes a supplier’s </a:t>
            </a:r>
            <a:r>
              <a:rPr lang="en-IN" sz="7200" dirty="0" err="1">
                <a:solidFill>
                  <a:schemeClr val="tx1"/>
                </a:solidFill>
                <a:effectLst/>
                <a:latin typeface="Times New Roman" panose="02020603050405020304" pitchFamily="18" charset="0"/>
                <a:ea typeface="Calibri" panose="020F0502020204030204" pitchFamily="34" charset="0"/>
                <a:cs typeface="Mangal" panose="02040503050203030202" pitchFamily="18" charset="0"/>
              </a:rPr>
              <a:t>behavior</a:t>
            </a: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on customer’s expectation and how promptly services are provided. </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72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This satisfaction could be related to various business aspects like marketing. </a:t>
            </a:r>
            <a:endParaRPr lang="en-IN" sz="7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0937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697E-2BF9-F7C2-DF84-DD999CD08B36}"/>
              </a:ext>
            </a:extLst>
          </p:cNvPr>
          <p:cNvSpPr>
            <a:spLocks noGrp="1"/>
          </p:cNvSpPr>
          <p:nvPr>
            <p:ph type="ctrTitle"/>
          </p:nvPr>
        </p:nvSpPr>
        <p:spPr>
          <a:xfrm>
            <a:off x="728662" y="128587"/>
            <a:ext cx="3880472" cy="1646302"/>
          </a:xfrm>
        </p:spPr>
        <p:txBody>
          <a:bodyPr/>
          <a:lstStyle/>
          <a:p>
            <a:r>
              <a:rPr lang="en-IN" sz="2800" b="1" dirty="0">
                <a:solidFill>
                  <a:schemeClr val="accent2">
                    <a:lumMod val="75000"/>
                  </a:schemeClr>
                </a:solidFill>
                <a:latin typeface="Times New Roman" panose="02020603050405020304" pitchFamily="18" charset="0"/>
                <a:cs typeface="Times New Roman" panose="02020603050405020304" pitchFamily="18" charset="0"/>
              </a:rPr>
              <a:t>Problem identification</a:t>
            </a:r>
            <a:r>
              <a:rPr lang="en-IN" sz="2800" b="1" dirty="0">
                <a:solidFill>
                  <a:schemeClr val="accent2">
                    <a:lumMod val="75000"/>
                  </a:schemeClr>
                </a:solidFill>
                <a:latin typeface="Baskerville Old Face" panose="02020602080505020303" pitchFamily="18" charset="0"/>
              </a:rPr>
              <a:t>:</a:t>
            </a:r>
          </a:p>
        </p:txBody>
      </p:sp>
      <p:sp>
        <p:nvSpPr>
          <p:cNvPr id="3" name="Subtitle 2">
            <a:extLst>
              <a:ext uri="{FF2B5EF4-FFF2-40B4-BE49-F238E27FC236}">
                <a16:creationId xmlns:a16="http://schemas.microsoft.com/office/drawing/2014/main" id="{A752FA74-2F0A-65CE-3F55-9FF0873B810D}"/>
              </a:ext>
            </a:extLst>
          </p:cNvPr>
          <p:cNvSpPr>
            <a:spLocks noGrp="1"/>
          </p:cNvSpPr>
          <p:nvPr>
            <p:ph type="subTitle" idx="1"/>
          </p:nvPr>
        </p:nvSpPr>
        <p:spPr>
          <a:xfrm>
            <a:off x="1014148" y="2243464"/>
            <a:ext cx="7766936" cy="2750017"/>
          </a:xfrm>
        </p:spPr>
        <p:txBody>
          <a:bodyPr>
            <a:normAutofit fontScale="25000" lnSpcReduction="20000"/>
          </a:bodyPr>
          <a:lstStyle/>
          <a:p>
            <a:pPr algn="l">
              <a:buFont typeface="Arial" panose="020B0604020202020204" pitchFamily="34" charset="0"/>
              <a:buChar char="•"/>
            </a:pPr>
            <a:r>
              <a:rPr lang="en-US" sz="7200" b="0" i="0" dirty="0">
                <a:solidFill>
                  <a:srgbClr val="202124"/>
                </a:solidFill>
                <a:effectLst/>
                <a:latin typeface="arial" panose="020B0604020202020204" pitchFamily="34" charset="0"/>
              </a:rPr>
              <a:t>Recruiting talent.</a:t>
            </a:r>
          </a:p>
          <a:p>
            <a:pPr algn="l">
              <a:buFont typeface="Arial" panose="020B0604020202020204" pitchFamily="34" charset="0"/>
              <a:buChar char="•"/>
            </a:pPr>
            <a:r>
              <a:rPr lang="en-US" sz="7200" b="0" i="0" dirty="0">
                <a:solidFill>
                  <a:srgbClr val="202124"/>
                </a:solidFill>
                <a:effectLst/>
                <a:latin typeface="arial" panose="020B0604020202020204" pitchFamily="34" charset="0"/>
              </a:rPr>
              <a:t>Maintaining a sufficient budget.</a:t>
            </a:r>
          </a:p>
          <a:p>
            <a:pPr algn="l">
              <a:buFont typeface="Arial" panose="020B0604020202020204" pitchFamily="34" charset="0"/>
              <a:buChar char="•"/>
            </a:pPr>
            <a:r>
              <a:rPr lang="en-US" sz="7200" b="0" i="0" dirty="0">
                <a:solidFill>
                  <a:srgbClr val="202124"/>
                </a:solidFill>
                <a:effectLst/>
                <a:latin typeface="arial" panose="020B0604020202020204" pitchFamily="34" charset="0"/>
              </a:rPr>
              <a:t>Generating leads.</a:t>
            </a:r>
          </a:p>
          <a:p>
            <a:pPr algn="l">
              <a:buFont typeface="Arial" panose="020B0604020202020204" pitchFamily="34" charset="0"/>
              <a:buChar char="•"/>
            </a:pPr>
            <a:r>
              <a:rPr lang="en-US" sz="7200" b="0" i="0" dirty="0">
                <a:solidFill>
                  <a:srgbClr val="202124"/>
                </a:solidFill>
                <a:effectLst/>
                <a:latin typeface="arial" panose="020B0604020202020204" pitchFamily="34" charset="0"/>
              </a:rPr>
              <a:t>Finding the right tools. </a:t>
            </a:r>
          </a:p>
          <a:p>
            <a:pPr algn="l">
              <a:buFont typeface="Arial" panose="020B0604020202020204" pitchFamily="34" charset="0"/>
              <a:buChar char="•"/>
            </a:pPr>
            <a:r>
              <a:rPr lang="en-US" sz="7200" b="0" i="0" dirty="0">
                <a:solidFill>
                  <a:srgbClr val="202124"/>
                </a:solidFill>
                <a:effectLst/>
                <a:latin typeface="arial" panose="020B0604020202020204" pitchFamily="34" charset="0"/>
              </a:rPr>
              <a:t>Being risk-averse.</a:t>
            </a:r>
          </a:p>
          <a:p>
            <a:pPr algn="l">
              <a:buFont typeface="Arial" panose="020B0604020202020204" pitchFamily="34" charset="0"/>
              <a:buChar char="•"/>
            </a:pPr>
            <a:r>
              <a:rPr lang="en-US" sz="7200" b="0" i="0" dirty="0">
                <a:solidFill>
                  <a:srgbClr val="202124"/>
                </a:solidFill>
                <a:effectLst/>
                <a:latin typeface="arial" panose="020B0604020202020204" pitchFamily="34" charset="0"/>
              </a:rPr>
              <a:t>Moving into new markets.</a:t>
            </a:r>
          </a:p>
          <a:p>
            <a:pPr algn="l">
              <a:buFont typeface="Arial" panose="020B0604020202020204" pitchFamily="34" charset="0"/>
              <a:buChar char="•"/>
            </a:pPr>
            <a:r>
              <a:rPr lang="en-US" sz="7200" b="0" i="0" dirty="0">
                <a:solidFill>
                  <a:srgbClr val="202124"/>
                </a:solidFill>
                <a:effectLst/>
                <a:latin typeface="arial" panose="020B0604020202020204" pitchFamily="34" charset="0"/>
              </a:rPr>
              <a:t>Retaining customers.</a:t>
            </a:r>
          </a:p>
          <a:p>
            <a:pPr algn="l">
              <a:buFont typeface="Arial" panose="020B0604020202020204" pitchFamily="34" charset="0"/>
              <a:buChar char="•"/>
            </a:pPr>
            <a:r>
              <a:rPr lang="en-US" sz="7200" b="0" i="0" dirty="0">
                <a:solidFill>
                  <a:srgbClr val="202124"/>
                </a:solidFill>
                <a:effectLst/>
                <a:latin typeface="arial" panose="020B0604020202020204" pitchFamily="34" charset="0"/>
              </a:rPr>
              <a:t>Retaining and training staff.</a:t>
            </a:r>
          </a:p>
          <a:p>
            <a:endParaRPr lang="en-IN" dirty="0"/>
          </a:p>
        </p:txBody>
      </p:sp>
    </p:spTree>
    <p:extLst>
      <p:ext uri="{BB962C8B-B14F-4D97-AF65-F5344CB8AC3E}">
        <p14:creationId xmlns:p14="http://schemas.microsoft.com/office/powerpoint/2010/main" val="258722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6212-6867-D3B9-C0BD-A9D545F37434}"/>
              </a:ext>
            </a:extLst>
          </p:cNvPr>
          <p:cNvSpPr>
            <a:spLocks noGrp="1"/>
          </p:cNvSpPr>
          <p:nvPr>
            <p:ph type="ctrTitle"/>
          </p:nvPr>
        </p:nvSpPr>
        <p:spPr>
          <a:xfrm>
            <a:off x="892704" y="421481"/>
            <a:ext cx="2157677" cy="1364457"/>
          </a:xfrm>
        </p:spPr>
        <p:txBody>
          <a:bodyPr/>
          <a:lstStyle/>
          <a:p>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Advantages:</a:t>
            </a:r>
            <a:br>
              <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sz="2800" dirty="0">
              <a:solidFill>
                <a:schemeClr val="accent2">
                  <a:lumMod val="75000"/>
                </a:schemeClr>
              </a:solidFill>
            </a:endParaRPr>
          </a:p>
        </p:txBody>
      </p:sp>
      <p:sp>
        <p:nvSpPr>
          <p:cNvPr id="3" name="Subtitle 2">
            <a:extLst>
              <a:ext uri="{FF2B5EF4-FFF2-40B4-BE49-F238E27FC236}">
                <a16:creationId xmlns:a16="http://schemas.microsoft.com/office/drawing/2014/main" id="{6C2E9EA9-A19B-C8C0-66AB-38D0F1CE6DBA}"/>
              </a:ext>
            </a:extLst>
          </p:cNvPr>
          <p:cNvSpPr>
            <a:spLocks noGrp="1"/>
          </p:cNvSpPr>
          <p:nvPr>
            <p:ph type="subTitle" idx="1"/>
          </p:nvPr>
        </p:nvSpPr>
        <p:spPr>
          <a:xfrm>
            <a:off x="978429" y="1693069"/>
            <a:ext cx="8295574" cy="3454663"/>
          </a:xfrm>
        </p:spPr>
        <p:txBody>
          <a:bodyPr>
            <a:normAutofit/>
          </a:bodyPr>
          <a:lstStyle/>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Increases the National Income.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Marketing Helps in Optimal Utilization of Resources.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Facilitates Exchanges in the Ownership and Possession of Goods and Services.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Raises the Standard of Living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Provides Employment Opportunities.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Clr>
                <a:srgbClr val="4472C4"/>
              </a:buClr>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Marketing Stabilizes the Economic Conditions.</a:t>
            </a:r>
            <a:endParaRPr lang="en-IN"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392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55FD-9605-F05B-6784-CB22C3857BF2}"/>
              </a:ext>
            </a:extLst>
          </p:cNvPr>
          <p:cNvSpPr>
            <a:spLocks noGrp="1"/>
          </p:cNvSpPr>
          <p:nvPr>
            <p:ph type="ctrTitle"/>
          </p:nvPr>
        </p:nvSpPr>
        <p:spPr>
          <a:xfrm>
            <a:off x="478632" y="685801"/>
            <a:ext cx="2773190" cy="1264443"/>
          </a:xfrm>
        </p:spPr>
        <p:txBody>
          <a:bodyPr/>
          <a:lstStyle/>
          <a:p>
            <a:r>
              <a:rPr lang="en-US"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Disadvantages:</a:t>
            </a:r>
            <a:br>
              <a:rPr lang="en-IN" sz="1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chemeClr val="accent2">
                  <a:lumMod val="75000"/>
                </a:schemeClr>
              </a:solidFill>
            </a:endParaRPr>
          </a:p>
        </p:txBody>
      </p:sp>
      <p:sp>
        <p:nvSpPr>
          <p:cNvPr id="3" name="Subtitle 2">
            <a:extLst>
              <a:ext uri="{FF2B5EF4-FFF2-40B4-BE49-F238E27FC236}">
                <a16:creationId xmlns:a16="http://schemas.microsoft.com/office/drawing/2014/main" id="{4013B160-4492-2E43-907C-7DEF0849053F}"/>
              </a:ext>
            </a:extLst>
          </p:cNvPr>
          <p:cNvSpPr>
            <a:spLocks noGrp="1"/>
          </p:cNvSpPr>
          <p:nvPr>
            <p:ph type="subTitle" idx="1"/>
          </p:nvPr>
        </p:nvSpPr>
        <p:spPr>
          <a:xfrm>
            <a:off x="856986" y="1643063"/>
            <a:ext cx="7766936" cy="3643312"/>
          </a:xfrm>
        </p:spPr>
        <p:txBody>
          <a:bodyPr>
            <a:normAutofit/>
          </a:bodyPr>
          <a:lstStyle/>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Marketing can be expensive and drain profits, especially for smaller businesses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It's difficult to accurately assess the cost benefit of a marketing campaign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Not all campaigns are successful because they were not carefully researched and planned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The business may require additional staff to assist with advertising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600"/>
              </a:spcAft>
              <a:buClr>
                <a:srgbClr val="4472C4"/>
              </a:buClr>
              <a:buFont typeface="Wingdings" panose="05000000000000000000" pitchFamily="2" charset="2"/>
              <a:buChar char=""/>
            </a:pPr>
            <a:r>
              <a:rPr lang="en-IN" sz="1800" dirty="0">
                <a:solidFill>
                  <a:srgbClr val="231F20"/>
                </a:solidFill>
                <a:effectLst/>
                <a:latin typeface="Times New Roman" panose="02020603050405020304" pitchFamily="18" charset="0"/>
                <a:ea typeface="Times New Roman" panose="02020603050405020304" pitchFamily="18" charset="0"/>
                <a:cs typeface="Mangal" panose="02040503050203030202" pitchFamily="18" charset="0"/>
              </a:rPr>
              <a:t>The cost of branded items used for advertising reduces profit margins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03016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D64B-FF54-D869-6670-B38BDFB1F8D2}"/>
              </a:ext>
            </a:extLst>
          </p:cNvPr>
          <p:cNvSpPr>
            <a:spLocks noGrp="1"/>
          </p:cNvSpPr>
          <p:nvPr>
            <p:ph type="ctrTitle"/>
          </p:nvPr>
        </p:nvSpPr>
        <p:spPr>
          <a:xfrm>
            <a:off x="835818" y="235745"/>
            <a:ext cx="3221831" cy="1151140"/>
          </a:xfrm>
        </p:spPr>
        <p:txBody>
          <a:bodyPr/>
          <a:lstStyle/>
          <a:p>
            <a:r>
              <a:rPr lang="en-IN" sz="2800" b="1"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Literature reviews:</a:t>
            </a:r>
            <a:br>
              <a:rPr lang="en-IN" sz="2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br>
            <a:endParaRPr lang="en-IN" sz="2800" dirty="0">
              <a:solidFill>
                <a:schemeClr val="accent2">
                  <a:lumMod val="75000"/>
                </a:schemeClr>
              </a:solidFill>
            </a:endParaRPr>
          </a:p>
        </p:txBody>
      </p:sp>
      <p:sp>
        <p:nvSpPr>
          <p:cNvPr id="3" name="Subtitle 2">
            <a:extLst>
              <a:ext uri="{FF2B5EF4-FFF2-40B4-BE49-F238E27FC236}">
                <a16:creationId xmlns:a16="http://schemas.microsoft.com/office/drawing/2014/main" id="{BA4DE7BA-2DEC-7D82-E70C-E1862E70E744}"/>
              </a:ext>
            </a:extLst>
          </p:cNvPr>
          <p:cNvSpPr>
            <a:spLocks noGrp="1"/>
          </p:cNvSpPr>
          <p:nvPr>
            <p:ph type="subTitle" idx="1"/>
          </p:nvPr>
        </p:nvSpPr>
        <p:spPr>
          <a:xfrm>
            <a:off x="692944" y="1257300"/>
            <a:ext cx="8438184" cy="5164931"/>
          </a:xfrm>
        </p:spPr>
        <p:txBody>
          <a:bodyPr>
            <a:normAutofit lnSpcReduction="10000"/>
          </a:bodyPr>
          <a:lstStyle/>
          <a:p>
            <a:pPr algn="just">
              <a:lnSpc>
                <a:spcPct val="107000"/>
              </a:lnSpc>
              <a:spcAft>
                <a:spcPts val="800"/>
              </a:spcAft>
            </a:pPr>
            <a:r>
              <a:rPr lang="en-IN" sz="1800"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Peterson etal, 2015</a:t>
            </a:r>
            <a:r>
              <a:rPr lang="en-IN" sz="18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 (JS) </a:t>
            </a:r>
            <a:endParaRPr lang="en-IN" sz="1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Journal of Selling, 15 (1) (2015), pp. 29-43.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An ineffective marketing management decreases a firm's performance through salespeople rejecting qualified leads, below average conversion rates within the sales funnel, and poor efforts to generate demand, capture revenue, and gain a competitive advantage.</a:t>
            </a:r>
          </a:p>
          <a:p>
            <a:pPr marL="457200" algn="just">
              <a:lnSpc>
                <a:spcPct val="107000"/>
              </a:lnSpc>
              <a:spcAft>
                <a:spcPts val="800"/>
              </a:spcAft>
            </a:pPr>
            <a:r>
              <a:rPr lang="en-IN" sz="1800"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Johnson &amp; Boeing, 2016</a:t>
            </a:r>
            <a:r>
              <a:rPr lang="en-IN" sz="1800"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:(JPSSM)</a:t>
            </a:r>
            <a:endParaRPr lang="en-IN" sz="18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Journal of Personal Selling &amp; Sales</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914400" algn="just">
              <a:lnSpc>
                <a:spcPct val="107000"/>
              </a:lnSpc>
            </a:pP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Management, 36 (2) (2016), pp. 190-205.</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It have been suggested in the marketing management literature as relevant factors that impact marketing management functioning.</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They were expected to result in interesting insights into how the  marketing management research domain evolved.</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42090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29A65-D891-CDD0-AFC5-E5AFCFD21DA8}"/>
              </a:ext>
            </a:extLst>
          </p:cNvPr>
          <p:cNvSpPr txBox="1"/>
          <p:nvPr/>
        </p:nvSpPr>
        <p:spPr>
          <a:xfrm>
            <a:off x="592932" y="768542"/>
            <a:ext cx="8588572" cy="5613716"/>
          </a:xfrm>
          <a:prstGeom prst="rect">
            <a:avLst/>
          </a:prstGeom>
          <a:noFill/>
        </p:spPr>
        <p:txBody>
          <a:bodyPr wrap="square">
            <a:spAutoFit/>
          </a:bodyPr>
          <a:lstStyle/>
          <a:p>
            <a:pPr algn="just">
              <a:lnSpc>
                <a:spcPct val="107000"/>
              </a:lnSpc>
              <a:spcAft>
                <a:spcPts val="800"/>
              </a:spcAft>
            </a:pPr>
            <a:r>
              <a:rPr lang="en-IN"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Hult, Morgeson, Morgan, Mithas, &amp; Fornell, 2017</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:(JAMS)</a:t>
            </a:r>
            <a:endParaRPr lang="en-IN"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Mangal" panose="02040503050203030202" pitchFamily="18" charset="0"/>
              </a:rPr>
              <a:t>Journal of the Academy of Marketing Science, 45 (1) (2017), pp. 37-54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To this effect, a firm's marketing and sales departments must collaborate to understand customers , and develop and implement effective marketing strategies. So the firm is able to deliver superior value to customers.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Palmatier, Houston, &amp; Hulland, 2018</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:(JAMS)</a:t>
            </a:r>
            <a:endParaRPr lang="en-IN"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Journal of the Academy of Marketing Science, 46 (1) (2018), pp. 1-5</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 The development in marketing management  conceptual model to integrate and synthesize extant knowledge, highlight gaps in the body of extant research, and suggest avenues for future research that may help fill these gaps.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pPr>
            <a:r>
              <a:rPr lang="en-IN" u="sng"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Gonzalez &amp; Claro, 2019</a:t>
            </a:r>
            <a:r>
              <a:rPr lang="en-IN" dirty="0">
                <a:solidFill>
                  <a:schemeClr val="accent2">
                    <a:lumMod val="75000"/>
                  </a:schemeClr>
                </a:solidFill>
                <a:effectLst/>
                <a:latin typeface="Times New Roman" panose="02020603050405020304" pitchFamily="18" charset="0"/>
                <a:ea typeface="Calibri" panose="020F0502020204030204" pitchFamily="34" charset="0"/>
                <a:cs typeface="Mangal" panose="02040503050203030202" pitchFamily="18" charset="0"/>
              </a:rPr>
              <a:t>:(JAMS)</a:t>
            </a:r>
            <a:endParaRPr lang="en-IN"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Journal of the Academy of Marketing Science, 47 (5) (2019), pp. 795-814</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07000"/>
              </a:lnSpc>
              <a:spcAft>
                <a:spcPts val="800"/>
              </a:spcAft>
            </a:pPr>
            <a:r>
              <a:rPr lang="en-IN" dirty="0">
                <a:solidFill>
                  <a:srgbClr val="2E2E2E"/>
                </a:solidFill>
                <a:effectLst/>
                <a:latin typeface="Times New Roman" panose="02020603050405020304" pitchFamily="18" charset="0"/>
                <a:ea typeface="Calibri" panose="020F0502020204030204" pitchFamily="34" charset="0"/>
                <a:cs typeface="Mangal" panose="02040503050203030202" pitchFamily="18" charset="0"/>
              </a:rPr>
              <a:t> The daily interactions with customers, salespeople may collect market intelligence, share it with marketing, participate in development of marketing strategy and implement the strategy in the field thereby helping firms deliver superior customer value.</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984009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378</TotalTime>
  <Words>1913</Words>
  <Application>Microsoft Office PowerPoint</Application>
  <PresentationFormat>Widescreen</PresentationFormat>
  <Paragraphs>142</Paragraphs>
  <Slides>26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26</vt:i4>
      </vt:variant>
      <vt:variant>
        <vt:lpstr>Custom Shows</vt:lpstr>
      </vt:variant>
      <vt:variant>
        <vt:i4>1</vt:i4>
      </vt:variant>
    </vt:vector>
  </HeadingPairs>
  <TitlesOfParts>
    <vt:vector size="38" baseType="lpstr">
      <vt:lpstr>Arial</vt:lpstr>
      <vt:lpstr>Arial</vt:lpstr>
      <vt:lpstr>Baskerville Old Face</vt:lpstr>
      <vt:lpstr>Calibri</vt:lpstr>
      <vt:lpstr>Monotype Corsiva</vt:lpstr>
      <vt:lpstr>Symbol</vt:lpstr>
      <vt:lpstr>Times New Roman</vt:lpstr>
      <vt:lpstr>Trebuchet MS</vt:lpstr>
      <vt:lpstr>Wingdings</vt:lpstr>
      <vt:lpstr>Wingdings 3</vt:lpstr>
      <vt:lpstr>Facet</vt:lpstr>
      <vt:lpstr>PowerPoint Presentation</vt:lpstr>
      <vt:lpstr>Abstract:</vt:lpstr>
      <vt:lpstr>Objective:  </vt:lpstr>
      <vt:lpstr>Introduction:    </vt:lpstr>
      <vt:lpstr>Problem identification:</vt:lpstr>
      <vt:lpstr>Advantages: </vt:lpstr>
      <vt:lpstr>Disadvantages: </vt:lpstr>
      <vt:lpstr>Literature reviews: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eswar bommisetty</dc:creator>
  <cp:lastModifiedBy>eswar bommisetty</cp:lastModifiedBy>
  <cp:revision>6</cp:revision>
  <dcterms:created xsi:type="dcterms:W3CDTF">2022-09-28T08:17:29Z</dcterms:created>
  <dcterms:modified xsi:type="dcterms:W3CDTF">2022-10-01T06:31:37Z</dcterms:modified>
</cp:coreProperties>
</file>