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60" r:id="rId6"/>
    <p:sldId id="257" r:id="rId7"/>
    <p:sldId id="264" r:id="rId8"/>
    <p:sldId id="261" r:id="rId9"/>
    <p:sldId id="262"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ln/>
                <a:solidFill>
                  <a:schemeClr val="accent1"/>
                </a:solidFill>
                <a:effectLst>
                  <a:glow rad="63500">
                    <a:schemeClr val="accent3">
                      <a:satMod val="175000"/>
                      <a:alpha val="40000"/>
                    </a:schemeClr>
                  </a:glow>
                  <a:outerShdw blurRad="38100" dist="25400" dir="5400000" algn="ctr" rotWithShape="0">
                    <a:srgbClr val="6E747A">
                      <a:alpha val="43000"/>
                    </a:srgbClr>
                  </a:outerShdw>
                </a:effectLst>
              </a:rPr>
              <a:t>INTERNSHIP (2023)</a:t>
            </a:r>
            <a:endParaRPr lang="en-US" dirty="0">
              <a:ln/>
              <a:solidFill>
                <a:schemeClr val="accent1"/>
              </a:solidFill>
              <a:effectLst>
                <a:glow rad="63500">
                  <a:schemeClr val="accent3">
                    <a:satMod val="175000"/>
                    <a:alpha val="40000"/>
                  </a:schemeClr>
                </a:glow>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734695" y="1703705"/>
            <a:ext cx="3407410" cy="1330325"/>
          </a:xfrm>
          <a:ln>
            <a:noFill/>
          </a:ln>
        </p:spPr>
        <p:style>
          <a:lnRef idx="2">
            <a:schemeClr val="accent3">
              <a:shade val="50000"/>
            </a:schemeClr>
          </a:lnRef>
          <a:fillRef idx="1">
            <a:schemeClr val="accent3"/>
          </a:fillRef>
          <a:effectRef idx="0">
            <a:schemeClr val="accent3"/>
          </a:effectRef>
          <a:fontRef idx="minor">
            <a:schemeClr val="lt1"/>
          </a:fontRef>
        </p:style>
        <p:txBody>
          <a:bodyPr/>
          <a:lstStyle/>
          <a:p>
            <a:r>
              <a:rPr lang="en-US">
                <a:ln/>
                <a:solidFill>
                  <a:schemeClr val="tx1"/>
                </a:solidFill>
                <a:effectLst>
                  <a:outerShdw blurRad="38100" dist="19050" dir="2700000" algn="tl" rotWithShape="0">
                    <a:schemeClr val="dk1">
                      <a:alpha val="40000"/>
                    </a:schemeClr>
                  </a:outerShdw>
                </a:effectLst>
              </a:rPr>
              <a:t>Nishant Tandon</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300102221087</a:t>
            </a:r>
            <a:endParaRPr lang="en-US">
              <a:ln/>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3635375" y="2665095"/>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2905"/>
            <a:ext cx="10972800" cy="582613"/>
          </a:xfrm>
        </p:spPr>
        <p:txBody>
          <a:bodyPr/>
          <a:p>
            <a:r>
              <a:rPr lang="en-US">
                <a:ln/>
                <a:solidFill>
                  <a:schemeClr val="accent1"/>
                </a:solidFill>
                <a:effectLst>
                  <a:outerShdw blurRad="38100" dist="25400" dir="5400000" algn="ctr" rotWithShape="0">
                    <a:srgbClr val="6E747A">
                      <a:alpha val="43000"/>
                    </a:srgbClr>
                  </a:outerShdw>
                </a:effectLst>
              </a:rPr>
              <a:t>Conclusion:</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algn="just"/>
            <a:r>
              <a:rPr lang="en-US" sz="2000"/>
              <a:t>An automated teller machine (ATM) is an electronic telecommunications system that allows customers of banking firms to conduct financial transactions. We can create an ATM program in Java to display ATM transactions, and the user can withdraw money, deposit money, check the balance, and exit from the ATM.</a:t>
            </a:r>
            <a:endParaRPr lang="en-US" sz="2000"/>
          </a:p>
          <a:p>
            <a:pPr algn="just"/>
            <a:endParaRPr lang="en-US" sz="2000"/>
          </a:p>
          <a:p>
            <a:pPr algn="just"/>
            <a:r>
              <a:rPr lang="en-US" sz="2000"/>
              <a:t>Hence we manage to create a smooth and user-friendly experience, ensuring that users can easily perform their banking operations without confusion.</a:t>
            </a:r>
            <a:endParaRPr lang="en-US" sz="2000"/>
          </a:p>
          <a:p>
            <a:pPr algn="just"/>
            <a:endParaRPr lang="en-US" sz="2000"/>
          </a:p>
          <a:p>
            <a:pPr algn="just"/>
            <a:r>
              <a:rPr lang="en-US" sz="2000">
                <a:sym typeface="+mn-ea"/>
              </a:rPr>
              <a:t>The development of an ATM interface in C is a complex and educational endeavor that encompasses a wide range of programming and software development skills.</a:t>
            </a:r>
            <a:endParaRPr lang="en-US" sz="2000"/>
          </a:p>
          <a:p>
            <a:pPr algn="just"/>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257-2577427_750-000-thank-yous-thank-you-orange-color"/>
          <p:cNvPicPr>
            <a:picLocks noChangeAspect="1"/>
          </p:cNvPicPr>
          <p:nvPr>
            <p:ph idx="1"/>
          </p:nvPr>
        </p:nvPicPr>
        <p:blipFill>
          <a:blip r:embed="rId1"/>
          <a:stretch>
            <a:fillRect/>
          </a:stretch>
        </p:blipFill>
        <p:spPr>
          <a:xfrm>
            <a:off x="2072005" y="190500"/>
            <a:ext cx="7860665" cy="5459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p:sp>
        <p:nvSpPr>
          <p:cNvPr id="2" name="Title 1"/>
          <p:cNvSpPr>
            <a:spLocks noGrp="1"/>
          </p:cNvSpPr>
          <p:nvPr>
            <p:ph type="title"/>
          </p:nvPr>
        </p:nvSpPr>
        <p:spPr>
          <a:xfrm>
            <a:off x="579755" y="231140"/>
            <a:ext cx="5449570" cy="784860"/>
          </a:xfrm>
        </p:spPr>
        <p:txBody>
          <a:bodyPr/>
          <a:p>
            <a:r>
              <a:rPr lang="en-US">
                <a:ln/>
                <a:solidFill>
                  <a:schemeClr val="accent1"/>
                </a:solidFill>
                <a:effectLst>
                  <a:outerShdw blurRad="38100" dist="25400" dir="5400000" algn="ctr" rotWithShape="0">
                    <a:srgbClr val="6E747A">
                      <a:alpha val="43000"/>
                    </a:srgbClr>
                  </a:outerShdw>
                </a:effectLst>
              </a:rPr>
              <a:t>Internship Site</a:t>
            </a:r>
            <a:endParaRPr lang="en-US">
              <a:ln/>
              <a:solidFill>
                <a:schemeClr val="accent1"/>
              </a:solidFill>
              <a:effectLst>
                <a:outerShdw blurRad="38100" dist="25400" dir="5400000" algn="ctr" rotWithShape="0">
                  <a:srgbClr val="6E747A">
                    <a:alpha val="43000"/>
                  </a:srgbClr>
                </a:outerShdw>
              </a:effectLst>
            </a:endParaRPr>
          </a:p>
        </p:txBody>
      </p:sp>
      <p:pic>
        <p:nvPicPr>
          <p:cNvPr id="6" name="Content Placeholder 5" descr="front"/>
          <p:cNvPicPr>
            <a:picLocks noChangeAspect="1"/>
          </p:cNvPicPr>
          <p:nvPr>
            <p:ph idx="1"/>
          </p:nvPr>
        </p:nvPicPr>
        <p:blipFill>
          <a:blip r:embed="rId1"/>
          <a:stretch>
            <a:fillRect/>
          </a:stretch>
        </p:blipFill>
        <p:spPr>
          <a:xfrm>
            <a:off x="5952490" y="1620520"/>
            <a:ext cx="5757545" cy="3536950"/>
          </a:xfrm>
          <a:prstGeom prst="rect">
            <a:avLst/>
          </a:prstGeom>
        </p:spPr>
      </p:pic>
      <p:sp>
        <p:nvSpPr>
          <p:cNvPr id="9" name="Text Box 8"/>
          <p:cNvSpPr txBox="1"/>
          <p:nvPr/>
        </p:nvSpPr>
        <p:spPr>
          <a:xfrm>
            <a:off x="843280" y="1544320"/>
            <a:ext cx="3585845" cy="2553335"/>
          </a:xfrm>
          <a:prstGeom prst="rect">
            <a:avLst/>
          </a:prstGeom>
          <a:noFill/>
        </p:spPr>
        <p:txBody>
          <a:bodyPr wrap="square" rtlCol="0">
            <a:spAutoFit/>
          </a:bodyPr>
          <a:p>
            <a:pPr marL="285750" indent="-285750" algn="l">
              <a:buFont typeface="Arial" panose="020B0604020202020204" pitchFamily="34" charset="0"/>
              <a:buChar char="•"/>
            </a:pPr>
            <a:r>
              <a:rPr lang="en-US" sz="2000"/>
              <a:t>OctaNet Software Services </a:t>
            </a:r>
            <a:endParaRPr lang="en-US" sz="2000"/>
          </a:p>
          <a:p>
            <a:pPr marL="285750" indent="-285750" algn="l">
              <a:buFont typeface="Arial" panose="020B0604020202020204" pitchFamily="34" charset="0"/>
              <a:buChar char="•"/>
            </a:pPr>
            <a:endParaRPr lang="en-US" sz="2000"/>
          </a:p>
          <a:p>
            <a:pPr marL="285750" indent="-285750" algn="l">
              <a:buFont typeface="Arial" panose="020B0604020202020204" pitchFamily="34" charset="0"/>
              <a:buChar char="•"/>
            </a:pPr>
            <a:endParaRPr lang="en-US" sz="2000"/>
          </a:p>
          <a:p>
            <a:pPr marL="342900" indent="-342900" algn="l">
              <a:buFont typeface="Arial" panose="020B0604020202020204" pitchFamily="34" charset="0"/>
              <a:buChar char="•"/>
            </a:pPr>
            <a:r>
              <a:rPr lang="en-US" sz="2000"/>
              <a:t>Founded in 2020 is a IT service company.</a:t>
            </a:r>
            <a:endParaRPr lang="en-US" sz="2000"/>
          </a:p>
          <a:p>
            <a:pPr marL="342900" indent="-342900" algn="l">
              <a:buFont typeface="Arial" panose="020B0604020202020204" pitchFamily="34" charset="0"/>
              <a:buChar char="•"/>
            </a:pPr>
            <a:endParaRPr lang="en-US" sz="2000"/>
          </a:p>
          <a:p>
            <a:pPr marL="342900" indent="-342900" algn="l">
              <a:buFont typeface="Arial" panose="020B0604020202020204" pitchFamily="34" charset="0"/>
              <a:buChar char="•"/>
            </a:pPr>
            <a:endParaRPr lang="en-US" sz="2000"/>
          </a:p>
          <a:p>
            <a:pPr marL="342900" indent="-342900" algn="l">
              <a:buFont typeface="Arial" panose="020B0604020202020204" pitchFamily="34" charset="0"/>
              <a:buChar char="•"/>
            </a:pPr>
            <a:r>
              <a:rPr lang="en-US" sz="2000"/>
              <a:t>Their main activites:</a:t>
            </a:r>
            <a:endParaRPr lang="en-US" sz="2000"/>
          </a:p>
        </p:txBody>
      </p:sp>
      <p:sp>
        <p:nvSpPr>
          <p:cNvPr id="11" name="Text Box 10"/>
          <p:cNvSpPr txBox="1"/>
          <p:nvPr/>
        </p:nvSpPr>
        <p:spPr>
          <a:xfrm>
            <a:off x="1175385" y="4037330"/>
            <a:ext cx="3656330" cy="1476375"/>
          </a:xfrm>
          <a:prstGeom prst="rect">
            <a:avLst/>
          </a:prstGeom>
          <a:noFill/>
        </p:spPr>
        <p:txBody>
          <a:bodyPr wrap="none" rtlCol="0">
            <a:spAutoFit/>
          </a:bodyPr>
          <a:p>
            <a:pPr marL="285750" indent="-285750">
              <a:buFont typeface="Arial" panose="020B0604020202020204" pitchFamily="34" charset="0"/>
              <a:buChar char="•"/>
            </a:pPr>
            <a:r>
              <a:rPr lang="en-US"/>
              <a:t>Providing Internships Programs</a:t>
            </a:r>
            <a:endParaRPr lang="en-US"/>
          </a:p>
          <a:p>
            <a:pPr marL="285750" indent="-285750">
              <a:buFont typeface="Arial" panose="020B0604020202020204" pitchFamily="34" charset="0"/>
              <a:buChar char="•"/>
            </a:pPr>
            <a:r>
              <a:rPr lang="en-US"/>
              <a:t>E-Commerce websites</a:t>
            </a:r>
            <a:endParaRPr lang="en-US"/>
          </a:p>
          <a:p>
            <a:pPr marL="285750" indent="-285750">
              <a:buFont typeface="Arial" panose="020B0604020202020204" pitchFamily="34" charset="0"/>
              <a:buChar char="•"/>
            </a:pPr>
            <a:r>
              <a:rPr lang="en-US"/>
              <a:t>Cloud Hosting Platform</a:t>
            </a:r>
            <a:endParaRPr lang="en-US"/>
          </a:p>
          <a:p>
            <a:pPr marL="285750" indent="-285750">
              <a:buFont typeface="Arial" panose="020B0604020202020204" pitchFamily="34" charset="0"/>
              <a:buChar char="•"/>
            </a:pPr>
            <a:r>
              <a:rPr lang="en-US"/>
              <a:t>Mobile Applications</a:t>
            </a:r>
            <a:endParaRPr lang="en-US"/>
          </a:p>
          <a:p>
            <a:pPr marL="285750" indent="-285750">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alphaModFix amt="89000"/>
            <a:alphaModFix amt="89000"/>
            <a:alphaModFix amt="89000"/>
          </a:blip>
          <a:stretch>
            <a:fillRect/>
          </a:stretch>
        </a:blipFill>
        <a:effectLst/>
      </p:bgPr>
    </p:bg>
    <p:spTree>
      <p:nvGrpSpPr>
        <p:cNvPr id="1" name=""/>
        <p:cNvGrpSpPr/>
        <p:nvPr/>
      </p:nvGrpSpPr>
      <p:grpSpPr/>
      <p:sp>
        <p:nvSpPr>
          <p:cNvPr id="2" name="Title 1"/>
          <p:cNvSpPr>
            <a:spLocks noGrp="1"/>
          </p:cNvSpPr>
          <p:nvPr>
            <p:ph type="title"/>
          </p:nvPr>
        </p:nvSpPr>
        <p:spPr>
          <a:xfrm>
            <a:off x="608965" y="410210"/>
            <a:ext cx="10972800" cy="582613"/>
          </a:xfrm>
        </p:spPr>
        <p:txBody>
          <a:bodyPr/>
          <a:p>
            <a:r>
              <a:rPr lang="en-US">
                <a:ln/>
                <a:solidFill>
                  <a:schemeClr val="accent1"/>
                </a:solidFill>
                <a:effectLst>
                  <a:outerShdw blurRad="38100" dist="25400" dir="5400000" algn="ctr" rotWithShape="0">
                    <a:srgbClr val="6E747A">
                      <a:alpha val="43000"/>
                    </a:srgbClr>
                  </a:outerShdw>
                </a:effectLst>
              </a:rPr>
              <a:t>Task:</a:t>
            </a:r>
            <a:endParaRPr lang="en-US">
              <a:ln/>
              <a:solidFill>
                <a:schemeClr val="accent1"/>
              </a:solidFill>
              <a:effectLst>
                <a:outerShdw blurRad="38100" dist="25400" dir="5400000" algn="ctr" rotWithShape="0">
                  <a:srgbClr val="6E747A">
                    <a:alpha val="43000"/>
                  </a:srgbClr>
                </a:outerShdw>
              </a:effectLst>
            </a:endParaRPr>
          </a:p>
        </p:txBody>
      </p:sp>
      <p:pic>
        <p:nvPicPr>
          <p:cNvPr id="4" name="Content Placeholder 3" descr="task"/>
          <p:cNvPicPr preferRelativeResize="0">
            <a:picLocks noChangeAspect="1"/>
          </p:cNvPicPr>
          <p:nvPr>
            <p:ph idx="1"/>
          </p:nvPr>
        </p:nvPicPr>
        <p:blipFill>
          <a:blip r:embed="rId1">
            <a:alphaModFix amt="89000"/>
          </a:blip>
          <a:srcRect l="909" t="16236" r="1491" b="16158"/>
          <a:stretch>
            <a:fillRect/>
          </a:stretch>
        </p:blipFill>
        <p:spPr>
          <a:xfrm>
            <a:off x="5256530" y="2325370"/>
            <a:ext cx="6325235" cy="3307715"/>
          </a:xfrm>
          <a:prstGeom prst="rect">
            <a:avLst/>
          </a:prstGeom>
          <a:gradFill flip="none" rotWithShape="1">
            <a:gsLst>
              <a:gs pos="100000">
                <a:schemeClr val="accent3"/>
              </a:gs>
              <a:gs pos="100000">
                <a:srgbClr val="FFFFFF">
                  <a:lumMod val="5000"/>
                  <a:lumOff val="95000"/>
                  <a:alpha val="86000"/>
                </a:srgbClr>
              </a:gs>
              <a:gs pos="100000">
                <a:srgbClr val="FCC5B7"/>
              </a:gs>
              <a:gs pos="100000">
                <a:schemeClr val="accent1">
                  <a:lumMod val="45000"/>
                  <a:lumOff val="55000"/>
                </a:schemeClr>
              </a:gs>
              <a:gs pos="100000">
                <a:schemeClr val="accent1">
                  <a:lumMod val="30000"/>
                  <a:lumOff val="70000"/>
                </a:schemeClr>
              </a:gs>
            </a:gsLst>
            <a:lin ang="9000000" scaled="0"/>
          </a:gradFill>
          <a:ln>
            <a:noFill/>
          </a:ln>
          <a:effectLst/>
        </p:spPr>
      </p:pic>
      <p:sp>
        <p:nvSpPr>
          <p:cNvPr id="5" name="Text Box 4"/>
          <p:cNvSpPr txBox="1"/>
          <p:nvPr/>
        </p:nvSpPr>
        <p:spPr>
          <a:xfrm>
            <a:off x="1637665" y="993140"/>
            <a:ext cx="5420995" cy="1630045"/>
          </a:xfrm>
          <a:prstGeom prst="rect">
            <a:avLst/>
          </a:prstGeom>
          <a:noFill/>
        </p:spPr>
        <p:txBody>
          <a:bodyPr wrap="square" rtlCol="0">
            <a:spAutoFit/>
          </a:bodyPr>
          <a:p>
            <a:pPr marL="285750" indent="-285750">
              <a:buFont typeface="Arial" panose="020B0604020202020204" pitchFamily="34" charset="0"/>
              <a:buChar char="•"/>
            </a:pPr>
            <a:r>
              <a:rPr lang="en-US" sz="2000"/>
              <a:t>To Create an ATM INTERFACE using c/c++</a:t>
            </a:r>
            <a:r>
              <a:rPr lang="en-US"/>
              <a:t> </a:t>
            </a:r>
            <a:endParaRPr lang="en-US"/>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It must contain following functions:</a:t>
            </a:r>
            <a:endParaRPr lang="en-US" sz="2000"/>
          </a:p>
          <a:p>
            <a:pPr marL="285750" indent="-285750">
              <a:buFont typeface="Arial" panose="020B0604020202020204" pitchFamily="34" charset="0"/>
              <a:buChar char="•"/>
            </a:pPr>
            <a:endParaRPr lang="en-US" sz="2000"/>
          </a:p>
        </p:txBody>
      </p:sp>
      <p:sp>
        <p:nvSpPr>
          <p:cNvPr id="6" name="Text Box 5"/>
          <p:cNvSpPr txBox="1"/>
          <p:nvPr/>
        </p:nvSpPr>
        <p:spPr>
          <a:xfrm>
            <a:off x="2089785" y="2496820"/>
            <a:ext cx="2703830" cy="2584450"/>
          </a:xfrm>
          <a:prstGeom prst="rect">
            <a:avLst/>
          </a:prstGeom>
          <a:noFill/>
        </p:spPr>
        <p:txBody>
          <a:bodyPr wrap="none" rtlCol="0">
            <a:spAutoFit/>
          </a:bodyPr>
          <a:p>
            <a:pPr marL="285750" indent="-285750" algn="just">
              <a:buFont typeface="Arial" panose="020B0604020202020204" pitchFamily="34" charset="0"/>
              <a:buChar char="•"/>
            </a:pPr>
            <a:r>
              <a:rPr lang="en-US">
                <a:sym typeface="+mn-ea"/>
              </a:rPr>
              <a:t>Transactions History</a:t>
            </a:r>
            <a:endParaRPr lang="en-US"/>
          </a:p>
          <a:p>
            <a:pPr marL="285750" indent="-285750" algn="just">
              <a:buFont typeface="Arial" panose="020B0604020202020204" pitchFamily="34" charset="0"/>
              <a:buChar char="•"/>
            </a:pPr>
            <a:endParaRPr lang="en-US">
              <a:sym typeface="+mn-ea"/>
            </a:endParaRPr>
          </a:p>
          <a:p>
            <a:pPr marL="285750" indent="-285750" algn="just">
              <a:buFont typeface="Arial" panose="020B0604020202020204" pitchFamily="34" charset="0"/>
              <a:buChar char="•"/>
            </a:pPr>
            <a:r>
              <a:rPr lang="en-US">
                <a:sym typeface="+mn-ea"/>
              </a:rPr>
              <a:t>Withdrawal Statement</a:t>
            </a:r>
            <a:endParaRPr lang="en-US"/>
          </a:p>
          <a:p>
            <a:pPr marL="285750" indent="-285750" algn="just">
              <a:buFont typeface="Arial" panose="020B0604020202020204" pitchFamily="34" charset="0"/>
              <a:buChar char="•"/>
            </a:pPr>
            <a:endParaRPr lang="en-US">
              <a:sym typeface="+mn-ea"/>
            </a:endParaRPr>
          </a:p>
          <a:p>
            <a:pPr marL="285750" indent="-285750" algn="just">
              <a:buFont typeface="Arial" panose="020B0604020202020204" pitchFamily="34" charset="0"/>
              <a:buChar char="•"/>
            </a:pPr>
            <a:r>
              <a:rPr lang="en-US">
                <a:sym typeface="+mn-ea"/>
              </a:rPr>
              <a:t>Deposite Statement</a:t>
            </a:r>
            <a:endParaRPr lang="en-US"/>
          </a:p>
          <a:p>
            <a:pPr marL="285750" indent="-285750" algn="just">
              <a:buFont typeface="Arial" panose="020B0604020202020204" pitchFamily="34" charset="0"/>
              <a:buChar char="•"/>
            </a:pPr>
            <a:endParaRPr lang="en-US">
              <a:sym typeface="+mn-ea"/>
            </a:endParaRPr>
          </a:p>
          <a:p>
            <a:pPr marL="285750" indent="-285750" algn="just">
              <a:buFont typeface="Arial" panose="020B0604020202020204" pitchFamily="34" charset="0"/>
              <a:buChar char="•"/>
            </a:pPr>
            <a:r>
              <a:rPr lang="en-US">
                <a:sym typeface="+mn-ea"/>
              </a:rPr>
              <a:t>Transfered Money</a:t>
            </a:r>
            <a:endParaRPr lang="en-US"/>
          </a:p>
          <a:p>
            <a:pPr marL="285750" indent="-285750" algn="just">
              <a:buFont typeface="Arial" panose="020B0604020202020204" pitchFamily="34" charset="0"/>
              <a:buChar char="•"/>
            </a:pPr>
            <a:endParaRPr lang="en-US">
              <a:sym typeface="+mn-ea"/>
            </a:endParaRPr>
          </a:p>
          <a:p>
            <a:pPr marL="285750" indent="-285750" algn="just">
              <a:buFont typeface="Arial" panose="020B0604020202020204" pitchFamily="34" charset="0"/>
              <a:buChar char="•"/>
            </a:pPr>
            <a:r>
              <a:rPr lang="en-US">
                <a:sym typeface="+mn-ea"/>
              </a:rPr>
              <a:t>Quit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3545"/>
            <a:ext cx="10972800" cy="582613"/>
          </a:xfrm>
        </p:spPr>
        <p:txBody>
          <a:bodyPr/>
          <a:p>
            <a:r>
              <a:rPr lang="en-US">
                <a:ln/>
                <a:solidFill>
                  <a:schemeClr val="accent1"/>
                </a:solidFill>
                <a:effectLst>
                  <a:outerShdw blurRad="38100" dist="25400" dir="5400000" algn="ctr" rotWithShape="0">
                    <a:srgbClr val="6E747A">
                      <a:alpha val="43000"/>
                    </a:srgbClr>
                  </a:outerShdw>
                </a:effectLst>
              </a:rPr>
              <a:t>Introduction:</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algn="just"/>
            <a:r>
              <a:rPr lang="en-US" sz="2000"/>
              <a:t>An ATM (Automated Teller Machine) interface is a critical component of modern banking that allows customers to perform various financial transactions quickly and conveniently. </a:t>
            </a:r>
            <a:endParaRPr lang="en-US" sz="2000"/>
          </a:p>
          <a:p>
            <a:pPr algn="just"/>
            <a:endParaRPr lang="en-US" sz="2000"/>
          </a:p>
          <a:p>
            <a:pPr algn="just"/>
            <a:r>
              <a:rPr lang="en-US" sz="2000"/>
              <a:t>It serves as a bridge between customers and their bank accounts, providing access to a wide range of banking services without the need for human assistance.</a:t>
            </a:r>
            <a:endParaRPr lang="en-US" sz="2000"/>
          </a:p>
          <a:p>
            <a:pPr algn="just"/>
            <a:endParaRPr lang="en-US" sz="2000"/>
          </a:p>
          <a:p>
            <a:pPr algn="just"/>
            <a:r>
              <a:rPr lang="en-US" sz="2000"/>
              <a:t>The ATM interface is designed to simplify and streamline banking operations for account holders, offering them a self-service channel that is available 24/7. </a:t>
            </a:r>
            <a:endParaRPr lang="en-US" sz="2000"/>
          </a:p>
          <a:p>
            <a:pPr algn="just"/>
            <a:endParaRPr lang="en-US" sz="2000"/>
          </a:p>
          <a:p>
            <a:pPr algn="just"/>
            <a:r>
              <a:rPr lang="en-US" sz="2000"/>
              <a:t>This interface has become an integral part of our daily lives, revolutionizing the way we manage our finances.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7545"/>
            <a:ext cx="10972800" cy="582613"/>
          </a:xfrm>
        </p:spPr>
        <p:txBody>
          <a:bodyPr/>
          <a:p>
            <a:r>
              <a:rPr lang="en-US" dirty="0">
                <a:ln/>
                <a:solidFill>
                  <a:schemeClr val="accent1"/>
                </a:solidFill>
                <a:effectLst>
                  <a:outerShdw blurRad="38100" dist="25400" dir="5400000" algn="ctr" rotWithShape="0">
                    <a:srgbClr val="6E747A">
                      <a:alpha val="43000"/>
                    </a:srgbClr>
                  </a:outerShdw>
                </a:effectLst>
                <a:sym typeface="+mn-ea"/>
              </a:rPr>
              <a:t>Problem Statement:</a:t>
            </a:r>
            <a:br>
              <a:rPr lang="en-IN" dirty="0"/>
            </a:br>
            <a:endParaRPr lang="en-US"/>
          </a:p>
        </p:txBody>
      </p:sp>
      <p:sp>
        <p:nvSpPr>
          <p:cNvPr id="3" name="Content Placeholder 2"/>
          <p:cNvSpPr>
            <a:spLocks noGrp="1"/>
          </p:cNvSpPr>
          <p:nvPr>
            <p:ph idx="1"/>
          </p:nvPr>
        </p:nvSpPr>
        <p:spPr/>
        <p:txBody>
          <a:bodyPr/>
          <a:p>
            <a:pPr algn="just"/>
            <a:r>
              <a:rPr lang="en-US" sz="2000"/>
              <a:t>Design and implement an ATM (Automated Teller Machine) interface using the C programming language.</a:t>
            </a:r>
            <a:endParaRPr lang="en-US" sz="2000"/>
          </a:p>
          <a:p>
            <a:pPr algn="just"/>
            <a:endParaRPr lang="en-US" sz="2000"/>
          </a:p>
          <a:p>
            <a:pPr marL="0" indent="0" algn="just">
              <a:buNone/>
            </a:pPr>
            <a:r>
              <a:rPr lang="en-US" sz="2000"/>
              <a:t> </a:t>
            </a:r>
            <a:endParaRPr lang="en-US" sz="2000"/>
          </a:p>
          <a:p>
            <a:pPr algn="just"/>
            <a:r>
              <a:rPr lang="en-US" sz="2000"/>
              <a:t>The ATM interface should allow users to perform standard banking operations, such as checking account balance, depositing funds, withdrawing funds, and transferring funds between accounts.</a:t>
            </a:r>
            <a:endParaRPr lang="en-US" sz="2000"/>
          </a:p>
          <a:p>
            <a:pPr algn="just"/>
            <a:endParaRPr lang="en-US" sz="2000"/>
          </a:p>
          <a:p>
            <a:pPr algn="just"/>
            <a:endParaRPr lang="en-US" sz="2000"/>
          </a:p>
          <a:p>
            <a:pPr algn="just"/>
            <a:r>
              <a:rPr lang="en-US" sz="2000"/>
              <a:t>The program should provide a user-friendly interface with clear instructions and error handling for various scenarios.</a:t>
            </a:r>
            <a:endParaRPr lang="en-US" sz="2000"/>
          </a:p>
          <a:p>
            <a:pPr algn="just"/>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433705"/>
            <a:ext cx="10972800" cy="582613"/>
          </a:xfrm>
        </p:spPr>
        <p:txBody>
          <a:bodyPr/>
          <a:p>
            <a:r>
              <a:rPr lang="en-US">
                <a:ln/>
                <a:solidFill>
                  <a:schemeClr val="accent1"/>
                </a:solidFill>
                <a:effectLst>
                  <a:outerShdw blurRad="38100" dist="25400" dir="5400000" algn="ctr" rotWithShape="0">
                    <a:srgbClr val="6E747A">
                      <a:alpha val="43000"/>
                    </a:srgbClr>
                  </a:outerShdw>
                </a:effectLst>
              </a:rPr>
              <a:t>ATM INTERFACE:</a:t>
            </a:r>
            <a:endParaRPr lang="en-US">
              <a:ln/>
              <a:solidFill>
                <a:schemeClr val="accent1"/>
              </a:solidFill>
              <a:effectLst>
                <a:outerShdw blurRad="38100" dist="25400" dir="5400000" algn="ctr" rotWithShape="0">
                  <a:srgbClr val="6E747A">
                    <a:alpha val="43000"/>
                  </a:srgbClr>
                </a:outerShdw>
              </a:effectLst>
            </a:endParaRPr>
          </a:p>
        </p:txBody>
      </p:sp>
      <p:pic>
        <p:nvPicPr>
          <p:cNvPr id="4" name="Content Placeholder 3" descr="show atm interface"/>
          <p:cNvPicPr>
            <a:picLocks noChangeAspect="1"/>
          </p:cNvPicPr>
          <p:nvPr>
            <p:ph idx="1"/>
          </p:nvPr>
        </p:nvPicPr>
        <p:blipFill>
          <a:blip r:embed="rId1"/>
          <a:stretch>
            <a:fillRect/>
          </a:stretch>
        </p:blipFill>
        <p:spPr>
          <a:xfrm>
            <a:off x="1635125" y="1360805"/>
            <a:ext cx="8759825" cy="4378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4025"/>
            <a:ext cx="10972800" cy="582613"/>
          </a:xfrm>
        </p:spPr>
        <p:txBody>
          <a:bodyPr/>
          <a:p>
            <a:r>
              <a:rPr lang="en-US">
                <a:ln/>
                <a:solidFill>
                  <a:schemeClr val="accent1"/>
                </a:solidFill>
                <a:effectLst>
                  <a:outerShdw blurRad="38100" dist="25400" dir="5400000" algn="ctr" rotWithShape="0">
                    <a:srgbClr val="6E747A">
                      <a:alpha val="43000"/>
                    </a:srgbClr>
                  </a:outerShdw>
                </a:effectLst>
              </a:rPr>
              <a:t>Challenges and Learning Opportunities:</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592455" y="1652270"/>
            <a:ext cx="10972800" cy="4953000"/>
          </a:xfrm>
        </p:spPr>
        <p:txBody>
          <a:bodyPr/>
          <a:p>
            <a:pPr algn="just"/>
            <a:r>
              <a:rPr lang="en-US" sz="2000" u="sng"/>
              <a:t>Function to perform a money transfer:</a:t>
            </a:r>
            <a:endParaRPr lang="en-US" sz="2000" u="sng"/>
          </a:p>
          <a:p>
            <a:pPr marL="0" indent="0" algn="just">
              <a:buNone/>
            </a:pPr>
            <a:endParaRPr lang="en-US" sz="2000"/>
          </a:p>
          <a:p>
            <a:pPr marL="0" indent="0" algn="just">
              <a:buNone/>
            </a:pPr>
            <a:endParaRPr lang="en-US" sz="2000"/>
          </a:p>
          <a:p>
            <a:pPr algn="just"/>
            <a:r>
              <a:rPr lang="en-US" sz="2000" u="sng"/>
              <a:t>Limiting number of invald passwords:</a:t>
            </a:r>
            <a:endParaRPr lang="en-US" sz="2000" u="sng"/>
          </a:p>
          <a:p>
            <a:pPr algn="just"/>
            <a:endParaRPr lang="en-US" sz="2000"/>
          </a:p>
          <a:p>
            <a:pPr algn="just"/>
            <a:endParaRPr lang="en-US" sz="2000"/>
          </a:p>
          <a:p>
            <a:pPr algn="just"/>
            <a:endParaRPr lang="en-US" sz="2000"/>
          </a:p>
          <a:p>
            <a:pPr algn="just"/>
            <a:r>
              <a:rPr lang="en-US" sz="2000" u="sng"/>
              <a:t>Creating many accounts:</a:t>
            </a:r>
            <a:endParaRPr lang="en-US" sz="2000" u="sng"/>
          </a:p>
          <a:p>
            <a:endParaRPr lang="en-US" sz="2000"/>
          </a:p>
          <a:p>
            <a:endParaRPr lang="en-US" sz="2000"/>
          </a:p>
          <a:p>
            <a:endParaRPr lang="en-US" sz="2000"/>
          </a:p>
        </p:txBody>
      </p:sp>
      <p:sp>
        <p:nvSpPr>
          <p:cNvPr id="5" name="Text Box 4"/>
          <p:cNvSpPr txBox="1"/>
          <p:nvPr/>
        </p:nvSpPr>
        <p:spPr>
          <a:xfrm>
            <a:off x="998855" y="3197860"/>
            <a:ext cx="10159365" cy="645160"/>
          </a:xfrm>
          <a:prstGeom prst="rect">
            <a:avLst/>
          </a:prstGeom>
          <a:noFill/>
        </p:spPr>
        <p:txBody>
          <a:bodyPr wrap="square" rtlCol="0">
            <a:spAutoFit/>
          </a:bodyPr>
          <a:p>
            <a:pPr marL="285750" indent="-285750" algn="just">
              <a:buFont typeface="Wingdings" panose="05000000000000000000" charset="0"/>
              <a:buChar char="Ø"/>
            </a:pPr>
            <a:r>
              <a:rPr lang="en-US"/>
              <a:t>For safety purpose, we must provide limited numbers of trials and out the user from the system for providing wrong passward three times in a row.</a:t>
            </a:r>
            <a:endParaRPr lang="en-US"/>
          </a:p>
        </p:txBody>
      </p:sp>
      <p:sp>
        <p:nvSpPr>
          <p:cNvPr id="6" name="Text Box 5"/>
          <p:cNvSpPr txBox="1"/>
          <p:nvPr/>
        </p:nvSpPr>
        <p:spPr>
          <a:xfrm>
            <a:off x="998855" y="4634865"/>
            <a:ext cx="10086340" cy="645160"/>
          </a:xfrm>
          <a:prstGeom prst="rect">
            <a:avLst/>
          </a:prstGeom>
          <a:noFill/>
        </p:spPr>
        <p:txBody>
          <a:bodyPr wrap="square" rtlCol="0">
            <a:spAutoFit/>
          </a:bodyPr>
          <a:p>
            <a:pPr marL="285750" indent="-285750" algn="just">
              <a:buFont typeface="Wingdings" panose="05000000000000000000" charset="0"/>
              <a:buChar char="Ø"/>
            </a:pPr>
            <a:r>
              <a:rPr lang="en-US"/>
              <a:t>In this program we can create ‘n’ numbers of accounts but can not maintain records because database feature are not added yet. </a:t>
            </a:r>
            <a:endParaRPr lang="en-US"/>
          </a:p>
        </p:txBody>
      </p:sp>
      <p:sp>
        <p:nvSpPr>
          <p:cNvPr id="7" name="Text Box 6"/>
          <p:cNvSpPr txBox="1"/>
          <p:nvPr/>
        </p:nvSpPr>
        <p:spPr>
          <a:xfrm>
            <a:off x="998855" y="2129155"/>
            <a:ext cx="9022715" cy="368300"/>
          </a:xfrm>
          <a:prstGeom prst="rect">
            <a:avLst/>
          </a:prstGeom>
          <a:noFill/>
        </p:spPr>
        <p:txBody>
          <a:bodyPr wrap="square" rtlCol="0">
            <a:spAutoFit/>
          </a:bodyPr>
          <a:p>
            <a:pPr marL="285750" indent="-285750" algn="just">
              <a:buFont typeface="Wingdings" panose="05000000000000000000" charset="0"/>
              <a:buChar char="Ø"/>
            </a:pPr>
            <a:r>
              <a:rPr lang="en-US"/>
              <a:t>We create two account instances and prompt the user for the transfer amount.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2905"/>
            <a:ext cx="10972800" cy="582613"/>
          </a:xfrm>
        </p:spPr>
        <p:txBody>
          <a:bodyPr/>
          <a:p>
            <a:r>
              <a:rPr lang="en-US">
                <a:ln/>
                <a:solidFill>
                  <a:schemeClr val="accent1"/>
                </a:solidFill>
                <a:effectLst>
                  <a:outerShdw blurRad="38100" dist="25400" dir="5400000" algn="ctr" rotWithShape="0">
                    <a:srgbClr val="6E747A">
                      <a:alpha val="43000"/>
                    </a:srgbClr>
                  </a:outerShdw>
                </a:effectLst>
              </a:rPr>
              <a:t>Skills Acquired:</a:t>
            </a:r>
            <a:endParaRPr 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algn="just"/>
            <a:r>
              <a:rPr lang="en-US" sz="2000"/>
              <a:t>Creating an ATM (Automated Teller Machine) interface in C can be a valuable learning experience that include various programming and software development concepts. </a:t>
            </a:r>
            <a:endParaRPr lang="en-US" sz="2000"/>
          </a:p>
          <a:p>
            <a:pPr algn="just"/>
            <a:endParaRPr lang="en-US" sz="2000"/>
          </a:p>
          <a:p>
            <a:pPr algn="just"/>
            <a:r>
              <a:rPr lang="en-US" sz="2000"/>
              <a:t>Designing a user-friendly interface for interacting with users. This involves using text-based menus, input validation, and displaying information clearly.</a:t>
            </a:r>
            <a:endParaRPr lang="en-US" sz="2000"/>
          </a:p>
          <a:p>
            <a:pPr algn="just"/>
            <a:endParaRPr lang="en-US" sz="2000"/>
          </a:p>
          <a:p>
            <a:pPr algn="just"/>
            <a:r>
              <a:rPr lang="en-US" sz="2000"/>
              <a:t>Developing an ATM interface will require robust error-handling mechanisms to handle various scenarios, such as incorrect PINs, insufficient funds, or system errors.</a:t>
            </a:r>
            <a:endParaRPr lang="en-US" sz="2000"/>
          </a:p>
          <a:p>
            <a:pPr algn="just"/>
            <a:endParaRPr lang="en-US" sz="2000"/>
          </a:p>
          <a:p>
            <a:pPr algn="just"/>
            <a:r>
              <a:rPr lang="en-US" sz="2000"/>
              <a:t> ATM transactions often involve conditional logic, where different actions are taken based on user input and account conditions. This strengthens your understanding of conditional statements.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a:solidFill>
                  <a:schemeClr val="accent1"/>
                </a:solidFill>
                <a:effectLst>
                  <a:outerShdw blurRad="38100" dist="25400" dir="5400000" algn="ctr" rotWithShape="0">
                    <a:srgbClr val="6E747A">
                      <a:alpha val="43000"/>
                    </a:srgbClr>
                  </a:outerShdw>
                </a:effectLst>
              </a:rPr>
              <a:t>Achievement:</a:t>
            </a:r>
            <a:endParaRPr lang="en-US">
              <a:ln/>
              <a:solidFill>
                <a:schemeClr val="accent1"/>
              </a:solidFill>
              <a:effectLst>
                <a:outerShdw blurRad="38100" dist="25400" dir="5400000" algn="ctr" rotWithShape="0">
                  <a:srgbClr val="6E747A">
                    <a:alpha val="43000"/>
                  </a:srgbClr>
                </a:outerShdw>
              </a:effectLst>
            </a:endParaRPr>
          </a:p>
        </p:txBody>
      </p:sp>
      <p:pic>
        <p:nvPicPr>
          <p:cNvPr id="4" name="Content Placeholder 3" descr="certificate of intern"/>
          <p:cNvPicPr>
            <a:picLocks noChangeAspect="1"/>
          </p:cNvPicPr>
          <p:nvPr>
            <p:ph idx="1"/>
          </p:nvPr>
        </p:nvPicPr>
        <p:blipFill>
          <a:blip r:embed="rId1"/>
          <a:stretch>
            <a:fillRect/>
          </a:stretch>
        </p:blipFill>
        <p:spPr>
          <a:xfrm>
            <a:off x="1254125" y="952500"/>
            <a:ext cx="9124950" cy="495300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3248</Words>
  <Application>WPS Presentation</Application>
  <PresentationFormat>Widescreen</PresentationFormat>
  <Paragraphs>103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Calibri Light</vt:lpstr>
      <vt:lpstr>Calibri</vt:lpstr>
      <vt:lpstr>Microsoft YaHei</vt:lpstr>
      <vt:lpstr>Arial Unicode MS</vt:lpstr>
      <vt:lpstr>Bahnschrift Condensed</vt:lpstr>
      <vt:lpstr>Bahnschrift</vt:lpstr>
      <vt:lpstr>Arial Black</vt:lpstr>
      <vt:lpstr>Tahoma</vt:lpstr>
      <vt:lpstr>Sitka Display Semibold</vt:lpstr>
      <vt:lpstr>Sitka Heading Semibold</vt:lpstr>
      <vt:lpstr>Times New Roman</vt:lpstr>
      <vt:lpstr>Wingdings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(2023)</dc:title>
  <dc:creator/>
  <cp:lastModifiedBy>sonut</cp:lastModifiedBy>
  <cp:revision>2</cp:revision>
  <dcterms:created xsi:type="dcterms:W3CDTF">2023-10-09T19:05:14Z</dcterms:created>
  <dcterms:modified xsi:type="dcterms:W3CDTF">2023-10-09T20:53:57Z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823CDEDC8DB4431EA3940041A7974132</vt:lpwstr>
  </property>
  <property fmtid="{D5CDD505-2E9C-101B-9397-08002B2CF9AE}" pid="3" name="KSOProductBuildVer">
    <vt:lpwstr>1033-11.2.0.11225</vt:lpwstr>
  </property>
</Properties>
</file>