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3" r:id="rId6"/>
    <p:sldId id="264" r:id="rId7"/>
    <p:sldId id="261" r:id="rId8"/>
    <p:sldId id="262"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0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327569-339D-432B-AE80-7E378F17465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1912730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27569-339D-432B-AE80-7E378F17465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188095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27569-339D-432B-AE80-7E378F17465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9401C-14CF-4B1F-AF30-7B44B285CE6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4613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27569-339D-432B-AE80-7E378F17465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318517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27569-339D-432B-AE80-7E378F17465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9401C-14CF-4B1F-AF30-7B44B285CE6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9120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27569-339D-432B-AE80-7E378F17465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3488275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27569-339D-432B-AE80-7E378F17465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3411737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27569-339D-432B-AE80-7E378F17465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2187862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27569-339D-432B-AE80-7E378F17465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111864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27569-339D-432B-AE80-7E378F17465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145561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327569-339D-432B-AE80-7E378F174650}"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32482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27569-339D-432B-AE80-7E378F174650}"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124425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327569-339D-432B-AE80-7E378F174650}" type="datetimeFigureOut">
              <a:rPr lang="en-IN" smtClean="0"/>
              <a:t>03-11-2023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218508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27569-339D-432B-AE80-7E378F174650}" type="datetimeFigureOut">
              <a:rPr lang="en-IN" smtClean="0"/>
              <a:t>03-11-2023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95127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327569-339D-432B-AE80-7E378F174650}"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398314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27569-339D-432B-AE80-7E378F174650}"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E9401C-14CF-4B1F-AF30-7B44B285CE69}" type="slidenum">
              <a:rPr lang="en-IN" smtClean="0"/>
              <a:t>‹#›</a:t>
            </a:fld>
            <a:endParaRPr lang="en-IN"/>
          </a:p>
        </p:txBody>
      </p:sp>
    </p:spTree>
    <p:extLst>
      <p:ext uri="{BB962C8B-B14F-4D97-AF65-F5344CB8AC3E}">
        <p14:creationId xmlns:p14="http://schemas.microsoft.com/office/powerpoint/2010/main" val="212599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327569-339D-432B-AE80-7E378F174650}" type="datetimeFigureOut">
              <a:rPr lang="en-IN" smtClean="0"/>
              <a:t>03-11-2023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E9401C-14CF-4B1F-AF30-7B44B285CE69}" type="slidenum">
              <a:rPr lang="en-IN" smtClean="0"/>
              <a:t>‹#›</a:t>
            </a:fld>
            <a:endParaRPr lang="en-IN"/>
          </a:p>
        </p:txBody>
      </p:sp>
    </p:spTree>
    <p:extLst>
      <p:ext uri="{BB962C8B-B14F-4D97-AF65-F5344CB8AC3E}">
        <p14:creationId xmlns:p14="http://schemas.microsoft.com/office/powerpoint/2010/main" val="3675986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1112-E6B7-E049-7252-764654FA92D5}"/>
              </a:ext>
            </a:extLst>
          </p:cNvPr>
          <p:cNvSpPr>
            <a:spLocks noGrp="1"/>
          </p:cNvSpPr>
          <p:nvPr>
            <p:ph type="ctrTitle"/>
          </p:nvPr>
        </p:nvSpPr>
        <p:spPr>
          <a:xfrm>
            <a:off x="1507067" y="657927"/>
            <a:ext cx="7766936" cy="1646302"/>
          </a:xfrm>
        </p:spPr>
        <p:txBody>
          <a:bodyPr/>
          <a:lstStyle/>
          <a:p>
            <a:pPr algn="ctr"/>
            <a:r>
              <a:rPr lang="en-US" dirty="0"/>
              <a:t>AI Virtual Mouse using Hand Recognition</a:t>
            </a:r>
            <a:endParaRPr lang="en-IN" dirty="0"/>
          </a:p>
        </p:txBody>
      </p:sp>
      <p:sp>
        <p:nvSpPr>
          <p:cNvPr id="3" name="Subtitle 2">
            <a:extLst>
              <a:ext uri="{FF2B5EF4-FFF2-40B4-BE49-F238E27FC236}">
                <a16:creationId xmlns:a16="http://schemas.microsoft.com/office/drawing/2014/main" id="{27158404-AC24-61A0-42AD-32D1ACC2D0F5}"/>
              </a:ext>
            </a:extLst>
          </p:cNvPr>
          <p:cNvSpPr>
            <a:spLocks noGrp="1"/>
          </p:cNvSpPr>
          <p:nvPr>
            <p:ph type="subTitle" idx="1"/>
          </p:nvPr>
        </p:nvSpPr>
        <p:spPr>
          <a:xfrm>
            <a:off x="1507067" y="2661007"/>
            <a:ext cx="7766936" cy="3539066"/>
          </a:xfrm>
        </p:spPr>
        <p:txBody>
          <a:bodyPr>
            <a:normAutofit/>
          </a:bodyPr>
          <a:lstStyle/>
          <a:p>
            <a:pPr algn="ctr"/>
            <a:r>
              <a:rPr lang="en-US" dirty="0"/>
              <a:t>   By:-</a:t>
            </a:r>
          </a:p>
          <a:p>
            <a:pPr algn="ctr"/>
            <a:r>
              <a:rPr lang="en-US" dirty="0">
                <a:solidFill>
                  <a:schemeClr val="tx1"/>
                </a:solidFill>
              </a:rPr>
              <a:t>Tanishq Chandra(A39)</a:t>
            </a:r>
          </a:p>
          <a:p>
            <a:pPr algn="ctr"/>
            <a:r>
              <a:rPr lang="en-US" dirty="0">
                <a:solidFill>
                  <a:schemeClr val="tx1"/>
                </a:solidFill>
              </a:rPr>
              <a:t>Nishant Tandon (A57)</a:t>
            </a:r>
          </a:p>
          <a:p>
            <a:pPr algn="ctr"/>
            <a:r>
              <a:rPr lang="en-US" dirty="0">
                <a:solidFill>
                  <a:schemeClr val="tx1"/>
                </a:solidFill>
              </a:rPr>
              <a:t>Saurabh  (A31)</a:t>
            </a:r>
          </a:p>
          <a:p>
            <a:pPr algn="ctr"/>
            <a:r>
              <a:rPr lang="en-US" dirty="0">
                <a:solidFill>
                  <a:schemeClr val="tx1"/>
                </a:solidFill>
              </a:rPr>
              <a:t>Branch:-CSE</a:t>
            </a:r>
          </a:p>
          <a:p>
            <a:pPr algn="ctr"/>
            <a:endParaRPr lang="en-US" dirty="0">
              <a:solidFill>
                <a:schemeClr val="tx1"/>
              </a:solidFill>
            </a:endParaRPr>
          </a:p>
          <a:p>
            <a:pPr algn="ctr"/>
            <a:r>
              <a:rPr lang="en-US" dirty="0">
                <a:solidFill>
                  <a:schemeClr val="tx1"/>
                </a:solidFill>
              </a:rPr>
              <a:t>Project Supervisor:- Mr. </a:t>
            </a:r>
            <a:r>
              <a:rPr lang="en-US" dirty="0" err="1">
                <a:solidFill>
                  <a:schemeClr val="tx1"/>
                </a:solidFill>
              </a:rPr>
              <a:t>Kauleshwar</a:t>
            </a:r>
            <a:r>
              <a:rPr lang="en-US" dirty="0">
                <a:solidFill>
                  <a:schemeClr val="tx1"/>
                </a:solidFill>
              </a:rPr>
              <a:t> Prasad</a:t>
            </a:r>
          </a:p>
        </p:txBody>
      </p:sp>
    </p:spTree>
    <p:extLst>
      <p:ext uri="{BB962C8B-B14F-4D97-AF65-F5344CB8AC3E}">
        <p14:creationId xmlns:p14="http://schemas.microsoft.com/office/powerpoint/2010/main" val="2115185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EF86-BF74-0C52-363E-EC085A2E17D5}"/>
              </a:ext>
            </a:extLst>
          </p:cNvPr>
          <p:cNvSpPr>
            <a:spLocks noGrp="1"/>
          </p:cNvSpPr>
          <p:nvPr>
            <p:ph type="title"/>
          </p:nvPr>
        </p:nvSpPr>
        <p:spPr>
          <a:xfrm>
            <a:off x="677335" y="609600"/>
            <a:ext cx="8596668" cy="1570962"/>
          </a:xfrm>
        </p:spPr>
        <p:txBody>
          <a:bodyPr/>
          <a:lstStyle/>
          <a:p>
            <a:pPr algn="ctr"/>
            <a:r>
              <a:rPr lang="en-US" dirty="0"/>
              <a:t>Future Scope</a:t>
            </a:r>
            <a:endParaRPr lang="en-IN" dirty="0"/>
          </a:p>
        </p:txBody>
      </p:sp>
      <p:sp>
        <p:nvSpPr>
          <p:cNvPr id="3" name="Text Placeholder 2">
            <a:extLst>
              <a:ext uri="{FF2B5EF4-FFF2-40B4-BE49-F238E27FC236}">
                <a16:creationId xmlns:a16="http://schemas.microsoft.com/office/drawing/2014/main" id="{8E607856-8DAA-E387-32F2-75080D5DD0B0}"/>
              </a:ext>
            </a:extLst>
          </p:cNvPr>
          <p:cNvSpPr>
            <a:spLocks noGrp="1"/>
          </p:cNvSpPr>
          <p:nvPr>
            <p:ph type="body" idx="1"/>
          </p:nvPr>
        </p:nvSpPr>
        <p:spPr>
          <a:xfrm>
            <a:off x="803065" y="3235960"/>
            <a:ext cx="8596668" cy="1570962"/>
          </a:xfrm>
        </p:spPr>
        <p:txBody>
          <a:bodyPr/>
          <a:lstStyle/>
          <a:p>
            <a:r>
              <a:rPr lang="en-US" dirty="0"/>
              <a:t>This AI virtual mouse has some drawbacks such as issues in accuracy of some functions like right click operation and inability to perform other mouse functions such as dragging and dropping, and selecting text. Another major limitation is that this model cannot function in low light environment. These drawbacks can be addressed in the future and can be overcome.</a:t>
            </a:r>
            <a:endParaRPr lang="en-IN" dirty="0"/>
          </a:p>
        </p:txBody>
      </p:sp>
    </p:spTree>
    <p:extLst>
      <p:ext uri="{BB962C8B-B14F-4D97-AF65-F5344CB8AC3E}">
        <p14:creationId xmlns:p14="http://schemas.microsoft.com/office/powerpoint/2010/main" val="161577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D402-9930-7DFB-56A2-6DF678152C2C}"/>
              </a:ext>
            </a:extLst>
          </p:cNvPr>
          <p:cNvSpPr>
            <a:spLocks noGrp="1"/>
          </p:cNvSpPr>
          <p:nvPr>
            <p:ph type="title"/>
          </p:nvPr>
        </p:nvSpPr>
        <p:spPr>
          <a:xfrm>
            <a:off x="677334" y="609600"/>
            <a:ext cx="8596668" cy="762000"/>
          </a:xfrm>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C297BC3B-7E44-2E49-B86A-990FDF9CCAB9}"/>
              </a:ext>
            </a:extLst>
          </p:cNvPr>
          <p:cNvSpPr>
            <a:spLocks noGrp="1"/>
          </p:cNvSpPr>
          <p:nvPr>
            <p:ph idx="1"/>
          </p:nvPr>
        </p:nvSpPr>
        <p:spPr>
          <a:xfrm>
            <a:off x="677334" y="3234690"/>
            <a:ext cx="8596668" cy="2806672"/>
          </a:xfrm>
        </p:spPr>
        <p:txBody>
          <a:bodyPr/>
          <a:lstStyle/>
          <a:p>
            <a:r>
              <a:rPr lang="en-IN" dirty="0"/>
              <a:t>https://www.analyticsvidhya.com/blog/2021/07/building-a-hand-tracking-system-using-opencv/</a:t>
            </a:r>
          </a:p>
          <a:p>
            <a:r>
              <a:rPr lang="en-IN" dirty="0"/>
              <a:t>https://docs.opencv.org/4.x/da/dd0/tutorial_table_of_content_video.html</a:t>
            </a:r>
          </a:p>
          <a:p>
            <a:r>
              <a:rPr lang="en-IN" dirty="0"/>
              <a:t>https://www.javatpoint.com/opencv</a:t>
            </a:r>
          </a:p>
          <a:p>
            <a:r>
              <a:rPr lang="en-IN" dirty="0"/>
              <a:t>https://google.github.io/mediapipe/solutions/hands.html</a:t>
            </a:r>
          </a:p>
        </p:txBody>
      </p:sp>
    </p:spTree>
    <p:extLst>
      <p:ext uri="{BB962C8B-B14F-4D97-AF65-F5344CB8AC3E}">
        <p14:creationId xmlns:p14="http://schemas.microsoft.com/office/powerpoint/2010/main" val="13559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109D-1AE7-6163-157D-B112355A2D20}"/>
              </a:ext>
            </a:extLst>
          </p:cNvPr>
          <p:cNvSpPr>
            <a:spLocks noGrp="1"/>
          </p:cNvSpPr>
          <p:nvPr>
            <p:ph type="ctrTitle"/>
          </p:nvPr>
        </p:nvSpPr>
        <p:spPr>
          <a:xfrm>
            <a:off x="1507067" y="288058"/>
            <a:ext cx="7766936" cy="1646302"/>
          </a:xfrm>
        </p:spPr>
        <p:txBody>
          <a:bodyPr/>
          <a:lstStyle/>
          <a:p>
            <a:pPr algn="ctr"/>
            <a:r>
              <a:rPr lang="en-US" sz="4000" dirty="0"/>
              <a:t>Objective</a:t>
            </a:r>
            <a:endParaRPr lang="en-IN" sz="4000" dirty="0"/>
          </a:p>
        </p:txBody>
      </p:sp>
      <p:sp>
        <p:nvSpPr>
          <p:cNvPr id="3" name="Subtitle 2">
            <a:extLst>
              <a:ext uri="{FF2B5EF4-FFF2-40B4-BE49-F238E27FC236}">
                <a16:creationId xmlns:a16="http://schemas.microsoft.com/office/drawing/2014/main" id="{87DF41E2-0FDC-0CA3-C208-BB4CB9519FDF}"/>
              </a:ext>
            </a:extLst>
          </p:cNvPr>
          <p:cNvSpPr>
            <a:spLocks noGrp="1"/>
          </p:cNvSpPr>
          <p:nvPr>
            <p:ph type="subTitle" idx="1"/>
          </p:nvPr>
        </p:nvSpPr>
        <p:spPr>
          <a:xfrm>
            <a:off x="1606219" y="2664891"/>
            <a:ext cx="7766936" cy="2287574"/>
          </a:xfrm>
        </p:spPr>
        <p:txBody>
          <a:bodyPr/>
          <a:lstStyle/>
          <a:p>
            <a:pPr algn="l"/>
            <a:r>
              <a:rPr lang="en-US" sz="2400" dirty="0">
                <a:solidFill>
                  <a:srgbClr val="242424"/>
                </a:solidFill>
                <a:latin typeface="source-serif-pro"/>
              </a:rPr>
              <a:t>To design an</a:t>
            </a:r>
            <a:r>
              <a:rPr lang="en-US" sz="2400" i="0" dirty="0">
                <a:solidFill>
                  <a:srgbClr val="242424"/>
                </a:solidFill>
                <a:effectLst/>
                <a:latin typeface="source-serif-pro"/>
              </a:rPr>
              <a:t> AI virtual mouse system which can be used to overcome problems in the real world such as situations where there is no space to use a physical mouse and also for persons who have problems in their hands and are not able to control a physical mouse.</a:t>
            </a:r>
          </a:p>
          <a:p>
            <a:pPr algn="ctr"/>
            <a:endParaRPr lang="en-IN" dirty="0"/>
          </a:p>
        </p:txBody>
      </p:sp>
    </p:spTree>
    <p:extLst>
      <p:ext uri="{BB962C8B-B14F-4D97-AF65-F5344CB8AC3E}">
        <p14:creationId xmlns:p14="http://schemas.microsoft.com/office/powerpoint/2010/main" val="101503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9F18-6CD1-34B3-7C62-C3E4393C5728}"/>
              </a:ext>
            </a:extLst>
          </p:cNvPr>
          <p:cNvSpPr>
            <a:spLocks noGrp="1"/>
          </p:cNvSpPr>
          <p:nvPr>
            <p:ph type="ctrTitle"/>
          </p:nvPr>
        </p:nvSpPr>
        <p:spPr>
          <a:xfrm>
            <a:off x="1507067" y="363082"/>
            <a:ext cx="7766936" cy="1646302"/>
          </a:xfrm>
        </p:spPr>
        <p:txBody>
          <a:bodyPr/>
          <a:lstStyle/>
          <a:p>
            <a:pPr algn="ctr"/>
            <a:r>
              <a:rPr lang="en-US" sz="4000" dirty="0"/>
              <a:t>Background/Introduction</a:t>
            </a:r>
            <a:endParaRPr lang="en-IN" sz="4000" dirty="0"/>
          </a:p>
        </p:txBody>
      </p:sp>
      <p:sp>
        <p:nvSpPr>
          <p:cNvPr id="3" name="Subtitle 2">
            <a:extLst>
              <a:ext uri="{FF2B5EF4-FFF2-40B4-BE49-F238E27FC236}">
                <a16:creationId xmlns:a16="http://schemas.microsoft.com/office/drawing/2014/main" id="{A268636A-1277-CFCF-B4AA-27F828869713}"/>
              </a:ext>
            </a:extLst>
          </p:cNvPr>
          <p:cNvSpPr>
            <a:spLocks noGrp="1"/>
          </p:cNvSpPr>
          <p:nvPr>
            <p:ph type="subTitle" idx="1"/>
          </p:nvPr>
        </p:nvSpPr>
        <p:spPr>
          <a:xfrm>
            <a:off x="1156192" y="2594345"/>
            <a:ext cx="8242989" cy="3221664"/>
          </a:xfrm>
        </p:spPr>
        <p:txBody>
          <a:bodyPr/>
          <a:lstStyle/>
          <a:p>
            <a:pPr marL="285750"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 mouse is referred to as a pointing device in computer nomenclature, using two-dimensional movements in reference to a floor. </a:t>
            </a:r>
            <a:r>
              <a:rPr lang="en-US" b="0" i="0" dirty="0">
                <a:solidFill>
                  <a:schemeClr val="tx1"/>
                </a:solidFill>
                <a:effectLst/>
                <a:latin typeface="Times New Roman" panose="02020603050405020304" pitchFamily="18" charset="0"/>
                <a:cs typeface="Times New Roman" panose="02020603050405020304" pitchFamily="18" charset="0"/>
              </a:rPr>
              <a:t> </a:t>
            </a:r>
            <a:r>
              <a:rPr lang="en-US" i="0" dirty="0">
                <a:solidFill>
                  <a:schemeClr val="tx1"/>
                </a:solidFill>
                <a:effectLst/>
                <a:latin typeface="Times New Roman" panose="02020603050405020304" pitchFamily="18" charset="0"/>
                <a:cs typeface="Times New Roman" panose="02020603050405020304" pitchFamily="18" charset="0"/>
              </a:rPr>
              <a:t>It can be done by taking images either via a scanner or just your phone camera.</a:t>
            </a:r>
          </a:p>
          <a:p>
            <a:pPr marL="285750"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 this system that is developed, the camera takes pictures, stores them in a temporary location, analyses the frames, and then detects the pre-programmed hand gesture actions.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20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4915-35B1-43D6-C2BC-D8583EACE9D6}"/>
              </a:ext>
            </a:extLst>
          </p:cNvPr>
          <p:cNvSpPr>
            <a:spLocks noGrp="1"/>
          </p:cNvSpPr>
          <p:nvPr>
            <p:ph type="title"/>
          </p:nvPr>
        </p:nvSpPr>
        <p:spPr/>
        <p:txBody>
          <a:bodyPr>
            <a:normAutofit/>
          </a:bodyPr>
          <a:lstStyle/>
          <a:p>
            <a:pPr algn="ctr"/>
            <a:r>
              <a:rPr lang="en-IN" sz="4400" dirty="0"/>
              <a:t>Software Requirements</a:t>
            </a:r>
          </a:p>
        </p:txBody>
      </p:sp>
      <p:sp>
        <p:nvSpPr>
          <p:cNvPr id="3" name="Content Placeholder 2">
            <a:extLst>
              <a:ext uri="{FF2B5EF4-FFF2-40B4-BE49-F238E27FC236}">
                <a16:creationId xmlns:a16="http://schemas.microsoft.com/office/drawing/2014/main" id="{7DD0408A-A8DB-F5DB-4C3E-DDB027252DD6}"/>
              </a:ext>
            </a:extLst>
          </p:cNvPr>
          <p:cNvSpPr>
            <a:spLocks noGrp="1"/>
          </p:cNvSpPr>
          <p:nvPr>
            <p:ph idx="1"/>
          </p:nvPr>
        </p:nvSpPr>
        <p:spPr/>
        <p:txBody>
          <a:bodyPr>
            <a:normAutofit/>
          </a:bodyPr>
          <a:lstStyle/>
          <a:p>
            <a:r>
              <a:rPr lang="en-IN" sz="2400" dirty="0"/>
              <a:t>Programming Languages:- Python </a:t>
            </a:r>
          </a:p>
          <a:p>
            <a:endParaRPr lang="en-IN" sz="2400" dirty="0"/>
          </a:p>
          <a:p>
            <a:r>
              <a:rPr lang="en-IN" sz="2400" dirty="0"/>
              <a:t>Libraries:-</a:t>
            </a:r>
            <a:r>
              <a:rPr lang="en-US" sz="2400" dirty="0">
                <a:solidFill>
                  <a:srgbClr val="273239"/>
                </a:solidFill>
                <a:latin typeface="urw-din"/>
              </a:rPr>
              <a:t>OpenCV, </a:t>
            </a:r>
            <a:r>
              <a:rPr lang="en-US" sz="2400" dirty="0" err="1">
                <a:solidFill>
                  <a:srgbClr val="273239"/>
                </a:solidFill>
                <a:latin typeface="urw-din"/>
              </a:rPr>
              <a:t>Numpy</a:t>
            </a:r>
            <a:r>
              <a:rPr lang="en-US" sz="2400" dirty="0">
                <a:solidFill>
                  <a:srgbClr val="273239"/>
                </a:solidFill>
                <a:latin typeface="urw-din"/>
              </a:rPr>
              <a:t>, </a:t>
            </a:r>
            <a:r>
              <a:rPr lang="en-US" sz="2400" dirty="0" err="1">
                <a:solidFill>
                  <a:srgbClr val="273239"/>
                </a:solidFill>
                <a:latin typeface="urw-din"/>
              </a:rPr>
              <a:t>Mediapipe,Pyautogui</a:t>
            </a:r>
            <a:r>
              <a:rPr lang="en-US" sz="2400" dirty="0">
                <a:solidFill>
                  <a:srgbClr val="273239"/>
                </a:solidFill>
                <a:latin typeface="urw-din"/>
              </a:rPr>
              <a:t> etc.</a:t>
            </a:r>
            <a:endParaRPr lang="en-IN" sz="2400" dirty="0"/>
          </a:p>
        </p:txBody>
      </p:sp>
    </p:spTree>
    <p:extLst>
      <p:ext uri="{BB962C8B-B14F-4D97-AF65-F5344CB8AC3E}">
        <p14:creationId xmlns:p14="http://schemas.microsoft.com/office/powerpoint/2010/main" val="311333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5F3E-B1D8-5778-E93A-2FCD63D70A61}"/>
              </a:ext>
            </a:extLst>
          </p:cNvPr>
          <p:cNvSpPr>
            <a:spLocks noGrp="1"/>
          </p:cNvSpPr>
          <p:nvPr>
            <p:ph type="title"/>
          </p:nvPr>
        </p:nvSpPr>
        <p:spPr/>
        <p:txBody>
          <a:bodyPr>
            <a:normAutofit/>
          </a:bodyPr>
          <a:lstStyle/>
          <a:p>
            <a:pPr algn="ctr"/>
            <a:r>
              <a:rPr lang="en-IN" sz="4000" dirty="0"/>
              <a:t>OpenCV</a:t>
            </a:r>
          </a:p>
        </p:txBody>
      </p:sp>
      <p:sp>
        <p:nvSpPr>
          <p:cNvPr id="3" name="Content Placeholder 2">
            <a:extLst>
              <a:ext uri="{FF2B5EF4-FFF2-40B4-BE49-F238E27FC236}">
                <a16:creationId xmlns:a16="http://schemas.microsoft.com/office/drawing/2014/main" id="{EE353B6A-47B0-76B2-D1EC-F59FCC8B16A8}"/>
              </a:ext>
            </a:extLst>
          </p:cNvPr>
          <p:cNvSpPr>
            <a:spLocks noGrp="1"/>
          </p:cNvSpPr>
          <p:nvPr>
            <p:ph idx="1"/>
          </p:nvPr>
        </p:nvSpPr>
        <p:spPr/>
        <p:txBody>
          <a:bodyPr>
            <a:normAutofit/>
          </a:bodyPr>
          <a:lstStyle/>
          <a:p>
            <a:r>
              <a:rPr lang="en-US" sz="2000" dirty="0"/>
              <a:t>It is a software library for machine learning and computer vision. A standard infrastructure for computer vision applications was created with OpenCV in order to speed up the incorporation of artificial intelligence into products. Since OpenCV is an Apache 2 licensed product, it is simple for businesses to use and alter the code. It also offers </a:t>
            </a:r>
            <a:r>
              <a:rPr lang="en-US" sz="2000" dirty="0" err="1"/>
              <a:t>Gpu</a:t>
            </a:r>
            <a:r>
              <a:rPr lang="en-US" sz="2000" dirty="0"/>
              <a:t> acceleration features for real-time operation. OpenCV is </a:t>
            </a:r>
            <a:r>
              <a:rPr lang="en-US" sz="2000" dirty="0" err="1"/>
              <a:t>utilised</a:t>
            </a:r>
            <a:r>
              <a:rPr lang="en-US" sz="2000" dirty="0"/>
              <a:t> in many different fields, including as mobile robots, facial and gesture recognition systems, and 2D and 3D feature toolkits.</a:t>
            </a:r>
            <a:endParaRPr lang="en-IN" sz="2000" dirty="0"/>
          </a:p>
        </p:txBody>
      </p:sp>
    </p:spTree>
    <p:extLst>
      <p:ext uri="{BB962C8B-B14F-4D97-AF65-F5344CB8AC3E}">
        <p14:creationId xmlns:p14="http://schemas.microsoft.com/office/powerpoint/2010/main" val="77963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F388-585F-AC0B-6151-28ABCA3EAB63}"/>
              </a:ext>
            </a:extLst>
          </p:cNvPr>
          <p:cNvSpPr>
            <a:spLocks noGrp="1"/>
          </p:cNvSpPr>
          <p:nvPr>
            <p:ph type="title"/>
          </p:nvPr>
        </p:nvSpPr>
        <p:spPr>
          <a:xfrm>
            <a:off x="1134535" y="830072"/>
            <a:ext cx="8596668" cy="1102766"/>
          </a:xfrm>
        </p:spPr>
        <p:txBody>
          <a:bodyPr/>
          <a:lstStyle/>
          <a:p>
            <a:pPr algn="ctr"/>
            <a:r>
              <a:rPr lang="en-US" dirty="0" err="1"/>
              <a:t>Mediapipe</a:t>
            </a:r>
            <a:endParaRPr lang="en-IN" dirty="0"/>
          </a:p>
        </p:txBody>
      </p:sp>
      <p:sp>
        <p:nvSpPr>
          <p:cNvPr id="3" name="Text Placeholder 2">
            <a:extLst>
              <a:ext uri="{FF2B5EF4-FFF2-40B4-BE49-F238E27FC236}">
                <a16:creationId xmlns:a16="http://schemas.microsoft.com/office/drawing/2014/main" id="{B74D81F3-D521-B967-1DA7-C0CC9951A186}"/>
              </a:ext>
            </a:extLst>
          </p:cNvPr>
          <p:cNvSpPr>
            <a:spLocks noGrp="1"/>
          </p:cNvSpPr>
          <p:nvPr>
            <p:ph type="body" idx="1"/>
          </p:nvPr>
        </p:nvSpPr>
        <p:spPr>
          <a:xfrm>
            <a:off x="677335" y="3429000"/>
            <a:ext cx="8596668" cy="1958848"/>
          </a:xfrm>
        </p:spPr>
        <p:txBody>
          <a:bodyPr>
            <a:normAutofit/>
          </a:bodyPr>
          <a:lstStyle/>
          <a:p>
            <a:r>
              <a:rPr lang="en-US" b="0" i="0" dirty="0">
                <a:solidFill>
                  <a:srgbClr val="464646"/>
                </a:solidFill>
                <a:effectLst/>
                <a:latin typeface="Times New Roman" panose="02020603050405020304" pitchFamily="18" charset="0"/>
                <a:cs typeface="Times New Roman" panose="02020603050405020304" pitchFamily="18" charset="0"/>
              </a:rPr>
              <a:t>MediaPipe Solutions provides a suite of libraries and tools for you to quickly apply artificial intelligence (AI) and machine learning (ML) techniques in your applications. </a:t>
            </a:r>
            <a:r>
              <a:rPr lang="en-US" b="0" i="0" dirty="0">
                <a:solidFill>
                  <a:srgbClr val="1E1E1E"/>
                </a:solidFill>
                <a:effectLst/>
                <a:latin typeface="Times New Roman" panose="02020603050405020304" pitchFamily="18" charset="0"/>
                <a:cs typeface="Times New Roman" panose="02020603050405020304" pitchFamily="18" charset="0"/>
              </a:rPr>
              <a:t>The MediaPipe perception pipeline is called a </a:t>
            </a:r>
            <a:r>
              <a:rPr lang="en-US" b="1" i="0" dirty="0">
                <a:solidFill>
                  <a:srgbClr val="1E1E1E"/>
                </a:solidFill>
                <a:effectLst/>
                <a:latin typeface="Times New Roman" panose="02020603050405020304" pitchFamily="18" charset="0"/>
                <a:cs typeface="Times New Roman" panose="02020603050405020304" pitchFamily="18" charset="0"/>
              </a:rPr>
              <a:t>Graph</a:t>
            </a:r>
            <a:r>
              <a:rPr lang="en-US" b="0" i="0" dirty="0">
                <a:solidFill>
                  <a:srgbClr val="1E1E1E"/>
                </a:solidFill>
                <a:effectLst/>
                <a:latin typeface="Times New Roman" panose="02020603050405020304" pitchFamily="18" charset="0"/>
                <a:cs typeface="Times New Roman" panose="02020603050405020304" pitchFamily="18" charset="0"/>
              </a:rPr>
              <a:t>. Let us take the example of the first solution, Hands. We feed a stream of images as input which comes out with hand landmarks rendered on the images.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4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8F8D-9C07-0004-D4E9-F2F6942164D5}"/>
              </a:ext>
            </a:extLst>
          </p:cNvPr>
          <p:cNvSpPr>
            <a:spLocks noGrp="1"/>
          </p:cNvSpPr>
          <p:nvPr>
            <p:ph type="title"/>
          </p:nvPr>
        </p:nvSpPr>
        <p:spPr/>
        <p:txBody>
          <a:bodyPr>
            <a:normAutofit/>
          </a:bodyPr>
          <a:lstStyle/>
          <a:p>
            <a:pPr algn="ctr"/>
            <a:r>
              <a:rPr lang="en-IN" sz="4400" dirty="0"/>
              <a:t>Working methodology</a:t>
            </a:r>
          </a:p>
        </p:txBody>
      </p:sp>
      <p:pic>
        <p:nvPicPr>
          <p:cNvPr id="7" name="Content Placeholder 6">
            <a:extLst>
              <a:ext uri="{FF2B5EF4-FFF2-40B4-BE49-F238E27FC236}">
                <a16:creationId xmlns:a16="http://schemas.microsoft.com/office/drawing/2014/main" id="{6E86CE64-4C60-2C4F-7055-D51D7C6C52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131" y="1748790"/>
            <a:ext cx="6962199" cy="4571365"/>
          </a:xfrm>
        </p:spPr>
      </p:pic>
    </p:spTree>
    <p:extLst>
      <p:ext uri="{BB962C8B-B14F-4D97-AF65-F5344CB8AC3E}">
        <p14:creationId xmlns:p14="http://schemas.microsoft.com/office/powerpoint/2010/main" val="64479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7C4A-9DE0-1381-3434-6D97EA89483B}"/>
              </a:ext>
            </a:extLst>
          </p:cNvPr>
          <p:cNvSpPr>
            <a:spLocks noGrp="1"/>
          </p:cNvSpPr>
          <p:nvPr>
            <p:ph type="ctrTitle"/>
          </p:nvPr>
        </p:nvSpPr>
        <p:spPr>
          <a:xfrm>
            <a:off x="1507067" y="598594"/>
            <a:ext cx="7766936" cy="1646302"/>
          </a:xfrm>
        </p:spPr>
        <p:txBody>
          <a:bodyPr/>
          <a:lstStyle/>
          <a:p>
            <a:r>
              <a:rPr lang="en-US" dirty="0"/>
              <a:t>Real World Applications</a:t>
            </a:r>
            <a:endParaRPr lang="en-IN" dirty="0"/>
          </a:p>
        </p:txBody>
      </p:sp>
      <p:sp>
        <p:nvSpPr>
          <p:cNvPr id="3" name="Subtitle 2">
            <a:extLst>
              <a:ext uri="{FF2B5EF4-FFF2-40B4-BE49-F238E27FC236}">
                <a16:creationId xmlns:a16="http://schemas.microsoft.com/office/drawing/2014/main" id="{43AFE6D1-FC6D-4FCC-2092-22D808BDD075}"/>
              </a:ext>
            </a:extLst>
          </p:cNvPr>
          <p:cNvSpPr>
            <a:spLocks noGrp="1"/>
          </p:cNvSpPr>
          <p:nvPr>
            <p:ph type="subTitle" idx="1"/>
          </p:nvPr>
        </p:nvSpPr>
        <p:spPr>
          <a:xfrm>
            <a:off x="1507067" y="2834640"/>
            <a:ext cx="7766936" cy="3280409"/>
          </a:xfrm>
        </p:spPr>
        <p:txBody>
          <a:bodyPr/>
          <a:lstStyle/>
          <a:p>
            <a:pPr marL="285750" indent="-285750" algn="l">
              <a:buFont typeface="Wingdings" panose="05000000000000000000" pitchFamily="2" charset="2"/>
              <a:buChar char="q"/>
            </a:pPr>
            <a:r>
              <a:rPr lang="en-US" dirty="0"/>
              <a:t> </a:t>
            </a:r>
            <a:r>
              <a:rPr lang="en-US" dirty="0">
                <a:solidFill>
                  <a:schemeClr val="tx1"/>
                </a:solidFill>
              </a:rPr>
              <a:t>People who cannot use a physical mouse can make use of this system to perform mouse like functions</a:t>
            </a:r>
            <a:r>
              <a:rPr lang="en-US" dirty="0"/>
              <a:t>. </a:t>
            </a:r>
          </a:p>
          <a:p>
            <a:pPr marL="285750" indent="-285750" algn="l">
              <a:buFont typeface="Wingdings" panose="05000000000000000000" pitchFamily="2" charset="2"/>
              <a:buChar char="q"/>
            </a:pPr>
            <a:r>
              <a:rPr lang="en-US" dirty="0">
                <a:solidFill>
                  <a:schemeClr val="tx1"/>
                </a:solidFill>
              </a:rPr>
              <a:t>During this Covid-19 setting, it’s advised to not touch high contact surfaces which can lead to the spread of the virus. Thus, the proposed model provides a viable solution that can be used to control personal computers and tablet computers which have a web camera attached to them and can perform almost all mouse operations.</a:t>
            </a:r>
          </a:p>
          <a:p>
            <a:pPr marL="285750" indent="-285750" algn="l">
              <a:buFont typeface="Wingdings" panose="05000000000000000000" pitchFamily="2" charset="2"/>
              <a:buChar char="q"/>
            </a:pPr>
            <a:r>
              <a:rPr lang="en-US" dirty="0">
                <a:solidFill>
                  <a:schemeClr val="tx1"/>
                </a:solidFill>
              </a:rPr>
              <a:t>In the areas of virtual reality and augmented reality, the current system can be extended to work with such upcoming technologies.</a:t>
            </a:r>
          </a:p>
          <a:p>
            <a:pPr marL="285750" indent="-285750" algn="l">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19221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9029-94EC-643E-C2E3-A241E2E6E59D}"/>
              </a:ext>
            </a:extLst>
          </p:cNvPr>
          <p:cNvSpPr>
            <a:spLocks noGrp="1"/>
          </p:cNvSpPr>
          <p:nvPr>
            <p:ph type="title"/>
          </p:nvPr>
        </p:nvSpPr>
        <p:spPr/>
        <p:txBody>
          <a:bodyPr>
            <a:normAutofit/>
          </a:bodyPr>
          <a:lstStyle/>
          <a:p>
            <a:pPr algn="ctr"/>
            <a:r>
              <a:rPr lang="en-US" sz="4000" dirty="0"/>
              <a:t>Result</a:t>
            </a:r>
            <a:endParaRPr lang="en-IN" sz="4000" dirty="0"/>
          </a:p>
        </p:txBody>
      </p:sp>
      <p:sp>
        <p:nvSpPr>
          <p:cNvPr id="3" name="Content Placeholder 2">
            <a:extLst>
              <a:ext uri="{FF2B5EF4-FFF2-40B4-BE49-F238E27FC236}">
                <a16:creationId xmlns:a16="http://schemas.microsoft.com/office/drawing/2014/main" id="{A9781A14-0FC5-BED5-E598-5EFB066897FA}"/>
              </a:ext>
            </a:extLst>
          </p:cNvPr>
          <p:cNvSpPr>
            <a:spLocks noGrp="1"/>
          </p:cNvSpPr>
          <p:nvPr>
            <p:ph idx="1"/>
          </p:nvPr>
        </p:nvSpPr>
        <p:spPr>
          <a:xfrm>
            <a:off x="677334" y="3646170"/>
            <a:ext cx="8596668" cy="2395192"/>
          </a:xfrm>
        </p:spPr>
        <p:txBody>
          <a:bodyPr/>
          <a:lstStyle/>
          <a:p>
            <a:r>
              <a:rPr lang="en-US" dirty="0"/>
              <a:t>The proposed model of AI virtual mouse demonstrates the idea of computer vision technology and machine learning capabilities.</a:t>
            </a:r>
          </a:p>
          <a:p>
            <a:r>
              <a:rPr lang="en-US" dirty="0"/>
              <a:t>It is able to properly track our finger movements and execute tasks. </a:t>
            </a:r>
          </a:p>
          <a:p>
            <a:endParaRPr lang="en-IN" dirty="0"/>
          </a:p>
        </p:txBody>
      </p:sp>
    </p:spTree>
    <p:extLst>
      <p:ext uri="{BB962C8B-B14F-4D97-AF65-F5344CB8AC3E}">
        <p14:creationId xmlns:p14="http://schemas.microsoft.com/office/powerpoint/2010/main" val="21431365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1549</TotalTime>
  <Words>612</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source-serif-pro</vt:lpstr>
      <vt:lpstr>Times New Roman</vt:lpstr>
      <vt:lpstr>Trebuchet MS</vt:lpstr>
      <vt:lpstr>urw-din</vt:lpstr>
      <vt:lpstr>Wingdings</vt:lpstr>
      <vt:lpstr>Wingdings 3</vt:lpstr>
      <vt:lpstr>Facet</vt:lpstr>
      <vt:lpstr>AI Virtual Mouse using Hand Recognition</vt:lpstr>
      <vt:lpstr>Objective</vt:lpstr>
      <vt:lpstr>Background/Introduction</vt:lpstr>
      <vt:lpstr>Software Requirements</vt:lpstr>
      <vt:lpstr>OpenCV</vt:lpstr>
      <vt:lpstr>Mediapipe</vt:lpstr>
      <vt:lpstr>Working methodology</vt:lpstr>
      <vt:lpstr>Real World Applications</vt:lpstr>
      <vt:lpstr>Result</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Scanner using OpenCV</dc:title>
  <dc:creator>Tanishq Chandra</dc:creator>
  <cp:lastModifiedBy>Tanishq Chandra</cp:lastModifiedBy>
  <cp:revision>30</cp:revision>
  <dcterms:created xsi:type="dcterms:W3CDTF">2023-03-20T16:31:05Z</dcterms:created>
  <dcterms:modified xsi:type="dcterms:W3CDTF">2023-11-03T05:50:11Z</dcterms:modified>
</cp:coreProperties>
</file>