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72" r:id="rId9"/>
    <p:sldId id="262" r:id="rId10"/>
    <p:sldId id="263" r:id="rId11"/>
    <p:sldId id="264" r:id="rId12"/>
    <p:sldId id="265" r:id="rId13"/>
    <p:sldId id="266" r:id="rId14"/>
    <p:sldId id="267" r:id="rId15"/>
    <p:sldId id="268" r:id="rId16"/>
    <p:sldId id="269" r:id="rId17"/>
    <p:sldId id="270" r:id="rId18"/>
    <p:sldId id="273" r:id="rId19"/>
    <p:sldId id="274" r:id="rId20"/>
    <p:sldId id="327" r:id="rId21"/>
    <p:sldId id="328" r:id="rId22"/>
    <p:sldId id="329" r:id="rId23"/>
    <p:sldId id="330" r:id="rId24"/>
    <p:sldId id="335" r:id="rId25"/>
    <p:sldId id="336" r:id="rId26"/>
    <p:sldId id="331" r:id="rId27"/>
    <p:sldId id="332" r:id="rId28"/>
    <p:sldId id="334" r:id="rId29"/>
    <p:sldId id="33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FB52ACDF-DF27-4B70-97E2-F419A8DDA7A1}"/>
    <pc:docChg chg="modSld">
      <pc:chgData name="Salil Batra" userId="4d97008808f91814" providerId="LiveId" clId="{FB52ACDF-DF27-4B70-97E2-F419A8DDA7A1}" dt="2022-10-27T06:28:59.691" v="56" actId="20577"/>
      <pc:docMkLst>
        <pc:docMk/>
      </pc:docMkLst>
      <pc:sldChg chg="modSp mod">
        <pc:chgData name="Salil Batra" userId="4d97008808f91814" providerId="LiveId" clId="{FB52ACDF-DF27-4B70-97E2-F419A8DDA7A1}" dt="2022-10-05T12:39:45.911" v="41" actId="20577"/>
        <pc:sldMkLst>
          <pc:docMk/>
          <pc:sldMk cId="1394158635" sldId="261"/>
        </pc:sldMkLst>
        <pc:spChg chg="mod">
          <ac:chgData name="Salil Batra" userId="4d97008808f91814" providerId="LiveId" clId="{FB52ACDF-DF27-4B70-97E2-F419A8DDA7A1}" dt="2022-10-05T12:39:45.911" v="41" actId="20577"/>
          <ac:spMkLst>
            <pc:docMk/>
            <pc:sldMk cId="1394158635" sldId="261"/>
            <ac:spMk id="3" creationId="{CFDACAC4-E07D-D338-F0BF-AD47D4128820}"/>
          </ac:spMkLst>
        </pc:spChg>
      </pc:sldChg>
      <pc:sldChg chg="modSp mod">
        <pc:chgData name="Salil Batra" userId="4d97008808f91814" providerId="LiveId" clId="{FB52ACDF-DF27-4B70-97E2-F419A8DDA7A1}" dt="2022-10-27T06:28:59.691" v="56" actId="20577"/>
        <pc:sldMkLst>
          <pc:docMk/>
          <pc:sldMk cId="3044657423" sldId="270"/>
        </pc:sldMkLst>
        <pc:spChg chg="mod">
          <ac:chgData name="Salil Batra" userId="4d97008808f91814" providerId="LiveId" clId="{FB52ACDF-DF27-4B70-97E2-F419A8DDA7A1}" dt="2022-10-27T06:28:59.691" v="56" actId="20577"/>
          <ac:spMkLst>
            <pc:docMk/>
            <pc:sldMk cId="3044657423" sldId="270"/>
            <ac:spMk id="3" creationId="{00000000-0000-0000-0000-000000000000}"/>
          </ac:spMkLst>
        </pc:spChg>
      </pc:sldChg>
      <pc:sldChg chg="modSp mod">
        <pc:chgData name="Salil Batra" userId="4d97008808f91814" providerId="LiveId" clId="{FB52ACDF-DF27-4B70-97E2-F419A8DDA7A1}" dt="2022-10-05T12:40:08.322" v="43" actId="20577"/>
        <pc:sldMkLst>
          <pc:docMk/>
          <pc:sldMk cId="3981268344" sldId="329"/>
        </pc:sldMkLst>
        <pc:spChg chg="mod">
          <ac:chgData name="Salil Batra" userId="4d97008808f91814" providerId="LiveId" clId="{FB52ACDF-DF27-4B70-97E2-F419A8DDA7A1}" dt="2022-10-05T12:40:08.322" v="43" actId="20577"/>
          <ac:spMkLst>
            <pc:docMk/>
            <pc:sldMk cId="3981268344" sldId="32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C90B-774D-6426-D80C-7863E201B1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24AC22-D400-4296-1DCC-A2F0FC47D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D53D74-9598-7832-3858-75649E7C5A5F}"/>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5" name="Footer Placeholder 4">
            <a:extLst>
              <a:ext uri="{FF2B5EF4-FFF2-40B4-BE49-F238E27FC236}">
                <a16:creationId xmlns:a16="http://schemas.microsoft.com/office/drawing/2014/main" id="{05AC0A07-F371-9208-0FC4-E0A71749D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3D20F-D763-7C82-545F-9C1B29F11B33}"/>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2842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DC15-A0F6-F13D-CB46-A727EC2500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C186A-C9AC-595F-1808-772E4706D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EE1E6-FE56-CD57-29FF-896096B46BB2}"/>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5" name="Footer Placeholder 4">
            <a:extLst>
              <a:ext uri="{FF2B5EF4-FFF2-40B4-BE49-F238E27FC236}">
                <a16:creationId xmlns:a16="http://schemas.microsoft.com/office/drawing/2014/main" id="{2F3312D2-6DDC-F1E7-C9A6-D68A0B130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E40AC-79E8-C81C-4E06-54F7497D808C}"/>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4141813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FC87A-7D51-9094-3779-2353A6833C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DB9635-6E1A-3CE6-C4FF-165C614119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7D83E-AFCB-AF97-2E67-FF1CB4A775C8}"/>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5" name="Footer Placeholder 4">
            <a:extLst>
              <a:ext uri="{FF2B5EF4-FFF2-40B4-BE49-F238E27FC236}">
                <a16:creationId xmlns:a16="http://schemas.microsoft.com/office/drawing/2014/main" id="{EE756C21-DDE5-627A-16DF-1C1F8C1F1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09083-6971-B9B1-AE2B-4FAF2AE80896}"/>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351188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A835-C173-5FA0-B29A-7A86424DE6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A390FC-5745-A42B-4E36-8644D6C11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26A8EC-E4A3-481A-BB76-AFE8216B6021}"/>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5" name="Footer Placeholder 4">
            <a:extLst>
              <a:ext uri="{FF2B5EF4-FFF2-40B4-BE49-F238E27FC236}">
                <a16:creationId xmlns:a16="http://schemas.microsoft.com/office/drawing/2014/main" id="{D736A8A0-F073-3CBF-7403-0EAEDF192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46F34A-8ACA-3CF6-962B-FF27E3ED329F}"/>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259989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9A4-44DE-2CBC-51CB-D1882B7D1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9F02B2-A165-3C81-6F75-1640A7C1D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5DA291-95A3-843B-34A7-0CBE15860815}"/>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5" name="Footer Placeholder 4">
            <a:extLst>
              <a:ext uri="{FF2B5EF4-FFF2-40B4-BE49-F238E27FC236}">
                <a16:creationId xmlns:a16="http://schemas.microsoft.com/office/drawing/2014/main" id="{2D6E241D-28B8-1195-7567-64057DEEC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5EB5B-9BD2-B069-FB89-E00BDECE2CF9}"/>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389976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E35D-4AF2-FD39-09C8-546EFD644E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B82D66-593B-C6BF-27EE-2D71F65A7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E43151-00A0-896D-ACA6-C3C6EB312E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AE9366-77BB-0D17-EEE3-C149FA4B8A15}"/>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6" name="Footer Placeholder 5">
            <a:extLst>
              <a:ext uri="{FF2B5EF4-FFF2-40B4-BE49-F238E27FC236}">
                <a16:creationId xmlns:a16="http://schemas.microsoft.com/office/drawing/2014/main" id="{B7A49522-42FC-7DD0-0F43-1AA8EA0A0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9F621E-6BB3-0EFE-8A0D-A2DE8C823905}"/>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144150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82FE-61B7-638D-12D1-F8B29DC73B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0818D-5187-1639-A528-223B7AA50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4F3363-EAAB-0149-3A21-9EE0D81357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7B13C9-E329-8B90-F4C1-3C0F3A9FF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805C5-C98D-C7BF-5D33-4A7140A1AA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A0ACBA-F465-AF1A-1924-A71D0F8FBCBC}"/>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8" name="Footer Placeholder 7">
            <a:extLst>
              <a:ext uri="{FF2B5EF4-FFF2-40B4-BE49-F238E27FC236}">
                <a16:creationId xmlns:a16="http://schemas.microsoft.com/office/drawing/2014/main" id="{136D6B3E-5A2B-4AE1-EAE5-375D362927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D97A80-3422-0477-F7EB-310D12DCC8F3}"/>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177918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411F-0E1F-ED75-D3E5-9FBE12426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9E1425-9425-366E-8515-CA3FC6E3A83B}"/>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4" name="Footer Placeholder 3">
            <a:extLst>
              <a:ext uri="{FF2B5EF4-FFF2-40B4-BE49-F238E27FC236}">
                <a16:creationId xmlns:a16="http://schemas.microsoft.com/office/drawing/2014/main" id="{B9A20C55-CC26-29E0-F2DF-DB47C24313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C9352F-2FAC-03E8-79FF-D7B8C884C9AD}"/>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17859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956F-1725-4188-2A54-FD31EC95BDBE}"/>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3" name="Footer Placeholder 2">
            <a:extLst>
              <a:ext uri="{FF2B5EF4-FFF2-40B4-BE49-F238E27FC236}">
                <a16:creationId xmlns:a16="http://schemas.microsoft.com/office/drawing/2014/main" id="{A6A0F0DB-39A1-5EA3-C32D-A9F99E5DB9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546132-7E53-D1DF-66EB-4C4CDA9A26E4}"/>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258137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8FF1-9496-5B65-AB7D-E1C3D9996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3C6787-3DD6-E33E-CBD9-445B6E325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E32B8D-3D44-EE35-C698-C7B07E94B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057AAF-98D9-D10E-BE46-BEFC8F3F37EB}"/>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6" name="Footer Placeholder 5">
            <a:extLst>
              <a:ext uri="{FF2B5EF4-FFF2-40B4-BE49-F238E27FC236}">
                <a16:creationId xmlns:a16="http://schemas.microsoft.com/office/drawing/2014/main" id="{497054CE-F3CD-471A-FC43-93CC798F6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C2230-85DF-2B11-8D88-BC8F687E382C}"/>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33461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8DBC-395F-DFF0-9A0C-F20B0AA7B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08FD7B-3F4B-08E6-D0A3-FEC1BE5F1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06E1D8-0997-BA87-8DB4-23A3D0B57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D2070-661B-01FB-E850-392215D1D33A}"/>
              </a:ext>
            </a:extLst>
          </p:cNvPr>
          <p:cNvSpPr>
            <a:spLocks noGrp="1"/>
          </p:cNvSpPr>
          <p:nvPr>
            <p:ph type="dt" sz="half" idx="10"/>
          </p:nvPr>
        </p:nvSpPr>
        <p:spPr/>
        <p:txBody>
          <a:bodyPr/>
          <a:lstStyle/>
          <a:p>
            <a:fld id="{AA2220BE-06C1-43E7-8CCC-8EE61137ED0C}" type="datetimeFigureOut">
              <a:rPr lang="en-IN" smtClean="0"/>
              <a:t>27-10-2022</a:t>
            </a:fld>
            <a:endParaRPr lang="en-IN"/>
          </a:p>
        </p:txBody>
      </p:sp>
      <p:sp>
        <p:nvSpPr>
          <p:cNvPr id="6" name="Footer Placeholder 5">
            <a:extLst>
              <a:ext uri="{FF2B5EF4-FFF2-40B4-BE49-F238E27FC236}">
                <a16:creationId xmlns:a16="http://schemas.microsoft.com/office/drawing/2014/main" id="{39E98070-230F-BB35-CBC5-D30D92E74A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9B0426-B769-0186-4ABF-B598460D32D9}"/>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118712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287EE-0359-8F32-1165-5881E6FD9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6BD517-2CBE-0674-D726-ADAC1F306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DC387-773E-C1C4-7C17-52DD7E5F8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220BE-06C1-43E7-8CCC-8EE61137ED0C}" type="datetimeFigureOut">
              <a:rPr lang="en-IN" smtClean="0"/>
              <a:t>27-10-2022</a:t>
            </a:fld>
            <a:endParaRPr lang="en-IN"/>
          </a:p>
        </p:txBody>
      </p:sp>
      <p:sp>
        <p:nvSpPr>
          <p:cNvPr id="5" name="Footer Placeholder 4">
            <a:extLst>
              <a:ext uri="{FF2B5EF4-FFF2-40B4-BE49-F238E27FC236}">
                <a16:creationId xmlns:a16="http://schemas.microsoft.com/office/drawing/2014/main" id="{D151E181-84B0-ECBD-EC5F-85ACD76AE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45FEB0-2924-AC12-BD02-B5BB01389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18D23-2355-4F13-A9C1-6FB8A36727DA}" type="slidenum">
              <a:rPr lang="en-IN" smtClean="0"/>
              <a:t>‹#›</a:t>
            </a:fld>
            <a:endParaRPr lang="en-IN"/>
          </a:p>
        </p:txBody>
      </p:sp>
    </p:spTree>
    <p:extLst>
      <p:ext uri="{BB962C8B-B14F-4D97-AF65-F5344CB8AC3E}">
        <p14:creationId xmlns:p14="http://schemas.microsoft.com/office/powerpoint/2010/main" val="1314993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8E35-C813-92FC-84A7-836C8D24CCE9}"/>
              </a:ext>
            </a:extLst>
          </p:cNvPr>
          <p:cNvSpPr>
            <a:spLocks noGrp="1"/>
          </p:cNvSpPr>
          <p:nvPr>
            <p:ph type="ctrTitle"/>
          </p:nvPr>
        </p:nvSpPr>
        <p:spPr/>
        <p:txBody>
          <a:bodyPr>
            <a:normAutofit/>
          </a:bodyPr>
          <a:lstStyle/>
          <a:p>
            <a:r>
              <a:rPr lang="en-US" sz="4400" dirty="0"/>
              <a:t>Unit 2(Lesson 6,7 and 8)</a:t>
            </a:r>
            <a:endParaRPr lang="en-IN" sz="4400" dirty="0"/>
          </a:p>
        </p:txBody>
      </p:sp>
      <p:sp>
        <p:nvSpPr>
          <p:cNvPr id="3" name="Subtitle 2">
            <a:extLst>
              <a:ext uri="{FF2B5EF4-FFF2-40B4-BE49-F238E27FC236}">
                <a16:creationId xmlns:a16="http://schemas.microsoft.com/office/drawing/2014/main" id="{7562F140-E5AC-99E3-EBE5-0A30B83CEB35}"/>
              </a:ext>
            </a:extLst>
          </p:cNvPr>
          <p:cNvSpPr>
            <a:spLocks noGrp="1"/>
          </p:cNvSpPr>
          <p:nvPr>
            <p:ph type="subTitle" idx="1"/>
          </p:nvPr>
        </p:nvSpPr>
        <p:spPr/>
        <p:txBody>
          <a:bodyPr/>
          <a:lstStyle/>
          <a:p>
            <a:r>
              <a:rPr lang="en-US" dirty="0"/>
              <a:t>(Break, Continue and Pass Statement)</a:t>
            </a:r>
            <a:endParaRPr lang="en-IN" dirty="0"/>
          </a:p>
        </p:txBody>
      </p:sp>
    </p:spTree>
    <p:extLst>
      <p:ext uri="{BB962C8B-B14F-4D97-AF65-F5344CB8AC3E}">
        <p14:creationId xmlns:p14="http://schemas.microsoft.com/office/powerpoint/2010/main" val="1542897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79E1-1EB9-D87E-D03D-9EBC0561C2BF}"/>
              </a:ext>
            </a:extLst>
          </p:cNvPr>
          <p:cNvSpPr>
            <a:spLocks noGrp="1"/>
          </p:cNvSpPr>
          <p:nvPr>
            <p:ph type="title"/>
          </p:nvPr>
        </p:nvSpPr>
        <p:spPr/>
        <p:txBody>
          <a:bodyPr/>
          <a:lstStyle/>
          <a:p>
            <a:r>
              <a:rPr lang="en-US" dirty="0"/>
              <a:t>MCQ</a:t>
            </a:r>
            <a:endParaRPr lang="en-IN" dirty="0"/>
          </a:p>
        </p:txBody>
      </p:sp>
      <p:sp>
        <p:nvSpPr>
          <p:cNvPr id="3" name="Content Placeholder 2">
            <a:extLst>
              <a:ext uri="{FF2B5EF4-FFF2-40B4-BE49-F238E27FC236}">
                <a16:creationId xmlns:a16="http://schemas.microsoft.com/office/drawing/2014/main" id="{75304990-D52F-E684-7B56-00BD63BF26F5}"/>
              </a:ext>
            </a:extLst>
          </p:cNvPr>
          <p:cNvSpPr>
            <a:spLocks noGrp="1"/>
          </p:cNvSpPr>
          <p:nvPr>
            <p:ph idx="1"/>
          </p:nvPr>
        </p:nvSpPr>
        <p:spPr/>
        <p:txBody>
          <a:bodyPr/>
          <a:lstStyle/>
          <a:p>
            <a:pPr marL="0" indent="0">
              <a:buNone/>
            </a:pPr>
            <a:r>
              <a:rPr lang="en-IN" sz="1800" dirty="0" err="1"/>
              <a:t>i</a:t>
            </a:r>
            <a:r>
              <a:rPr lang="en-IN" sz="1800" dirty="0"/>
              <a:t> = 0</a:t>
            </a:r>
          </a:p>
          <a:p>
            <a:pPr marL="0" indent="0">
              <a:buNone/>
            </a:pPr>
            <a:r>
              <a:rPr lang="en-IN" sz="1800" dirty="0"/>
              <a:t>while </a:t>
            </a:r>
            <a:r>
              <a:rPr lang="en-IN" sz="1800" dirty="0" err="1"/>
              <a:t>i</a:t>
            </a:r>
            <a:r>
              <a:rPr lang="en-IN" sz="1800" dirty="0"/>
              <a:t> &lt; 6:</a:t>
            </a:r>
          </a:p>
          <a:p>
            <a:pPr marL="0" indent="0">
              <a:buNone/>
            </a:pPr>
            <a:r>
              <a:rPr lang="en-IN" sz="1800" dirty="0"/>
              <a:t>  </a:t>
            </a:r>
            <a:r>
              <a:rPr lang="en-IN" sz="1800" dirty="0" err="1"/>
              <a:t>i</a:t>
            </a:r>
            <a:r>
              <a:rPr lang="en-IN" sz="1800" dirty="0"/>
              <a:t> += 1</a:t>
            </a:r>
          </a:p>
          <a:p>
            <a:pPr marL="0" indent="0">
              <a:buNone/>
            </a:pPr>
            <a:r>
              <a:rPr lang="en-IN" sz="1800" dirty="0"/>
              <a:t>  if </a:t>
            </a:r>
            <a:r>
              <a:rPr lang="en-IN" sz="1800" dirty="0" err="1"/>
              <a:t>i</a:t>
            </a:r>
            <a:r>
              <a:rPr lang="en-IN" sz="1800" dirty="0"/>
              <a:t> == 3:</a:t>
            </a:r>
          </a:p>
          <a:p>
            <a:pPr marL="0" indent="0">
              <a:buNone/>
            </a:pPr>
            <a:r>
              <a:rPr lang="en-IN" sz="1800" dirty="0"/>
              <a:t>    break</a:t>
            </a:r>
          </a:p>
          <a:p>
            <a:pPr marL="0" indent="0">
              <a:buNone/>
            </a:pPr>
            <a:r>
              <a:rPr lang="en-IN" sz="1800" dirty="0"/>
              <a:t>  print(</a:t>
            </a:r>
            <a:r>
              <a:rPr lang="en-IN" sz="1800" dirty="0" err="1"/>
              <a:t>i</a:t>
            </a:r>
            <a:r>
              <a:rPr lang="en-IN" sz="1800" dirty="0"/>
              <a:t>)</a:t>
            </a:r>
          </a:p>
          <a:p>
            <a:pPr marL="0" indent="0">
              <a:buNone/>
            </a:pPr>
            <a:endParaRPr lang="en-IN" dirty="0"/>
          </a:p>
          <a:p>
            <a:pPr marL="457200" indent="-457200">
              <a:buAutoNum type="alphaUcPeriod"/>
            </a:pPr>
            <a:r>
              <a:rPr lang="en-IN" sz="2000" dirty="0"/>
              <a:t>1 2 3</a:t>
            </a:r>
          </a:p>
          <a:p>
            <a:pPr marL="457200" indent="-457200">
              <a:buAutoNum type="alphaUcPeriod"/>
            </a:pPr>
            <a:r>
              <a:rPr lang="en-IN" sz="2000" b="1" dirty="0"/>
              <a:t>1 2</a:t>
            </a:r>
          </a:p>
          <a:p>
            <a:pPr marL="457200" indent="-457200">
              <a:buAutoNum type="alphaUcPeriod"/>
            </a:pPr>
            <a:r>
              <a:rPr lang="en-IN" sz="2000" dirty="0"/>
              <a:t>1</a:t>
            </a:r>
          </a:p>
          <a:p>
            <a:pPr marL="457200" indent="-457200">
              <a:buAutoNum type="alphaUcPeriod"/>
            </a:pPr>
            <a:r>
              <a:rPr lang="en-IN" sz="2000" dirty="0"/>
              <a:t>1 2 3 4 5 6</a:t>
            </a:r>
          </a:p>
        </p:txBody>
      </p:sp>
    </p:spTree>
    <p:extLst>
      <p:ext uri="{BB962C8B-B14F-4D97-AF65-F5344CB8AC3E}">
        <p14:creationId xmlns:p14="http://schemas.microsoft.com/office/powerpoint/2010/main" val="386569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7B7999-1043-C026-AB1C-7643ED42975A}"/>
              </a:ext>
            </a:extLst>
          </p:cNvPr>
          <p:cNvSpPr>
            <a:spLocks noGrp="1"/>
          </p:cNvSpPr>
          <p:nvPr>
            <p:ph type="subTitle" idx="1"/>
          </p:nvPr>
        </p:nvSpPr>
        <p:spPr>
          <a:xfrm>
            <a:off x="1843596" y="2341409"/>
            <a:ext cx="9144000" cy="1655762"/>
          </a:xfrm>
        </p:spPr>
        <p:txBody>
          <a:bodyPr>
            <a:normAutofit/>
          </a:bodyPr>
          <a:lstStyle/>
          <a:p>
            <a:r>
              <a:rPr lang="en-US" sz="3200" dirty="0"/>
              <a:t>(Continue Statement)</a:t>
            </a:r>
            <a:endParaRPr lang="en-IN" sz="3200" dirty="0"/>
          </a:p>
        </p:txBody>
      </p:sp>
    </p:spTree>
    <p:extLst>
      <p:ext uri="{BB962C8B-B14F-4D97-AF65-F5344CB8AC3E}">
        <p14:creationId xmlns:p14="http://schemas.microsoft.com/office/powerpoint/2010/main" val="391067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66197" y="1186165"/>
            <a:ext cx="11413381" cy="2585323"/>
          </a:xfrm>
          <a:prstGeom prst="rect">
            <a:avLst/>
          </a:prstGeom>
          <a:solidFill>
            <a:srgbClr val="FFFA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52830"/>
                </a:solidFill>
                <a:effectLst/>
                <a:latin typeface="Times New Roman" panose="02020603050405020304" pitchFamily="18" charset="0"/>
                <a:cs typeface="Times New Roman" panose="02020603050405020304" pitchFamily="18" charset="0"/>
              </a:rPr>
              <a:t>Python continue statement:</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52830"/>
                </a:solidFill>
                <a:effectLst/>
                <a:latin typeface="Times New Roman" panose="02020603050405020304" pitchFamily="18" charset="0"/>
                <a:cs typeface="Times New Roman" panose="02020603050405020304" pitchFamily="18" charset="0"/>
              </a:rPr>
              <a:t>The continue statement is used to skip the rest of the code inside a loop of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52830"/>
                </a:solidFill>
                <a:effectLst/>
                <a:latin typeface="Times New Roman" panose="02020603050405020304" pitchFamily="18" charset="0"/>
                <a:cs typeface="Times New Roman" panose="02020603050405020304" pitchFamily="18" charset="0"/>
              </a:rPr>
              <a:t> current iteration. Loop does not terminate but continues with the next iteration.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52830"/>
                </a:solidFill>
                <a:effectLst/>
                <a:latin typeface="Times New Roman" panose="02020603050405020304" pitchFamily="18" charset="0"/>
                <a:cs typeface="Times New Roman" panose="02020603050405020304" pitchFamily="18" charset="0"/>
              </a:rPr>
              <a:t>Syntax of Continue</a:t>
            </a:r>
            <a:endPar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continue</a:t>
            </a: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9938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9367" y="586854"/>
            <a:ext cx="9048466" cy="593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20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Rectangle 1"/>
          <p:cNvSpPr>
            <a:spLocks noGrp="1" noChangeArrowheads="1"/>
          </p:cNvSpPr>
          <p:nvPr>
            <p:ph idx="1"/>
          </p:nvPr>
        </p:nvSpPr>
        <p:spPr bwMode="auto">
          <a:xfrm>
            <a:off x="1015621" y="1690688"/>
            <a:ext cx="8824415" cy="3877985"/>
          </a:xfrm>
          <a:prstGeom prst="rect">
            <a:avLst/>
          </a:prstGeom>
          <a:solidFill>
            <a:srgbClr val="FFFA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for </a:t>
            </a:r>
            <a:r>
              <a:rPr kumimoji="0" lang="en-US"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num</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in range(1, 10):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12529"/>
                </a:solidFill>
                <a:latin typeface="Times New Roman" panose="02020603050405020304" pitchFamily="18" charset="0"/>
                <a:cs typeface="Times New Roman" panose="02020603050405020304" pitchFamily="18" charset="0"/>
              </a:rPr>
              <a:t>	</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if (</a:t>
            </a:r>
            <a:r>
              <a:rPr kumimoji="0" lang="en-US"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num</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 2 == 0):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12529"/>
                </a:solidFill>
                <a:latin typeface="Times New Roman" panose="02020603050405020304" pitchFamily="18" charset="0"/>
                <a:cs typeface="Times New Roman" panose="02020603050405020304" pitchFamily="18" charset="0"/>
              </a:rPr>
              <a:t>		</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continue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12529"/>
                </a:solidFill>
                <a:latin typeface="Times New Roman" panose="02020603050405020304" pitchFamily="18" charset="0"/>
                <a:cs typeface="Times New Roman" panose="02020603050405020304" pitchFamily="18" charset="0"/>
              </a:rPr>
              <a:t>	</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print(</a:t>
            </a:r>
            <a:r>
              <a:rPr kumimoji="0" lang="en-US"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num</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a:t>The above code skips printing the even numbers and prints only the odd numbers.</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40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lnSpcReduction="10000"/>
          </a:bodyPr>
          <a:lstStyle/>
          <a:p>
            <a:pPr marL="0" indent="0">
              <a:buNone/>
            </a:pPr>
            <a:r>
              <a:rPr lang="en-US" dirty="0" err="1"/>
              <a:t>i</a:t>
            </a:r>
            <a:r>
              <a:rPr lang="en-US" dirty="0"/>
              <a:t> = 0</a:t>
            </a:r>
            <a:br>
              <a:rPr lang="en-US" dirty="0"/>
            </a:br>
            <a:r>
              <a:rPr lang="en-US" dirty="0"/>
              <a:t>while </a:t>
            </a:r>
            <a:r>
              <a:rPr lang="en-US" dirty="0" err="1"/>
              <a:t>i</a:t>
            </a:r>
            <a:r>
              <a:rPr lang="en-US" dirty="0"/>
              <a:t> &lt; 9:</a:t>
            </a:r>
            <a:br>
              <a:rPr lang="en-US" dirty="0"/>
            </a:br>
            <a:r>
              <a:rPr lang="en-US" dirty="0"/>
              <a:t>  </a:t>
            </a:r>
            <a:r>
              <a:rPr lang="en-US" dirty="0" err="1"/>
              <a:t>i</a:t>
            </a:r>
            <a:r>
              <a:rPr lang="en-US" dirty="0"/>
              <a:t> += 1</a:t>
            </a:r>
            <a:br>
              <a:rPr lang="en-US" dirty="0"/>
            </a:br>
            <a:r>
              <a:rPr lang="en-US" dirty="0"/>
              <a:t>  if </a:t>
            </a:r>
            <a:r>
              <a:rPr lang="en-US" dirty="0" err="1"/>
              <a:t>i</a:t>
            </a:r>
            <a:r>
              <a:rPr lang="en-US" dirty="0"/>
              <a:t> == 3:</a:t>
            </a:r>
            <a:br>
              <a:rPr lang="en-US" dirty="0"/>
            </a:br>
            <a:r>
              <a:rPr lang="en-US" dirty="0"/>
              <a:t>    continue</a:t>
            </a:r>
            <a:br>
              <a:rPr lang="en-US" dirty="0"/>
            </a:br>
            <a:r>
              <a:rPr lang="en-US" dirty="0"/>
              <a:t>  print(</a:t>
            </a:r>
            <a:r>
              <a:rPr lang="en-US" dirty="0" err="1"/>
              <a:t>i</a:t>
            </a:r>
            <a:r>
              <a:rPr lang="en-US" dirty="0"/>
              <a:t>)</a:t>
            </a:r>
          </a:p>
          <a:p>
            <a:pPr marL="0" indent="0">
              <a:buNone/>
            </a:pPr>
            <a:endParaRPr lang="en-US" dirty="0"/>
          </a:p>
          <a:p>
            <a:pPr marL="514350" indent="-514350">
              <a:buAutoNum type="alphaUcPeriod"/>
            </a:pPr>
            <a:r>
              <a:rPr lang="en-US" dirty="0"/>
              <a:t>1 2 3 4 5 6 7 8 9</a:t>
            </a:r>
          </a:p>
          <a:p>
            <a:pPr marL="514350" indent="-514350">
              <a:buAutoNum type="alphaUcPeriod"/>
            </a:pPr>
            <a:r>
              <a:rPr lang="en-US" dirty="0"/>
              <a:t>1 2 4 5 6 7 8 9 </a:t>
            </a:r>
          </a:p>
          <a:p>
            <a:pPr marL="514350" indent="-514350">
              <a:buAutoNum type="alphaUcPeriod"/>
            </a:pPr>
            <a:r>
              <a:rPr lang="en-US" dirty="0"/>
              <a:t>1 2 3 3 3 3 3 3</a:t>
            </a:r>
          </a:p>
        </p:txBody>
      </p:sp>
    </p:spTree>
    <p:extLst>
      <p:ext uri="{BB962C8B-B14F-4D97-AF65-F5344CB8AC3E}">
        <p14:creationId xmlns:p14="http://schemas.microsoft.com/office/powerpoint/2010/main" val="237036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lnSpcReduction="10000"/>
          </a:bodyPr>
          <a:lstStyle/>
          <a:p>
            <a:pPr marL="0" indent="0">
              <a:buNone/>
            </a:pPr>
            <a:r>
              <a:rPr lang="en-US" dirty="0" err="1"/>
              <a:t>i</a:t>
            </a:r>
            <a:r>
              <a:rPr lang="en-US" dirty="0"/>
              <a:t> = 0</a:t>
            </a:r>
            <a:br>
              <a:rPr lang="en-US" dirty="0"/>
            </a:br>
            <a:r>
              <a:rPr lang="en-US" dirty="0"/>
              <a:t>while </a:t>
            </a:r>
            <a:r>
              <a:rPr lang="en-US" dirty="0" err="1"/>
              <a:t>i</a:t>
            </a:r>
            <a:r>
              <a:rPr lang="en-US" dirty="0"/>
              <a:t> &lt; 9:</a:t>
            </a:r>
            <a:br>
              <a:rPr lang="en-US" dirty="0"/>
            </a:br>
            <a:r>
              <a:rPr lang="en-US" dirty="0"/>
              <a:t>  </a:t>
            </a:r>
            <a:r>
              <a:rPr lang="en-US" dirty="0" err="1"/>
              <a:t>i</a:t>
            </a:r>
            <a:r>
              <a:rPr lang="en-US" dirty="0"/>
              <a:t> += 1</a:t>
            </a:r>
            <a:br>
              <a:rPr lang="en-US" dirty="0"/>
            </a:br>
            <a:r>
              <a:rPr lang="en-US" dirty="0"/>
              <a:t>  if </a:t>
            </a:r>
            <a:r>
              <a:rPr lang="en-US" dirty="0" err="1"/>
              <a:t>i</a:t>
            </a:r>
            <a:r>
              <a:rPr lang="en-US" dirty="0"/>
              <a:t> == 3:</a:t>
            </a:r>
            <a:br>
              <a:rPr lang="en-US" dirty="0"/>
            </a:br>
            <a:r>
              <a:rPr lang="en-US" dirty="0"/>
              <a:t>    continue</a:t>
            </a:r>
            <a:br>
              <a:rPr lang="en-US" dirty="0"/>
            </a:br>
            <a:r>
              <a:rPr lang="en-US" dirty="0"/>
              <a:t>  print(</a:t>
            </a:r>
            <a:r>
              <a:rPr lang="en-US" dirty="0" err="1"/>
              <a:t>i</a:t>
            </a:r>
            <a:r>
              <a:rPr lang="en-US" dirty="0"/>
              <a:t>)</a:t>
            </a:r>
          </a:p>
          <a:p>
            <a:pPr marL="0" indent="0">
              <a:buNone/>
            </a:pPr>
            <a:endParaRPr lang="en-US" dirty="0"/>
          </a:p>
          <a:p>
            <a:pPr marL="514350" indent="-514350">
              <a:buAutoNum type="alphaUcPeriod"/>
            </a:pPr>
            <a:r>
              <a:rPr lang="en-US" dirty="0"/>
              <a:t>1 2 3 4 5 6 7 8 9</a:t>
            </a:r>
          </a:p>
          <a:p>
            <a:pPr marL="514350" indent="-514350">
              <a:buAutoNum type="alphaUcPeriod"/>
            </a:pPr>
            <a:r>
              <a:rPr lang="en-US" b="1" dirty="0"/>
              <a:t>1 2 4 5 6 7 8 9 </a:t>
            </a:r>
          </a:p>
          <a:p>
            <a:pPr marL="514350" indent="-514350">
              <a:buAutoNum type="alphaUcPeriod"/>
            </a:pPr>
            <a:r>
              <a:rPr lang="en-US" dirty="0"/>
              <a:t>1 2 3 3 3 3 3 3</a:t>
            </a:r>
          </a:p>
        </p:txBody>
      </p:sp>
    </p:spTree>
    <p:extLst>
      <p:ext uri="{BB962C8B-B14F-4D97-AF65-F5344CB8AC3E}">
        <p14:creationId xmlns:p14="http://schemas.microsoft.com/office/powerpoint/2010/main" val="25761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a:t>
            </a:r>
          </a:p>
        </p:txBody>
      </p:sp>
      <p:sp>
        <p:nvSpPr>
          <p:cNvPr id="3" name="Content Placeholder 2"/>
          <p:cNvSpPr>
            <a:spLocks noGrp="1"/>
          </p:cNvSpPr>
          <p:nvPr>
            <p:ph idx="1"/>
          </p:nvPr>
        </p:nvSpPr>
        <p:spPr/>
        <p:txBody>
          <a:bodyPr/>
          <a:lstStyle/>
          <a:p>
            <a:pPr marL="0" indent="0">
              <a:buNone/>
            </a:pPr>
            <a:r>
              <a:rPr lang="en-US" dirty="0"/>
              <a:t>Complete the following code:</a:t>
            </a:r>
          </a:p>
          <a:p>
            <a:pPr marL="0" indent="0">
              <a:buNone/>
            </a:pPr>
            <a:endParaRPr lang="en-US" dirty="0"/>
          </a:p>
          <a:p>
            <a:pPr marL="0" indent="0">
              <a:buNone/>
            </a:pPr>
            <a:r>
              <a:rPr lang="en-US" dirty="0"/>
              <a:t>for </a:t>
            </a:r>
            <a:r>
              <a:rPr lang="en-US" dirty="0" err="1"/>
              <a:t>num</a:t>
            </a:r>
            <a:r>
              <a:rPr lang="en-US" dirty="0"/>
              <a:t> in range(1, 20):</a:t>
            </a:r>
          </a:p>
          <a:p>
            <a:pPr marL="0" indent="0">
              <a:buNone/>
            </a:pPr>
            <a:r>
              <a:rPr lang="en-US" dirty="0"/>
              <a:t># skip all the numbers below </a:t>
            </a:r>
            <a:r>
              <a:rPr lang="en-US"/>
              <a:t>and equal to </a:t>
            </a:r>
            <a:r>
              <a:rPr lang="en-US" dirty="0"/>
              <a:t>10</a:t>
            </a:r>
          </a:p>
          <a:p>
            <a:pPr marL="0" indent="0">
              <a:buNone/>
            </a:pPr>
            <a:r>
              <a:rPr lang="en-US" dirty="0"/>
              <a:t># print the numbers	</a:t>
            </a:r>
          </a:p>
          <a:p>
            <a:pPr marL="0" indent="0">
              <a:buNone/>
            </a:pPr>
            <a:endParaRPr lang="en-US" dirty="0"/>
          </a:p>
          <a:p>
            <a:pPr marL="0" indent="0">
              <a:buNone/>
            </a:pPr>
            <a:r>
              <a:rPr lang="en-US" dirty="0"/>
              <a:t>print("The number is", )</a:t>
            </a:r>
          </a:p>
        </p:txBody>
      </p:sp>
    </p:spTree>
    <p:extLst>
      <p:ext uri="{BB962C8B-B14F-4D97-AF65-F5344CB8AC3E}">
        <p14:creationId xmlns:p14="http://schemas.microsoft.com/office/powerpoint/2010/main" val="304465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C81E5-AAEA-7598-3D57-8CD2B54D5768}"/>
              </a:ext>
            </a:extLst>
          </p:cNvPr>
          <p:cNvSpPr>
            <a:spLocks noGrp="1"/>
          </p:cNvSpPr>
          <p:nvPr>
            <p:ph idx="1"/>
          </p:nvPr>
        </p:nvSpPr>
        <p:spPr>
          <a:xfrm>
            <a:off x="838200" y="485192"/>
            <a:ext cx="10515600" cy="5691771"/>
          </a:xfrm>
        </p:spPr>
        <p:txBody>
          <a:bodyPr/>
          <a:lstStyle/>
          <a:p>
            <a:pPr marL="0" indent="0">
              <a:buNone/>
            </a:pPr>
            <a:r>
              <a:rPr lang="en-IN" dirty="0"/>
              <a:t>Solution:</a:t>
            </a:r>
          </a:p>
          <a:p>
            <a:pPr marL="0" indent="0">
              <a:buNone/>
            </a:pPr>
            <a:r>
              <a:rPr lang="pt-BR" dirty="0"/>
              <a:t>for num in range(1, 20):</a:t>
            </a:r>
          </a:p>
          <a:p>
            <a:pPr marL="0" indent="0">
              <a:buNone/>
            </a:pPr>
            <a:r>
              <a:rPr lang="pt-BR" dirty="0"/>
              <a:t>	if num&lt;=10:</a:t>
            </a:r>
          </a:p>
          <a:p>
            <a:pPr marL="0" indent="0">
              <a:buNone/>
            </a:pPr>
            <a:r>
              <a:rPr lang="pt-BR" dirty="0"/>
              <a:t>		continue</a:t>
            </a:r>
          </a:p>
          <a:p>
            <a:pPr marL="0" indent="0">
              <a:buNone/>
            </a:pPr>
            <a:r>
              <a:rPr lang="pt-BR" dirty="0"/>
              <a:t>	print("num:", num )</a:t>
            </a:r>
            <a:endParaRPr lang="en-IN" dirty="0"/>
          </a:p>
        </p:txBody>
      </p:sp>
    </p:spTree>
    <p:extLst>
      <p:ext uri="{BB962C8B-B14F-4D97-AF65-F5344CB8AC3E}">
        <p14:creationId xmlns:p14="http://schemas.microsoft.com/office/powerpoint/2010/main" val="148012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F1199-5042-BF8D-4BD8-B1C36A0E3EF6}"/>
              </a:ext>
            </a:extLst>
          </p:cNvPr>
          <p:cNvSpPr txBox="1"/>
          <p:nvPr/>
        </p:nvSpPr>
        <p:spPr>
          <a:xfrm>
            <a:off x="1838325" y="2228850"/>
            <a:ext cx="9934575" cy="1200329"/>
          </a:xfrm>
          <a:prstGeom prst="rect">
            <a:avLst/>
          </a:prstGeom>
          <a:noFill/>
        </p:spPr>
        <p:txBody>
          <a:bodyPr wrap="square" rtlCol="0">
            <a:spAutoFit/>
          </a:bodyPr>
          <a:lstStyle/>
          <a:p>
            <a:r>
              <a:rPr lang="en-US" sz="3600" dirty="0"/>
              <a:t>                           </a:t>
            </a:r>
          </a:p>
          <a:p>
            <a:r>
              <a:rPr lang="en-US" sz="3600" dirty="0"/>
              <a:t>                         Pass statement</a:t>
            </a:r>
            <a:endParaRPr lang="en-IN" sz="3600" dirty="0"/>
          </a:p>
        </p:txBody>
      </p:sp>
    </p:spTree>
    <p:extLst>
      <p:ext uri="{BB962C8B-B14F-4D97-AF65-F5344CB8AC3E}">
        <p14:creationId xmlns:p14="http://schemas.microsoft.com/office/powerpoint/2010/main" val="161487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FB7C-7C76-AC66-44DE-761BB5C8B753}"/>
              </a:ext>
            </a:extLst>
          </p:cNvPr>
          <p:cNvSpPr>
            <a:spLocks noGrp="1"/>
          </p:cNvSpPr>
          <p:nvPr>
            <p:ph type="title"/>
          </p:nvPr>
        </p:nvSpPr>
        <p:spPr/>
        <p:txBody>
          <a:bodyPr/>
          <a:lstStyle/>
          <a:p>
            <a:r>
              <a:rPr lang="en-US" dirty="0"/>
              <a:t>Python break Statement</a:t>
            </a:r>
            <a:endParaRPr lang="en-IN" dirty="0"/>
          </a:p>
        </p:txBody>
      </p:sp>
      <p:sp>
        <p:nvSpPr>
          <p:cNvPr id="3" name="Content Placeholder 2">
            <a:extLst>
              <a:ext uri="{FF2B5EF4-FFF2-40B4-BE49-F238E27FC236}">
                <a16:creationId xmlns:a16="http://schemas.microsoft.com/office/drawing/2014/main" id="{17D91E6E-99A2-8983-17C2-1E6FAF342138}"/>
              </a:ext>
            </a:extLst>
          </p:cNvPr>
          <p:cNvSpPr>
            <a:spLocks noGrp="1"/>
          </p:cNvSpPr>
          <p:nvPr>
            <p:ph idx="1"/>
          </p:nvPr>
        </p:nvSpPr>
        <p:spPr/>
        <p:txBody>
          <a:bodyPr/>
          <a:lstStyle/>
          <a:p>
            <a:pPr algn="just"/>
            <a:r>
              <a:rPr lang="en-US" sz="2400" dirty="0"/>
              <a:t>The break statement terminates the loop containing it. Control of the program flows to the statement immediately after the body of the loop.</a:t>
            </a:r>
          </a:p>
          <a:p>
            <a:pPr algn="just"/>
            <a:r>
              <a:rPr lang="en-US" sz="2400" dirty="0"/>
              <a:t>If break statement is inside a nested loop (loop inside another loop), break will terminate the innermost loop.</a:t>
            </a:r>
          </a:p>
          <a:p>
            <a:r>
              <a:rPr lang="en-US" dirty="0"/>
              <a:t>Syntax</a:t>
            </a:r>
            <a:r>
              <a:rPr lang="en-IN" dirty="0"/>
              <a:t>-</a:t>
            </a:r>
          </a:p>
          <a:p>
            <a:pPr marL="0" indent="0">
              <a:buNone/>
            </a:pPr>
            <a:r>
              <a:rPr lang="en-IN" dirty="0"/>
              <a:t>                 </a:t>
            </a:r>
            <a:endParaRPr lang="en-US" dirty="0"/>
          </a:p>
        </p:txBody>
      </p:sp>
      <p:pic>
        <p:nvPicPr>
          <p:cNvPr id="6" name="Picture 5">
            <a:extLst>
              <a:ext uri="{FF2B5EF4-FFF2-40B4-BE49-F238E27FC236}">
                <a16:creationId xmlns:a16="http://schemas.microsoft.com/office/drawing/2014/main" id="{1DA31C79-B3E5-50C9-F3AC-6A067C416C21}"/>
              </a:ext>
            </a:extLst>
          </p:cNvPr>
          <p:cNvPicPr>
            <a:picLocks noChangeAspect="1"/>
          </p:cNvPicPr>
          <p:nvPr/>
        </p:nvPicPr>
        <p:blipFill>
          <a:blip r:embed="rId2"/>
          <a:stretch>
            <a:fillRect/>
          </a:stretch>
        </p:blipFill>
        <p:spPr>
          <a:xfrm>
            <a:off x="2632627" y="4551086"/>
            <a:ext cx="1859860" cy="1388856"/>
          </a:xfrm>
          <a:prstGeom prst="rect">
            <a:avLst/>
          </a:prstGeom>
        </p:spPr>
      </p:pic>
    </p:spTree>
    <p:extLst>
      <p:ext uri="{BB962C8B-B14F-4D97-AF65-F5344CB8AC3E}">
        <p14:creationId xmlns:p14="http://schemas.microsoft.com/office/powerpoint/2010/main" val="3357257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Pass Statement</a:t>
            </a:r>
          </a:p>
        </p:txBody>
      </p:sp>
      <p:sp>
        <p:nvSpPr>
          <p:cNvPr id="3" name="Content Placeholder 2"/>
          <p:cNvSpPr>
            <a:spLocks noGrp="1"/>
          </p:cNvSpPr>
          <p:nvPr>
            <p:ph idx="1"/>
          </p:nvPr>
        </p:nvSpPr>
        <p:spPr>
          <a:xfrm>
            <a:off x="838200" y="1338470"/>
            <a:ext cx="10515600" cy="5327373"/>
          </a:xfrm>
        </p:spPr>
        <p:txBody>
          <a:bodyPr/>
          <a:lstStyle/>
          <a:p>
            <a:pPr algn="just"/>
            <a:r>
              <a:rPr lang="en-US" sz="2400" dirty="0"/>
              <a:t>A pass statement in Python has no operation or a null operation statement and when encountered and executed nothing happens.</a:t>
            </a:r>
          </a:p>
          <a:p>
            <a:pPr algn="just"/>
            <a:r>
              <a:rPr lang="en-US" sz="2400" dirty="0"/>
              <a:t>It is useful as a placeholder when a statement is required syntactically, but no code needs to be executed.</a:t>
            </a:r>
          </a:p>
          <a:p>
            <a:pPr algn="just"/>
            <a:r>
              <a:rPr lang="en-US" sz="2400" dirty="0"/>
              <a:t>It is similar to a comments in Python, however comments are ignored by the interpreter whereas for pass statement it is not. It is still counted as a valid statement.</a:t>
            </a:r>
          </a:p>
          <a:p>
            <a:pPr algn="just"/>
            <a:r>
              <a:rPr lang="en-US" sz="2400" dirty="0"/>
              <a:t>A good way to use pass is to hold the place of code that isn't ready or hasn't been written yet. Often it takes the place of loops or functions. </a:t>
            </a:r>
          </a:p>
          <a:p>
            <a:pPr algn="just"/>
            <a:r>
              <a:rPr lang="en-US" sz="2400" dirty="0"/>
              <a:t>To use it, type the word </a:t>
            </a:r>
            <a:r>
              <a:rPr lang="en-US" sz="2400" b="1" dirty="0"/>
              <a:t>pass</a:t>
            </a:r>
            <a:r>
              <a:rPr lang="en-US" sz="2400" dirty="0"/>
              <a:t> where you would normally insert any other code (like a loop or a function)</a:t>
            </a:r>
          </a:p>
          <a:p>
            <a:endParaRPr lang="en-US" dirty="0"/>
          </a:p>
        </p:txBody>
      </p:sp>
    </p:spTree>
    <p:extLst>
      <p:ext uri="{BB962C8B-B14F-4D97-AF65-F5344CB8AC3E}">
        <p14:creationId xmlns:p14="http://schemas.microsoft.com/office/powerpoint/2010/main" val="16267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latin typeface="+mn-lt"/>
              </a:rPr>
              <a:t>Write a program to print all </a:t>
            </a:r>
            <a:r>
              <a:rPr lang="en-US" sz="2800" b="1" dirty="0">
                <a:latin typeface="+mn-lt"/>
              </a:rPr>
              <a:t>even numbers</a:t>
            </a:r>
            <a:r>
              <a:rPr lang="en-US" sz="2800" dirty="0">
                <a:latin typeface="+mn-lt"/>
              </a:rPr>
              <a:t> from the list of numbers given below. Ignore all odd numbers using the </a:t>
            </a:r>
            <a:r>
              <a:rPr lang="en-US" sz="2800" b="1" dirty="0">
                <a:latin typeface="+mn-lt"/>
              </a:rPr>
              <a:t>pass</a:t>
            </a:r>
            <a:r>
              <a:rPr lang="en-US" sz="2800" dirty="0">
                <a:latin typeface="+mn-lt"/>
              </a:rPr>
              <a:t> statement </a:t>
            </a:r>
          </a:p>
        </p:txBody>
      </p:sp>
      <p:pic>
        <p:nvPicPr>
          <p:cNvPr id="10" name="Content Placeholder 9"/>
          <p:cNvPicPr>
            <a:picLocks noGrp="1" noChangeAspect="1"/>
          </p:cNvPicPr>
          <p:nvPr>
            <p:ph idx="1"/>
          </p:nvPr>
        </p:nvPicPr>
        <p:blipFill>
          <a:blip r:embed="rId2"/>
          <a:stretch>
            <a:fillRect/>
          </a:stretch>
        </p:blipFill>
        <p:spPr>
          <a:xfrm>
            <a:off x="1033670" y="2105416"/>
            <a:ext cx="10320129" cy="4026418"/>
          </a:xfrm>
          <a:prstGeom prst="rect">
            <a:avLst/>
          </a:prstGeom>
        </p:spPr>
      </p:pic>
    </p:spTree>
    <p:extLst>
      <p:ext uri="{BB962C8B-B14F-4D97-AF65-F5344CB8AC3E}">
        <p14:creationId xmlns:p14="http://schemas.microsoft.com/office/powerpoint/2010/main" val="2061949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Pass statement can be used with conditional statements</a:t>
            </a:r>
          </a:p>
        </p:txBody>
      </p:sp>
      <p:sp>
        <p:nvSpPr>
          <p:cNvPr id="3" name="Content Placeholder 2"/>
          <p:cNvSpPr>
            <a:spLocks noGrp="1"/>
          </p:cNvSpPr>
          <p:nvPr>
            <p:ph idx="1"/>
          </p:nvPr>
        </p:nvSpPr>
        <p:spPr/>
        <p:txBody>
          <a:bodyPr>
            <a:normAutofit lnSpcReduction="10000"/>
          </a:bodyPr>
          <a:lstStyle/>
          <a:p>
            <a:pPr marL="0" indent="0">
              <a:buNone/>
            </a:pPr>
            <a:r>
              <a:rPr lang="en-US" dirty="0"/>
              <a:t>a = 10</a:t>
            </a:r>
          </a:p>
          <a:p>
            <a:pPr marL="0" indent="0">
              <a:buNone/>
            </a:pPr>
            <a:r>
              <a:rPr lang="en-US" dirty="0"/>
              <a:t>b = 20</a:t>
            </a:r>
          </a:p>
          <a:p>
            <a:pPr marL="0" indent="0">
              <a:buNone/>
            </a:pPr>
            <a:r>
              <a:rPr lang="en-US" dirty="0"/>
              <a:t>if(a&lt;b):</a:t>
            </a:r>
          </a:p>
          <a:p>
            <a:pPr marL="0" indent="0">
              <a:buNone/>
            </a:pPr>
            <a:r>
              <a:rPr lang="en-US" dirty="0"/>
              <a:t>	pass</a:t>
            </a:r>
          </a:p>
          <a:p>
            <a:pPr marL="0" indent="0">
              <a:buNone/>
            </a:pPr>
            <a:r>
              <a:rPr lang="en-US" dirty="0"/>
              <a:t>else:</a:t>
            </a:r>
          </a:p>
          <a:p>
            <a:pPr marL="0" indent="0">
              <a:buNone/>
            </a:pPr>
            <a:r>
              <a:rPr lang="en-US"/>
              <a:t>	print</a:t>
            </a:r>
            <a:r>
              <a:rPr lang="en-US" dirty="0"/>
              <a:t>("b&lt;a")</a:t>
            </a:r>
          </a:p>
          <a:p>
            <a:pPr marL="0" indent="0">
              <a:buNone/>
            </a:pPr>
            <a:endParaRPr lang="en-US" dirty="0"/>
          </a:p>
          <a:p>
            <a:pPr marL="0" indent="0">
              <a:buNone/>
            </a:pPr>
            <a:r>
              <a:rPr lang="en-US" sz="2000" dirty="0"/>
              <a:t>Note: When the pass statement is executed, nothing happens, but you avoid getting an error when empty code is not allowed. Empty code is not allowed in loops, function definitions, class definitions, or in if statements.</a:t>
            </a:r>
          </a:p>
          <a:p>
            <a:endParaRPr lang="en-US" dirty="0"/>
          </a:p>
        </p:txBody>
      </p:sp>
    </p:spTree>
    <p:extLst>
      <p:ext uri="{BB962C8B-B14F-4D97-AF65-F5344CB8AC3E}">
        <p14:creationId xmlns:p14="http://schemas.microsoft.com/office/powerpoint/2010/main" val="3981268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159" y="677959"/>
            <a:ext cx="10515600" cy="4351338"/>
          </a:xfrm>
        </p:spPr>
        <p:txBody>
          <a:bodyPr/>
          <a:lstStyle/>
          <a:p>
            <a:pPr marL="0" indent="0">
              <a:buNone/>
            </a:pPr>
            <a:r>
              <a:rPr lang="en-US" dirty="0"/>
              <a:t>Kindly note:</a:t>
            </a:r>
          </a:p>
          <a:p>
            <a:endParaRPr lang="en-US" dirty="0"/>
          </a:p>
          <a:p>
            <a:pPr algn="just"/>
            <a:r>
              <a:rPr lang="en-US" dirty="0"/>
              <a:t>When the user does not know what code to write, So user simply places </a:t>
            </a:r>
            <a:r>
              <a:rPr lang="en-US" b="1" dirty="0"/>
              <a:t>pass </a:t>
            </a:r>
            <a:r>
              <a:rPr lang="en-US" dirty="0"/>
              <a:t>at that line. Sometimes, </a:t>
            </a:r>
            <a:r>
              <a:rPr lang="en-US" b="1" dirty="0"/>
              <a:t>pass</a:t>
            </a:r>
            <a:r>
              <a:rPr lang="en-US" dirty="0"/>
              <a:t> is used when the user doesn’t want any code to execute.</a:t>
            </a:r>
          </a:p>
          <a:p>
            <a:pPr algn="just"/>
            <a:r>
              <a:rPr lang="en-US" dirty="0"/>
              <a:t> So user can simply place </a:t>
            </a:r>
            <a:r>
              <a:rPr lang="en-US" b="1" dirty="0"/>
              <a:t>pass </a:t>
            </a:r>
            <a:r>
              <a:rPr lang="en-US" dirty="0"/>
              <a:t>where empty code is not allowed, like in loops, function definitions, class definitions, or in if statements. So using pass statement user avoids this error.</a:t>
            </a:r>
          </a:p>
        </p:txBody>
      </p:sp>
    </p:spTree>
    <p:extLst>
      <p:ext uri="{BB962C8B-B14F-4D97-AF65-F5344CB8AC3E}">
        <p14:creationId xmlns:p14="http://schemas.microsoft.com/office/powerpoint/2010/main" val="68748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81B27D-64F2-25DC-27A7-2EEB6E5686D5}"/>
              </a:ext>
            </a:extLst>
          </p:cNvPr>
          <p:cNvPicPr>
            <a:picLocks noGrp="1" noChangeAspect="1"/>
          </p:cNvPicPr>
          <p:nvPr>
            <p:ph idx="1"/>
          </p:nvPr>
        </p:nvPicPr>
        <p:blipFill>
          <a:blip r:embed="rId2"/>
          <a:stretch>
            <a:fillRect/>
          </a:stretch>
        </p:blipFill>
        <p:spPr>
          <a:xfrm>
            <a:off x="1563654" y="455710"/>
            <a:ext cx="7552353" cy="5217302"/>
          </a:xfrm>
        </p:spPr>
      </p:pic>
    </p:spTree>
    <p:extLst>
      <p:ext uri="{BB962C8B-B14F-4D97-AF65-F5344CB8AC3E}">
        <p14:creationId xmlns:p14="http://schemas.microsoft.com/office/powerpoint/2010/main" val="3163857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8C11A-DBDD-E70B-411F-869142B375F8}"/>
              </a:ext>
            </a:extLst>
          </p:cNvPr>
          <p:cNvSpPr>
            <a:spLocks noGrp="1"/>
          </p:cNvSpPr>
          <p:nvPr>
            <p:ph idx="1"/>
          </p:nvPr>
        </p:nvSpPr>
        <p:spPr>
          <a:xfrm>
            <a:off x="838200" y="345233"/>
            <a:ext cx="10515600" cy="5831730"/>
          </a:xfrm>
        </p:spPr>
        <p:txBody>
          <a:bodyPr/>
          <a:lstStyle/>
          <a:p>
            <a:pPr marL="0" indent="0">
              <a:buNone/>
            </a:pPr>
            <a:r>
              <a:rPr lang="en-IN" dirty="0"/>
              <a:t>Solution:</a:t>
            </a:r>
          </a:p>
          <a:p>
            <a:pPr marL="0" indent="0">
              <a:buNone/>
            </a:pPr>
            <a:r>
              <a:rPr lang="en-US" dirty="0"/>
              <a:t>#Program to illustrate the pass construct</a:t>
            </a:r>
          </a:p>
          <a:p>
            <a:pPr marL="0" indent="0">
              <a:buNone/>
            </a:pPr>
            <a:endParaRPr lang="en-US" dirty="0"/>
          </a:p>
          <a:p>
            <a:pPr marL="0" indent="0">
              <a:buNone/>
            </a:pPr>
            <a:r>
              <a:rPr lang="en-US" dirty="0"/>
              <a:t>numbers = [ 1, 2, 4, 3, 6, 5, 7, 10, 9 ]</a:t>
            </a:r>
          </a:p>
          <a:p>
            <a:pPr marL="0" indent="0">
              <a:buNone/>
            </a:pPr>
            <a:r>
              <a:rPr lang="en-US" dirty="0"/>
              <a:t>for num in numbers:</a:t>
            </a:r>
          </a:p>
          <a:p>
            <a:pPr marL="0" indent="0">
              <a:buNone/>
            </a:pPr>
            <a:r>
              <a:rPr lang="en-US" dirty="0"/>
              <a:t>	if num%2!=0:</a:t>
            </a:r>
          </a:p>
          <a:p>
            <a:pPr marL="0" indent="0">
              <a:buNone/>
            </a:pPr>
            <a:r>
              <a:rPr lang="en-US" dirty="0"/>
              <a:t>		pass</a:t>
            </a:r>
          </a:p>
          <a:p>
            <a:pPr marL="0" indent="0">
              <a:buNone/>
            </a:pPr>
            <a:r>
              <a:rPr lang="en-US" dirty="0"/>
              <a:t>	else:</a:t>
            </a:r>
          </a:p>
          <a:p>
            <a:pPr marL="0" indent="0">
              <a:buNone/>
            </a:pPr>
            <a:r>
              <a:rPr lang="en-US" dirty="0"/>
              <a:t>		print (num)</a:t>
            </a:r>
            <a:endParaRPr lang="en-IN" dirty="0"/>
          </a:p>
        </p:txBody>
      </p:sp>
    </p:spTree>
    <p:extLst>
      <p:ext uri="{BB962C8B-B14F-4D97-AF65-F5344CB8AC3E}">
        <p14:creationId xmlns:p14="http://schemas.microsoft.com/office/powerpoint/2010/main" val="282829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Select the correct Python control statement: </a:t>
            </a:r>
          </a:p>
        </p:txBody>
      </p:sp>
      <p:sp>
        <p:nvSpPr>
          <p:cNvPr id="3" name="Content Placeholder 2"/>
          <p:cNvSpPr>
            <a:spLocks noGrp="1"/>
          </p:cNvSpPr>
          <p:nvPr>
            <p:ph idx="1"/>
          </p:nvPr>
        </p:nvSpPr>
        <p:spPr/>
        <p:txBody>
          <a:bodyPr/>
          <a:lstStyle/>
          <a:p>
            <a:pPr marL="514350" indent="-514350">
              <a:buAutoNum type="alphaLcParenR"/>
            </a:pPr>
            <a:r>
              <a:rPr lang="en-US" dirty="0"/>
              <a:t>Pass statement</a:t>
            </a:r>
          </a:p>
          <a:p>
            <a:pPr marL="514350" indent="-514350">
              <a:buAutoNum type="alphaLcParenR"/>
            </a:pPr>
            <a:r>
              <a:rPr lang="en-US" dirty="0"/>
              <a:t>Break statement</a:t>
            </a:r>
          </a:p>
          <a:p>
            <a:pPr marL="514350" indent="-514350">
              <a:buAutoNum type="alphaLcParenR"/>
            </a:pPr>
            <a:r>
              <a:rPr lang="en-US" dirty="0"/>
              <a:t>Continue statement</a:t>
            </a:r>
          </a:p>
          <a:p>
            <a:pPr marL="514350" indent="-514350">
              <a:buAutoNum type="alphaLcParenR"/>
            </a:pPr>
            <a:r>
              <a:rPr lang="en-US" dirty="0"/>
              <a:t>All of the above</a:t>
            </a:r>
          </a:p>
        </p:txBody>
      </p:sp>
    </p:spTree>
    <p:extLst>
      <p:ext uri="{BB962C8B-B14F-4D97-AF65-F5344CB8AC3E}">
        <p14:creationId xmlns:p14="http://schemas.microsoft.com/office/powerpoint/2010/main" val="59939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the correct Python control statement: </a:t>
            </a:r>
          </a:p>
        </p:txBody>
      </p:sp>
      <p:sp>
        <p:nvSpPr>
          <p:cNvPr id="3" name="Content Placeholder 2"/>
          <p:cNvSpPr>
            <a:spLocks noGrp="1"/>
          </p:cNvSpPr>
          <p:nvPr>
            <p:ph idx="1"/>
          </p:nvPr>
        </p:nvSpPr>
        <p:spPr/>
        <p:txBody>
          <a:bodyPr/>
          <a:lstStyle/>
          <a:p>
            <a:pPr marL="514350" indent="-514350">
              <a:buAutoNum type="alphaLcParenR"/>
            </a:pPr>
            <a:r>
              <a:rPr lang="en-US" dirty="0"/>
              <a:t>Pass statement</a:t>
            </a:r>
          </a:p>
          <a:p>
            <a:pPr marL="514350" indent="-514350">
              <a:buAutoNum type="alphaLcParenR"/>
            </a:pPr>
            <a:r>
              <a:rPr lang="en-US" dirty="0"/>
              <a:t>Break statement</a:t>
            </a:r>
          </a:p>
          <a:p>
            <a:pPr marL="514350" indent="-514350">
              <a:buAutoNum type="alphaLcParenR"/>
            </a:pPr>
            <a:r>
              <a:rPr lang="en-US" dirty="0"/>
              <a:t>Continue statement</a:t>
            </a:r>
          </a:p>
          <a:p>
            <a:pPr marL="514350" indent="-514350">
              <a:buAutoNum type="alphaLcParenR"/>
            </a:pPr>
            <a:r>
              <a:rPr lang="en-US" dirty="0">
                <a:solidFill>
                  <a:srgbClr val="FF0000"/>
                </a:solidFill>
              </a:rPr>
              <a:t>All of the above</a:t>
            </a:r>
          </a:p>
          <a:p>
            <a:endParaRPr lang="en-US" dirty="0"/>
          </a:p>
        </p:txBody>
      </p:sp>
    </p:spTree>
    <p:extLst>
      <p:ext uri="{BB962C8B-B14F-4D97-AF65-F5344CB8AC3E}">
        <p14:creationId xmlns:p14="http://schemas.microsoft.com/office/powerpoint/2010/main" val="990843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Select the correct Statement</a:t>
            </a:r>
          </a:p>
        </p:txBody>
      </p:sp>
      <p:sp>
        <p:nvSpPr>
          <p:cNvPr id="3" name="Content Placeholder 2"/>
          <p:cNvSpPr>
            <a:spLocks noGrp="1"/>
          </p:cNvSpPr>
          <p:nvPr>
            <p:ph idx="1"/>
          </p:nvPr>
        </p:nvSpPr>
        <p:spPr/>
        <p:txBody>
          <a:bodyPr/>
          <a:lstStyle/>
          <a:p>
            <a:pPr marL="514350" indent="-514350">
              <a:buAutoNum type="alphaLcParenR"/>
            </a:pPr>
            <a:r>
              <a:rPr lang="en-US" dirty="0"/>
              <a:t>Pass  is used when programmer don’t want to execute the code</a:t>
            </a:r>
          </a:p>
          <a:p>
            <a:pPr marL="514350" indent="-514350">
              <a:buAutoNum type="alphaLcParenR"/>
            </a:pPr>
            <a:r>
              <a:rPr lang="en-US" dirty="0"/>
              <a:t>Pass is a looping statement</a:t>
            </a:r>
          </a:p>
          <a:p>
            <a:pPr marL="514350" indent="-514350">
              <a:buAutoNum type="alphaLcParenR"/>
            </a:pPr>
            <a:r>
              <a:rPr lang="en-US" dirty="0"/>
              <a:t>Pass display nothing on screen</a:t>
            </a:r>
          </a:p>
          <a:p>
            <a:pPr marL="0" indent="0">
              <a:buNone/>
            </a:pPr>
            <a:endParaRPr lang="en-US" dirty="0"/>
          </a:p>
          <a:p>
            <a:pPr marL="571500" indent="-571500">
              <a:buAutoNum type="romanLcParenR"/>
            </a:pPr>
            <a:r>
              <a:rPr lang="en-US" dirty="0"/>
              <a:t>a and b</a:t>
            </a:r>
          </a:p>
          <a:p>
            <a:pPr marL="571500" indent="-571500">
              <a:buAutoNum type="romanLcParenR"/>
            </a:pPr>
            <a:r>
              <a:rPr lang="en-US" dirty="0"/>
              <a:t>a and c</a:t>
            </a:r>
          </a:p>
          <a:p>
            <a:pPr marL="571500" indent="-571500">
              <a:buAutoNum type="romanLcParenR"/>
            </a:pPr>
            <a:r>
              <a:rPr lang="en-US" dirty="0"/>
              <a:t>a, b and c</a:t>
            </a:r>
          </a:p>
          <a:p>
            <a:pPr marL="571500" indent="-571500">
              <a:buAutoNum type="romanLcParenR"/>
            </a:pPr>
            <a:r>
              <a:rPr lang="en-US" dirty="0"/>
              <a:t>Only a</a:t>
            </a:r>
          </a:p>
        </p:txBody>
      </p:sp>
    </p:spTree>
    <p:extLst>
      <p:ext uri="{BB962C8B-B14F-4D97-AF65-F5344CB8AC3E}">
        <p14:creationId xmlns:p14="http://schemas.microsoft.com/office/powerpoint/2010/main" val="81796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Select the correct Statement</a:t>
            </a:r>
          </a:p>
        </p:txBody>
      </p:sp>
      <p:sp>
        <p:nvSpPr>
          <p:cNvPr id="3" name="Content Placeholder 2"/>
          <p:cNvSpPr>
            <a:spLocks noGrp="1"/>
          </p:cNvSpPr>
          <p:nvPr>
            <p:ph idx="1"/>
          </p:nvPr>
        </p:nvSpPr>
        <p:spPr/>
        <p:txBody>
          <a:bodyPr/>
          <a:lstStyle/>
          <a:p>
            <a:pPr marL="514350" indent="-514350">
              <a:buAutoNum type="alphaLcParenR"/>
            </a:pPr>
            <a:r>
              <a:rPr lang="en-US" dirty="0"/>
              <a:t>Pass  is used when programmer don’t want to execute the code</a:t>
            </a:r>
          </a:p>
          <a:p>
            <a:pPr marL="514350" indent="-514350">
              <a:buAutoNum type="alphaLcParenR"/>
            </a:pPr>
            <a:r>
              <a:rPr lang="en-US" dirty="0"/>
              <a:t>Pass is a looping statement</a:t>
            </a:r>
          </a:p>
          <a:p>
            <a:pPr marL="514350" indent="-514350">
              <a:buAutoNum type="alphaLcParenR"/>
            </a:pPr>
            <a:r>
              <a:rPr lang="en-US" dirty="0"/>
              <a:t>Pass display nothing on screen</a:t>
            </a:r>
          </a:p>
          <a:p>
            <a:pPr marL="0" indent="0">
              <a:buNone/>
            </a:pPr>
            <a:endParaRPr lang="en-US" dirty="0"/>
          </a:p>
          <a:p>
            <a:pPr marL="571500" indent="-571500">
              <a:buAutoNum type="romanLcParenR"/>
            </a:pPr>
            <a:r>
              <a:rPr lang="en-US" dirty="0"/>
              <a:t>a and b</a:t>
            </a:r>
          </a:p>
          <a:p>
            <a:pPr marL="571500" indent="-571500">
              <a:buAutoNum type="romanLcParenR"/>
            </a:pPr>
            <a:r>
              <a:rPr lang="en-US" dirty="0">
                <a:solidFill>
                  <a:srgbClr val="FF0000"/>
                </a:solidFill>
              </a:rPr>
              <a:t>a and c</a:t>
            </a:r>
          </a:p>
          <a:p>
            <a:pPr marL="571500" indent="-571500">
              <a:buAutoNum type="romanLcParenR"/>
            </a:pPr>
            <a:r>
              <a:rPr lang="en-US" dirty="0"/>
              <a:t>a, b and c</a:t>
            </a:r>
          </a:p>
          <a:p>
            <a:pPr marL="571500" indent="-571500">
              <a:buAutoNum type="romanLcParenR"/>
            </a:pPr>
            <a:r>
              <a:rPr lang="en-US" dirty="0"/>
              <a:t>Only a</a:t>
            </a:r>
          </a:p>
        </p:txBody>
      </p:sp>
    </p:spTree>
    <p:extLst>
      <p:ext uri="{BB962C8B-B14F-4D97-AF65-F5344CB8AC3E}">
        <p14:creationId xmlns:p14="http://schemas.microsoft.com/office/powerpoint/2010/main" val="224129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CBA9-B173-251A-35CD-8FD660016D1B}"/>
              </a:ext>
            </a:extLst>
          </p:cNvPr>
          <p:cNvSpPr>
            <a:spLocks noGrp="1"/>
          </p:cNvSpPr>
          <p:nvPr>
            <p:ph type="title"/>
          </p:nvPr>
        </p:nvSpPr>
        <p:spPr/>
        <p:txBody>
          <a:bodyPr/>
          <a:lstStyle/>
          <a:p>
            <a:r>
              <a:rPr lang="en-US" dirty="0"/>
              <a:t>Working of break Statement</a:t>
            </a:r>
            <a:endParaRPr lang="en-IN" dirty="0"/>
          </a:p>
        </p:txBody>
      </p:sp>
      <p:pic>
        <p:nvPicPr>
          <p:cNvPr id="5" name="Content Placeholder 4">
            <a:extLst>
              <a:ext uri="{FF2B5EF4-FFF2-40B4-BE49-F238E27FC236}">
                <a16:creationId xmlns:a16="http://schemas.microsoft.com/office/drawing/2014/main" id="{C76BD497-D2F0-48F7-893C-E8D520FBE4F7}"/>
              </a:ext>
            </a:extLst>
          </p:cNvPr>
          <p:cNvPicPr>
            <a:picLocks noGrp="1" noChangeAspect="1"/>
          </p:cNvPicPr>
          <p:nvPr>
            <p:ph idx="1"/>
          </p:nvPr>
        </p:nvPicPr>
        <p:blipFill>
          <a:blip r:embed="rId2"/>
          <a:stretch>
            <a:fillRect/>
          </a:stretch>
        </p:blipFill>
        <p:spPr>
          <a:xfrm>
            <a:off x="3087757" y="2080590"/>
            <a:ext cx="5221355" cy="3869635"/>
          </a:xfrm>
        </p:spPr>
      </p:pic>
    </p:spTree>
    <p:extLst>
      <p:ext uri="{BB962C8B-B14F-4D97-AF65-F5344CB8AC3E}">
        <p14:creationId xmlns:p14="http://schemas.microsoft.com/office/powerpoint/2010/main" val="637252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CBA9-B173-251A-35CD-8FD660016D1B}"/>
              </a:ext>
            </a:extLst>
          </p:cNvPr>
          <p:cNvSpPr>
            <a:spLocks noGrp="1"/>
          </p:cNvSpPr>
          <p:nvPr>
            <p:ph type="title"/>
          </p:nvPr>
        </p:nvSpPr>
        <p:spPr/>
        <p:txBody>
          <a:bodyPr/>
          <a:lstStyle/>
          <a:p>
            <a:r>
              <a:rPr lang="en-US" dirty="0"/>
              <a:t>Example</a:t>
            </a:r>
            <a:endParaRPr lang="en-IN" dirty="0"/>
          </a:p>
        </p:txBody>
      </p:sp>
      <p:pic>
        <p:nvPicPr>
          <p:cNvPr id="8" name="Content Placeholder 7">
            <a:extLst>
              <a:ext uri="{FF2B5EF4-FFF2-40B4-BE49-F238E27FC236}">
                <a16:creationId xmlns:a16="http://schemas.microsoft.com/office/drawing/2014/main" id="{BDEE171E-9907-9EDA-565A-A1FCF8173E37}"/>
              </a:ext>
            </a:extLst>
          </p:cNvPr>
          <p:cNvPicPr>
            <a:picLocks noGrp="1" noChangeAspect="1"/>
          </p:cNvPicPr>
          <p:nvPr>
            <p:ph sz="half" idx="1"/>
          </p:nvPr>
        </p:nvPicPr>
        <p:blipFill>
          <a:blip r:embed="rId2"/>
          <a:stretch>
            <a:fillRect/>
          </a:stretch>
        </p:blipFill>
        <p:spPr>
          <a:xfrm>
            <a:off x="980660" y="1744692"/>
            <a:ext cx="3750365" cy="3436907"/>
          </a:xfrm>
        </p:spPr>
      </p:pic>
      <p:sp>
        <p:nvSpPr>
          <p:cNvPr id="9" name="Content Placeholder 8">
            <a:extLst>
              <a:ext uri="{FF2B5EF4-FFF2-40B4-BE49-F238E27FC236}">
                <a16:creationId xmlns:a16="http://schemas.microsoft.com/office/drawing/2014/main" id="{2775A711-747C-5462-B89C-ED5CD6658463}"/>
              </a:ext>
            </a:extLst>
          </p:cNvPr>
          <p:cNvSpPr>
            <a:spLocks noGrp="1"/>
          </p:cNvSpPr>
          <p:nvPr>
            <p:ph sz="half" idx="2"/>
          </p:nvPr>
        </p:nvSpPr>
        <p:spPr>
          <a:xfrm>
            <a:off x="5923722" y="1825625"/>
            <a:ext cx="5430078" cy="4351338"/>
          </a:xfrm>
        </p:spPr>
        <p:txBody>
          <a:bodyPr>
            <a:normAutofit/>
          </a:bodyPr>
          <a:lstStyle/>
          <a:p>
            <a:pPr marL="0" indent="0">
              <a:buNone/>
            </a:pPr>
            <a:r>
              <a:rPr lang="en-US" sz="2400" b="1" i="0" dirty="0">
                <a:solidFill>
                  <a:srgbClr val="212529"/>
                </a:solidFill>
                <a:effectLst/>
                <a:latin typeface="-apple-system"/>
              </a:rPr>
              <a:t>Explanation: </a:t>
            </a:r>
          </a:p>
          <a:p>
            <a:pPr marL="0" indent="0">
              <a:buNone/>
            </a:pPr>
            <a:r>
              <a:rPr lang="en-US" sz="2400" b="0" i="0" dirty="0">
                <a:solidFill>
                  <a:srgbClr val="212529"/>
                </a:solidFill>
                <a:effectLst/>
                <a:latin typeface="-apple-system"/>
              </a:rPr>
              <a:t>once the condition </a:t>
            </a:r>
          </a:p>
          <a:p>
            <a:pPr marL="0" indent="0">
              <a:buNone/>
            </a:pPr>
            <a:r>
              <a:rPr lang="en-US" sz="2400" dirty="0"/>
              <a:t>num % 5 == 0</a:t>
            </a:r>
            <a:r>
              <a:rPr lang="en-US" sz="2400" b="0" i="0" dirty="0">
                <a:solidFill>
                  <a:srgbClr val="212529"/>
                </a:solidFill>
                <a:effectLst/>
                <a:latin typeface="-apple-system"/>
              </a:rPr>
              <a:t> </a:t>
            </a:r>
          </a:p>
          <a:p>
            <a:pPr marL="0" indent="0">
              <a:buNone/>
            </a:pPr>
            <a:r>
              <a:rPr lang="en-US" sz="2400" b="0" i="0" dirty="0">
                <a:solidFill>
                  <a:srgbClr val="212529"/>
                </a:solidFill>
                <a:effectLst/>
                <a:latin typeface="-apple-system"/>
              </a:rPr>
              <a:t>evaluates to </a:t>
            </a:r>
            <a:r>
              <a:rPr lang="en-US" sz="2400" dirty="0"/>
              <a:t>True</a:t>
            </a:r>
            <a:r>
              <a:rPr lang="en-US" sz="2400" b="0" i="0" dirty="0">
                <a:solidFill>
                  <a:srgbClr val="212529"/>
                </a:solidFill>
                <a:effectLst/>
                <a:latin typeface="-apple-system"/>
              </a:rPr>
              <a:t> the break statement is executed and it transfers the control out of the loop and further numbers are not printed.</a:t>
            </a:r>
            <a:br>
              <a:rPr lang="en-US" sz="2400" dirty="0"/>
            </a:br>
            <a:endParaRPr lang="en-IN" sz="2400" dirty="0"/>
          </a:p>
        </p:txBody>
      </p:sp>
    </p:spTree>
    <p:extLst>
      <p:ext uri="{BB962C8B-B14F-4D97-AF65-F5344CB8AC3E}">
        <p14:creationId xmlns:p14="http://schemas.microsoft.com/office/powerpoint/2010/main" val="5677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C1C-3A0F-7094-9BD2-FB37944EE103}"/>
              </a:ext>
            </a:extLst>
          </p:cNvPr>
          <p:cNvSpPr>
            <a:spLocks noGrp="1"/>
          </p:cNvSpPr>
          <p:nvPr>
            <p:ph type="title"/>
          </p:nvPr>
        </p:nvSpPr>
        <p:spPr/>
        <p:txBody>
          <a:bodyPr/>
          <a:lstStyle/>
          <a:p>
            <a:r>
              <a:rPr lang="en-US" dirty="0"/>
              <a:t>Practice Question</a:t>
            </a:r>
            <a:endParaRPr lang="en-IN" dirty="0"/>
          </a:p>
        </p:txBody>
      </p:sp>
      <p:sp>
        <p:nvSpPr>
          <p:cNvPr id="3" name="Content Placeholder 2">
            <a:extLst>
              <a:ext uri="{FF2B5EF4-FFF2-40B4-BE49-F238E27FC236}">
                <a16:creationId xmlns:a16="http://schemas.microsoft.com/office/drawing/2014/main" id="{EF4BBE08-52BA-8B41-071C-CA5B9AC0065B}"/>
              </a:ext>
            </a:extLst>
          </p:cNvPr>
          <p:cNvSpPr>
            <a:spLocks noGrp="1"/>
          </p:cNvSpPr>
          <p:nvPr>
            <p:ph sz="half" idx="1"/>
          </p:nvPr>
        </p:nvSpPr>
        <p:spPr/>
        <p:txBody>
          <a:bodyPr>
            <a:normAutofit/>
          </a:bodyPr>
          <a:lstStyle/>
          <a:p>
            <a:r>
              <a:rPr lang="en-US" sz="2400" b="0" i="0" dirty="0">
                <a:solidFill>
                  <a:srgbClr val="212529"/>
                </a:solidFill>
                <a:effectLst/>
                <a:latin typeface="-apple-system"/>
              </a:rPr>
              <a:t>Fill the missing code in the below program to check the </a:t>
            </a:r>
            <a:r>
              <a:rPr lang="en-US" sz="2400" dirty="0"/>
              <a:t>num</a:t>
            </a:r>
            <a:r>
              <a:rPr lang="en-US" sz="2400" b="0" i="0" dirty="0">
                <a:solidFill>
                  <a:srgbClr val="212529"/>
                </a:solidFill>
                <a:effectLst/>
                <a:latin typeface="-apple-system"/>
              </a:rPr>
              <a:t> is divisible by 5 or not. If the number is divisible by 5 break the program and print the number.</a:t>
            </a:r>
            <a:endParaRPr lang="en-IN" sz="2400" dirty="0"/>
          </a:p>
        </p:txBody>
      </p:sp>
      <p:pic>
        <p:nvPicPr>
          <p:cNvPr id="6" name="Content Placeholder 5">
            <a:extLst>
              <a:ext uri="{FF2B5EF4-FFF2-40B4-BE49-F238E27FC236}">
                <a16:creationId xmlns:a16="http://schemas.microsoft.com/office/drawing/2014/main" id="{53879C44-7C17-BC60-085C-AA1B901A9573}"/>
              </a:ext>
            </a:extLst>
          </p:cNvPr>
          <p:cNvPicPr>
            <a:picLocks noGrp="1" noChangeAspect="1"/>
          </p:cNvPicPr>
          <p:nvPr>
            <p:ph sz="half" idx="2"/>
          </p:nvPr>
        </p:nvPicPr>
        <p:blipFill>
          <a:blip r:embed="rId2"/>
          <a:stretch>
            <a:fillRect/>
          </a:stretch>
        </p:blipFill>
        <p:spPr>
          <a:xfrm>
            <a:off x="6943103" y="1825625"/>
            <a:ext cx="4410697" cy="2507836"/>
          </a:xfrm>
        </p:spPr>
      </p:pic>
    </p:spTree>
    <p:extLst>
      <p:ext uri="{BB962C8B-B14F-4D97-AF65-F5344CB8AC3E}">
        <p14:creationId xmlns:p14="http://schemas.microsoft.com/office/powerpoint/2010/main" val="402279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37228BF-15ED-9098-C122-C0FB4260E236}"/>
              </a:ext>
            </a:extLst>
          </p:cNvPr>
          <p:cNvSpPr>
            <a:spLocks noGrp="1"/>
          </p:cNvSpPr>
          <p:nvPr>
            <p:ph idx="1"/>
          </p:nvPr>
        </p:nvSpPr>
        <p:spPr>
          <a:xfrm>
            <a:off x="838200" y="408373"/>
            <a:ext cx="10515600" cy="5768590"/>
          </a:xfrm>
        </p:spPr>
        <p:txBody>
          <a:bodyPr/>
          <a:lstStyle/>
          <a:p>
            <a:pPr marL="0" indent="0">
              <a:buNone/>
            </a:pPr>
            <a:r>
              <a:rPr lang="en-IN" dirty="0"/>
              <a:t>Solution</a:t>
            </a:r>
          </a:p>
          <a:p>
            <a:pPr marL="0" indent="0">
              <a:buNone/>
            </a:pPr>
            <a:r>
              <a:rPr lang="en-US" dirty="0"/>
              <a:t>for num in range(1, 10):</a:t>
            </a:r>
          </a:p>
          <a:p>
            <a:pPr marL="0" indent="0">
              <a:buNone/>
            </a:pPr>
            <a:r>
              <a:rPr lang="en-US" dirty="0"/>
              <a:t>	if(num%5==0):</a:t>
            </a:r>
          </a:p>
          <a:p>
            <a:pPr marL="0" indent="0">
              <a:buNone/>
            </a:pPr>
            <a:r>
              <a:rPr lang="en-US" dirty="0"/>
              <a:t>		break</a:t>
            </a:r>
          </a:p>
          <a:p>
            <a:pPr marL="0" indent="0">
              <a:buNone/>
            </a:pPr>
            <a:r>
              <a:rPr lang="en-US" dirty="0"/>
              <a:t>	else:</a:t>
            </a:r>
          </a:p>
          <a:p>
            <a:pPr marL="0" indent="0">
              <a:buNone/>
            </a:pPr>
            <a:r>
              <a:rPr lang="en-US" dirty="0"/>
              <a:t>		print(num)</a:t>
            </a:r>
          </a:p>
          <a:p>
            <a:pPr marL="0" indent="0">
              <a:buNone/>
            </a:pPr>
            <a:r>
              <a:rPr lang="en-US" dirty="0"/>
              <a:t>	</a:t>
            </a:r>
          </a:p>
          <a:p>
            <a:pPr marL="0" indent="0">
              <a:buNone/>
            </a:pPr>
            <a:r>
              <a:rPr lang="en-US" dirty="0"/>
              <a:t>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30455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4E3AA5-2751-7D5B-B573-8E53664D6298}"/>
              </a:ext>
            </a:extLst>
          </p:cNvPr>
          <p:cNvSpPr>
            <a:spLocks noGrp="1"/>
          </p:cNvSpPr>
          <p:nvPr>
            <p:ph type="title"/>
          </p:nvPr>
        </p:nvSpPr>
        <p:spPr>
          <a:xfrm>
            <a:off x="838200" y="365126"/>
            <a:ext cx="10515600" cy="424988"/>
          </a:xfrm>
        </p:spPr>
        <p:txBody>
          <a:bodyPr>
            <a:normAutofit fontScale="90000"/>
          </a:bodyPr>
          <a:lstStyle/>
          <a:p>
            <a:r>
              <a:rPr lang="en-US" sz="4000" dirty="0"/>
              <a:t>Practice Question</a:t>
            </a:r>
            <a:endParaRPr lang="en-IN" sz="4000" dirty="0"/>
          </a:p>
        </p:txBody>
      </p:sp>
      <p:sp>
        <p:nvSpPr>
          <p:cNvPr id="3" name="Content Placeholder 2">
            <a:extLst>
              <a:ext uri="{FF2B5EF4-FFF2-40B4-BE49-F238E27FC236}">
                <a16:creationId xmlns:a16="http://schemas.microsoft.com/office/drawing/2014/main" id="{CFDACAC4-E07D-D338-F0BF-AD47D4128820}"/>
              </a:ext>
            </a:extLst>
          </p:cNvPr>
          <p:cNvSpPr>
            <a:spLocks noGrp="1"/>
          </p:cNvSpPr>
          <p:nvPr>
            <p:ph idx="1"/>
          </p:nvPr>
        </p:nvSpPr>
        <p:spPr>
          <a:xfrm>
            <a:off x="758301" y="1124289"/>
            <a:ext cx="10515600" cy="4351338"/>
          </a:xfrm>
        </p:spPr>
        <p:txBody>
          <a:bodyPr>
            <a:normAutofit/>
          </a:bodyPr>
          <a:lstStyle/>
          <a:p>
            <a:pPr>
              <a:buFont typeface="Arial" panose="020B0604020202020204" pitchFamily="34" charset="0"/>
              <a:buChar char="•"/>
            </a:pPr>
            <a:r>
              <a:rPr lang="en-US" sz="2400" b="0" i="0" dirty="0">
                <a:solidFill>
                  <a:srgbClr val="212529"/>
                </a:solidFill>
                <a:effectLst/>
                <a:latin typeface="-apple-system"/>
              </a:rPr>
              <a:t>Take a character input from the user using </a:t>
            </a:r>
            <a:r>
              <a:rPr lang="en-US" sz="2400" dirty="0"/>
              <a:t>input()</a:t>
            </a:r>
            <a:r>
              <a:rPr lang="en-US" sz="2400" b="0" i="0" dirty="0">
                <a:solidFill>
                  <a:srgbClr val="212529"/>
                </a:solidFill>
                <a:effectLst/>
                <a:latin typeface="-apple-system"/>
              </a:rPr>
              <a:t> function. Write a program to check the given input is a vowel or not. Print the result to the console as shown in the examples.</a:t>
            </a:r>
            <a:br>
              <a:rPr lang="en-US" sz="2400" dirty="0"/>
            </a:br>
            <a:br>
              <a:rPr lang="en-US" sz="2400" dirty="0"/>
            </a:br>
            <a:r>
              <a:rPr lang="en-US" sz="2400" b="0" i="0" dirty="0">
                <a:solidFill>
                  <a:srgbClr val="212529"/>
                </a:solidFill>
                <a:effectLst/>
                <a:latin typeface="-apple-system"/>
              </a:rPr>
              <a:t>Follow the below constraints while writing the program. If the input is an alphabet, then program should asks the user to enter the input again.</a:t>
            </a:r>
          </a:p>
          <a:p>
            <a:pPr algn="just">
              <a:buFont typeface="Arial" panose="020B0604020202020204" pitchFamily="34" charset="0"/>
              <a:buChar char="•"/>
            </a:pPr>
            <a:r>
              <a:rPr lang="en-US" sz="2400" b="0" i="0" dirty="0">
                <a:solidFill>
                  <a:srgbClr val="212529"/>
                </a:solidFill>
                <a:effectLst/>
                <a:latin typeface="-apple-system"/>
              </a:rPr>
              <a:t>If the input is a digit other than </a:t>
            </a:r>
            <a:r>
              <a:rPr lang="en-US" sz="2400" b="1" i="0" dirty="0">
                <a:solidFill>
                  <a:srgbClr val="212529"/>
                </a:solidFill>
                <a:effectLst/>
                <a:latin typeface="-apple-system"/>
              </a:rPr>
              <a:t>9</a:t>
            </a:r>
            <a:r>
              <a:rPr lang="en-US" sz="2400" b="0" i="0" dirty="0">
                <a:solidFill>
                  <a:srgbClr val="212529"/>
                </a:solidFill>
                <a:effectLst/>
                <a:latin typeface="-apple-system"/>
              </a:rPr>
              <a:t>, the program should print</a:t>
            </a:r>
            <a:r>
              <a:rPr lang="en-US" sz="2400" b="1" i="0" dirty="0">
                <a:solidFill>
                  <a:srgbClr val="212529"/>
                </a:solidFill>
                <a:effectLst/>
                <a:latin typeface="-apple-system"/>
              </a:rPr>
              <a:t> wrong input</a:t>
            </a:r>
            <a:r>
              <a:rPr lang="en-US" sz="2400" b="0" i="0" dirty="0">
                <a:solidFill>
                  <a:srgbClr val="212529"/>
                </a:solidFill>
                <a:effectLst/>
                <a:latin typeface="-apple-system"/>
              </a:rPr>
              <a:t>.</a:t>
            </a:r>
          </a:p>
          <a:p>
            <a:pPr algn="just">
              <a:buFont typeface="Arial" panose="020B0604020202020204" pitchFamily="34" charset="0"/>
              <a:buChar char="•"/>
            </a:pPr>
            <a:r>
              <a:rPr lang="en-US" sz="2400" b="0" i="0" dirty="0">
                <a:solidFill>
                  <a:srgbClr val="212529"/>
                </a:solidFill>
                <a:effectLst/>
                <a:latin typeface="-apple-system"/>
              </a:rPr>
              <a:t>If the input is </a:t>
            </a:r>
            <a:r>
              <a:rPr lang="en-US" sz="2400" b="1" i="0" dirty="0">
                <a:solidFill>
                  <a:srgbClr val="212529"/>
                </a:solidFill>
                <a:effectLst/>
                <a:latin typeface="-apple-system"/>
              </a:rPr>
              <a:t>9</a:t>
            </a:r>
            <a:r>
              <a:rPr lang="en-US" sz="2400" b="0" i="0" dirty="0">
                <a:solidFill>
                  <a:srgbClr val="212529"/>
                </a:solidFill>
                <a:effectLst/>
                <a:latin typeface="-apple-system"/>
              </a:rPr>
              <a:t>, the </a:t>
            </a:r>
            <a:r>
              <a:rPr lang="en-US" sz="2400" dirty="0">
                <a:solidFill>
                  <a:srgbClr val="212529"/>
                </a:solidFill>
                <a:latin typeface="-apple-system"/>
              </a:rPr>
              <a:t>loop should terminate</a:t>
            </a:r>
            <a:r>
              <a:rPr lang="en-US" sz="2400" b="0" i="0" dirty="0">
                <a:solidFill>
                  <a:srgbClr val="212529"/>
                </a:solidFill>
                <a:effectLst/>
                <a:latin typeface="-apple-system"/>
              </a:rPr>
              <a:t>.</a:t>
            </a:r>
          </a:p>
          <a:p>
            <a:endParaRPr lang="en-IN" dirty="0"/>
          </a:p>
        </p:txBody>
      </p:sp>
    </p:spTree>
    <p:extLst>
      <p:ext uri="{BB962C8B-B14F-4D97-AF65-F5344CB8AC3E}">
        <p14:creationId xmlns:p14="http://schemas.microsoft.com/office/powerpoint/2010/main" val="139415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45AFD-6F9E-2269-54C5-7B00C0EA6B26}"/>
              </a:ext>
            </a:extLst>
          </p:cNvPr>
          <p:cNvSpPr>
            <a:spLocks noGrp="1"/>
          </p:cNvSpPr>
          <p:nvPr>
            <p:ph idx="1"/>
          </p:nvPr>
        </p:nvSpPr>
        <p:spPr>
          <a:xfrm>
            <a:off x="838200" y="461639"/>
            <a:ext cx="10515600" cy="5715324"/>
          </a:xfrm>
        </p:spPr>
        <p:txBody>
          <a:bodyPr>
            <a:normAutofit fontScale="77500" lnSpcReduction="20000"/>
          </a:bodyPr>
          <a:lstStyle/>
          <a:p>
            <a:pPr marL="0" indent="0">
              <a:buNone/>
            </a:pPr>
            <a:r>
              <a:rPr lang="en-IN" dirty="0"/>
              <a:t>Solution</a:t>
            </a:r>
          </a:p>
          <a:p>
            <a:pPr marL="0" indent="0">
              <a:buNone/>
            </a:pPr>
            <a:r>
              <a:rPr lang="en-IN" dirty="0"/>
              <a:t># Checking if the entered character is a vowel</a:t>
            </a:r>
          </a:p>
          <a:p>
            <a:pPr marL="0" indent="0">
              <a:buNone/>
            </a:pPr>
            <a:r>
              <a:rPr lang="en-IN" dirty="0"/>
              <a:t>vowels = "</a:t>
            </a:r>
            <a:r>
              <a:rPr lang="en-IN" dirty="0" err="1"/>
              <a:t>aeiouAEIOU</a:t>
            </a:r>
            <a:r>
              <a:rPr lang="en-IN" dirty="0"/>
              <a:t>"</a:t>
            </a:r>
          </a:p>
          <a:p>
            <a:pPr marL="0" indent="0">
              <a:buNone/>
            </a:pPr>
            <a:r>
              <a:rPr lang="en-IN" dirty="0"/>
              <a:t>while True:</a:t>
            </a:r>
          </a:p>
          <a:p>
            <a:pPr marL="0" indent="0">
              <a:buNone/>
            </a:pPr>
            <a:r>
              <a:rPr lang="en-IN" dirty="0"/>
              <a:t>	char1 = input("vowel, or 9 to quit: ")</a:t>
            </a:r>
          </a:p>
          <a:p>
            <a:pPr marL="0" indent="0">
              <a:buNone/>
            </a:pPr>
            <a:r>
              <a:rPr lang="en-IN" dirty="0"/>
              <a:t>	if char1.isalpha() or char1 == "9":</a:t>
            </a:r>
          </a:p>
          <a:p>
            <a:pPr marL="0" indent="0">
              <a:buNone/>
            </a:pPr>
            <a:r>
              <a:rPr lang="en-IN" dirty="0"/>
              <a:t>		if char1 == "9" : </a:t>
            </a:r>
          </a:p>
          <a:p>
            <a:pPr marL="0" indent="0">
              <a:buNone/>
            </a:pPr>
            <a:r>
              <a:rPr lang="en-IN" dirty="0"/>
              <a:t>			break</a:t>
            </a:r>
          </a:p>
          <a:p>
            <a:pPr marL="0" indent="0">
              <a:buNone/>
            </a:pPr>
            <a:r>
              <a:rPr lang="en-IN" dirty="0"/>
              <a:t>		if char1 in vowels:</a:t>
            </a:r>
          </a:p>
          <a:p>
            <a:pPr marL="0" indent="0">
              <a:buNone/>
            </a:pPr>
            <a:r>
              <a:rPr lang="en-IN" dirty="0"/>
              <a:t>			print("vowel")</a:t>
            </a:r>
          </a:p>
          <a:p>
            <a:pPr marL="0" indent="0">
              <a:buNone/>
            </a:pPr>
            <a:r>
              <a:rPr lang="en-IN" dirty="0"/>
              <a:t>		else:</a:t>
            </a:r>
          </a:p>
          <a:p>
            <a:pPr marL="0" indent="0">
              <a:buNone/>
            </a:pPr>
            <a:r>
              <a:rPr lang="en-IN" dirty="0"/>
              <a:t>			print("not vowel")</a:t>
            </a:r>
          </a:p>
          <a:p>
            <a:pPr marL="0" indent="0">
              <a:buNone/>
            </a:pPr>
            <a:r>
              <a:rPr lang="en-IN" dirty="0"/>
              <a:t>	else:</a:t>
            </a:r>
          </a:p>
          <a:p>
            <a:pPr marL="0" indent="0">
              <a:buNone/>
            </a:pPr>
            <a:r>
              <a:rPr lang="en-IN" dirty="0"/>
              <a:t>		print("wrong input")</a:t>
            </a:r>
          </a:p>
          <a:p>
            <a:pPr marL="0" indent="0">
              <a:buNone/>
            </a:pPr>
            <a:r>
              <a:rPr lang="en-IN" dirty="0"/>
              <a:t>		continue</a:t>
            </a:r>
          </a:p>
        </p:txBody>
      </p:sp>
    </p:spTree>
    <p:extLst>
      <p:ext uri="{BB962C8B-B14F-4D97-AF65-F5344CB8AC3E}">
        <p14:creationId xmlns:p14="http://schemas.microsoft.com/office/powerpoint/2010/main" val="230723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79E1-1EB9-D87E-D03D-9EBC0561C2BF}"/>
              </a:ext>
            </a:extLst>
          </p:cNvPr>
          <p:cNvSpPr>
            <a:spLocks noGrp="1"/>
          </p:cNvSpPr>
          <p:nvPr>
            <p:ph type="title"/>
          </p:nvPr>
        </p:nvSpPr>
        <p:spPr/>
        <p:txBody>
          <a:bodyPr/>
          <a:lstStyle/>
          <a:p>
            <a:r>
              <a:rPr lang="en-US" dirty="0"/>
              <a:t>MCQ</a:t>
            </a:r>
            <a:endParaRPr lang="en-IN" dirty="0"/>
          </a:p>
        </p:txBody>
      </p:sp>
      <p:sp>
        <p:nvSpPr>
          <p:cNvPr id="3" name="Content Placeholder 2">
            <a:extLst>
              <a:ext uri="{FF2B5EF4-FFF2-40B4-BE49-F238E27FC236}">
                <a16:creationId xmlns:a16="http://schemas.microsoft.com/office/drawing/2014/main" id="{75304990-D52F-E684-7B56-00BD63BF26F5}"/>
              </a:ext>
            </a:extLst>
          </p:cNvPr>
          <p:cNvSpPr>
            <a:spLocks noGrp="1"/>
          </p:cNvSpPr>
          <p:nvPr>
            <p:ph idx="1"/>
          </p:nvPr>
        </p:nvSpPr>
        <p:spPr/>
        <p:txBody>
          <a:bodyPr/>
          <a:lstStyle/>
          <a:p>
            <a:pPr marL="0" indent="0">
              <a:buNone/>
            </a:pPr>
            <a:r>
              <a:rPr lang="en-IN" sz="1800" dirty="0" err="1"/>
              <a:t>i</a:t>
            </a:r>
            <a:r>
              <a:rPr lang="en-IN" sz="1800" dirty="0"/>
              <a:t> = 0</a:t>
            </a:r>
          </a:p>
          <a:p>
            <a:pPr marL="0" indent="0">
              <a:buNone/>
            </a:pPr>
            <a:r>
              <a:rPr lang="en-IN" sz="1800" dirty="0"/>
              <a:t>while </a:t>
            </a:r>
            <a:r>
              <a:rPr lang="en-IN" sz="1800" dirty="0" err="1"/>
              <a:t>i</a:t>
            </a:r>
            <a:r>
              <a:rPr lang="en-IN" sz="1800" dirty="0"/>
              <a:t> &lt; 6:</a:t>
            </a:r>
          </a:p>
          <a:p>
            <a:pPr marL="0" indent="0">
              <a:buNone/>
            </a:pPr>
            <a:r>
              <a:rPr lang="en-IN" sz="1800" dirty="0"/>
              <a:t>  </a:t>
            </a:r>
            <a:r>
              <a:rPr lang="en-IN" sz="1800" dirty="0" err="1"/>
              <a:t>i</a:t>
            </a:r>
            <a:r>
              <a:rPr lang="en-IN" sz="1800" dirty="0"/>
              <a:t> += 1</a:t>
            </a:r>
          </a:p>
          <a:p>
            <a:pPr marL="0" indent="0">
              <a:buNone/>
            </a:pPr>
            <a:r>
              <a:rPr lang="en-IN" sz="1800" dirty="0"/>
              <a:t>  if </a:t>
            </a:r>
            <a:r>
              <a:rPr lang="en-IN" sz="1800" dirty="0" err="1"/>
              <a:t>i</a:t>
            </a:r>
            <a:r>
              <a:rPr lang="en-IN" sz="1800" dirty="0"/>
              <a:t> == 3:</a:t>
            </a:r>
          </a:p>
          <a:p>
            <a:pPr marL="0" indent="0">
              <a:buNone/>
            </a:pPr>
            <a:r>
              <a:rPr lang="en-IN" sz="1800" dirty="0"/>
              <a:t>    break</a:t>
            </a:r>
          </a:p>
          <a:p>
            <a:pPr marL="0" indent="0">
              <a:buNone/>
            </a:pPr>
            <a:r>
              <a:rPr lang="en-IN" sz="1800" dirty="0"/>
              <a:t>  print(</a:t>
            </a:r>
            <a:r>
              <a:rPr lang="en-IN" sz="1800" dirty="0" err="1"/>
              <a:t>i</a:t>
            </a:r>
            <a:r>
              <a:rPr lang="en-IN" sz="1800" dirty="0"/>
              <a:t>)</a:t>
            </a:r>
          </a:p>
          <a:p>
            <a:pPr marL="0" indent="0">
              <a:buNone/>
            </a:pPr>
            <a:endParaRPr lang="en-IN" dirty="0"/>
          </a:p>
          <a:p>
            <a:pPr marL="457200" indent="-457200">
              <a:buAutoNum type="alphaUcPeriod"/>
            </a:pPr>
            <a:r>
              <a:rPr lang="en-IN" sz="2000" dirty="0"/>
              <a:t>1 2 3</a:t>
            </a:r>
          </a:p>
          <a:p>
            <a:pPr marL="457200" indent="-457200">
              <a:buAutoNum type="alphaUcPeriod"/>
            </a:pPr>
            <a:r>
              <a:rPr lang="en-IN" sz="2000" dirty="0"/>
              <a:t>1 2</a:t>
            </a:r>
          </a:p>
          <a:p>
            <a:pPr marL="457200" indent="-457200">
              <a:buAutoNum type="alphaUcPeriod"/>
            </a:pPr>
            <a:r>
              <a:rPr lang="en-IN" sz="2000" dirty="0"/>
              <a:t>1</a:t>
            </a:r>
          </a:p>
          <a:p>
            <a:pPr marL="457200" indent="-457200">
              <a:buAutoNum type="alphaUcPeriod"/>
            </a:pPr>
            <a:r>
              <a:rPr lang="en-IN" sz="2000" dirty="0"/>
              <a:t>1 2 3 4 5 6</a:t>
            </a:r>
          </a:p>
        </p:txBody>
      </p:sp>
    </p:spTree>
    <p:extLst>
      <p:ext uri="{BB962C8B-B14F-4D97-AF65-F5344CB8AC3E}">
        <p14:creationId xmlns:p14="http://schemas.microsoft.com/office/powerpoint/2010/main" val="860320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1194</Words>
  <Application>Microsoft Office PowerPoint</Application>
  <PresentationFormat>Widescreen</PresentationFormat>
  <Paragraphs>167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Times New Roman</vt:lpstr>
      <vt:lpstr>Office Theme</vt:lpstr>
      <vt:lpstr>Unit 2(Lesson 6,7 and 8)</vt:lpstr>
      <vt:lpstr>Python break Statement</vt:lpstr>
      <vt:lpstr>Working of break Statement</vt:lpstr>
      <vt:lpstr>Example</vt:lpstr>
      <vt:lpstr>Practice Question</vt:lpstr>
      <vt:lpstr>PowerPoint Presentation</vt:lpstr>
      <vt:lpstr>Practice Question</vt:lpstr>
      <vt:lpstr>PowerPoint Presentation</vt:lpstr>
      <vt:lpstr>MCQ</vt:lpstr>
      <vt:lpstr>MCQ</vt:lpstr>
      <vt:lpstr>PowerPoint Presentation</vt:lpstr>
      <vt:lpstr>PowerPoint Presentation</vt:lpstr>
      <vt:lpstr>PowerPoint Presentation</vt:lpstr>
      <vt:lpstr>Example:</vt:lpstr>
      <vt:lpstr>Output:</vt:lpstr>
      <vt:lpstr>Output:</vt:lpstr>
      <vt:lpstr>Practice question:</vt:lpstr>
      <vt:lpstr>PowerPoint Presentation</vt:lpstr>
      <vt:lpstr>PowerPoint Presentation</vt:lpstr>
      <vt:lpstr>                      Pass Statement</vt:lpstr>
      <vt:lpstr>Write a program to print all even numbers from the list of numbers given below. Ignore all odd numbers using the pass statement </vt:lpstr>
      <vt:lpstr>Pass statement can be used with conditional statements</vt:lpstr>
      <vt:lpstr>PowerPoint Presentation</vt:lpstr>
      <vt:lpstr>PowerPoint Presentation</vt:lpstr>
      <vt:lpstr>PowerPoint Presentation</vt:lpstr>
      <vt:lpstr>Select the correct Python control statement: </vt:lpstr>
      <vt:lpstr>Select the correct Python control statement: </vt:lpstr>
      <vt:lpstr>  Select the correct Statement</vt:lpstr>
      <vt:lpstr> Select the correct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2(Lesson 6)</dc:title>
  <dc:creator>Admin</dc:creator>
  <cp:lastModifiedBy>Salil Batra</cp:lastModifiedBy>
  <cp:revision>9</cp:revision>
  <dcterms:created xsi:type="dcterms:W3CDTF">2022-09-18T07:38:07Z</dcterms:created>
  <dcterms:modified xsi:type="dcterms:W3CDTF">2022-10-27T06:29:00Z</dcterms:modified>
</cp:coreProperties>
</file>