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604020202020204" charset="0"/>
      <p:regular r:id="rId5"/>
      <p:bold r:id="rId6"/>
      <p:italic r:id="rId7"/>
      <p:boldItalic r:id="rId8"/>
    </p:embeddedFon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6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9419f719b3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9419f719b3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419550"/>
            <a:ext cx="7684800" cy="928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790" b="1" dirty="0">
                <a:solidFill>
                  <a:schemeClr val="dk1"/>
                </a:solidFill>
                <a:latin typeface="Google Sans"/>
                <a:ea typeface="Google Sans"/>
                <a:cs typeface="Google Sans"/>
                <a:sym typeface="Google Sans"/>
              </a:rPr>
              <a:t>Has this file been identified as malicious? Explain why or why not.</a:t>
            </a:r>
            <a:endParaRPr sz="1790" b="1" dirty="0">
              <a:solidFill>
                <a:schemeClr val="dk1"/>
              </a:solidFill>
              <a:latin typeface="Google Sans"/>
              <a:ea typeface="Google Sans"/>
              <a:cs typeface="Google Sans"/>
              <a:sym typeface="Google Sans"/>
            </a:endParaRPr>
          </a:p>
          <a:p>
            <a:pPr marL="0" lvl="0" indent="0" algn="l" rtl="0">
              <a:lnSpc>
                <a:spcPct val="95000"/>
              </a:lnSpc>
              <a:spcBef>
                <a:spcPts val="1200"/>
              </a:spcBef>
              <a:spcAft>
                <a:spcPts val="0"/>
              </a:spcAft>
              <a:buSzPts val="605"/>
              <a:buNone/>
            </a:pPr>
            <a:endParaRPr sz="1790" b="1" dirty="0">
              <a:solidFill>
                <a:schemeClr val="dk1"/>
              </a:solidFill>
              <a:latin typeface="Google Sans"/>
              <a:ea typeface="Google Sans"/>
              <a:cs typeface="Google Sans"/>
              <a:sym typeface="Google Sans"/>
            </a:endParaRPr>
          </a:p>
          <a:p>
            <a:pPr marL="0" lvl="0" indent="0" algn="l" rtl="0">
              <a:lnSpc>
                <a:spcPct val="95000"/>
              </a:lnSpc>
              <a:spcBef>
                <a:spcPts val="1200"/>
              </a:spcBef>
              <a:spcAft>
                <a:spcPts val="1200"/>
              </a:spcAft>
              <a:buSzPts val="605"/>
              <a:buNone/>
            </a:pPr>
            <a:endParaRPr sz="1790" b="1" dirty="0">
              <a:solidFill>
                <a:schemeClr val="dk1"/>
              </a:solidFill>
              <a:latin typeface="Google Sans"/>
              <a:ea typeface="Google Sans"/>
              <a:cs typeface="Google Sans"/>
              <a:sym typeface="Google Sans"/>
            </a:endParaRPr>
          </a:p>
        </p:txBody>
      </p:sp>
      <p:sp>
        <p:nvSpPr>
          <p:cNvPr id="55" name="Google Shape;55;p13"/>
          <p:cNvSpPr txBox="1"/>
          <p:nvPr/>
        </p:nvSpPr>
        <p:spPr>
          <a:xfrm>
            <a:off x="311700" y="883800"/>
            <a:ext cx="7538700" cy="369328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rgbClr val="434343"/>
                </a:solidFill>
              </a:rPr>
              <a:t>Enter your answer here.</a:t>
            </a:r>
          </a:p>
          <a:p>
            <a:pPr marL="0" lvl="0" indent="0" algn="l" rtl="0">
              <a:spcBef>
                <a:spcPts val="0"/>
              </a:spcBef>
              <a:spcAft>
                <a:spcPts val="0"/>
              </a:spcAft>
              <a:buNone/>
            </a:pPr>
            <a:endParaRPr lang="en" sz="1200" dirty="0">
              <a:solidFill>
                <a:srgbClr val="434343"/>
              </a:solidFill>
            </a:endParaRPr>
          </a:p>
          <a:p>
            <a:pPr marL="0" lvl="0" indent="0" algn="l" rtl="0">
              <a:spcBef>
                <a:spcPts val="0"/>
              </a:spcBef>
              <a:spcAft>
                <a:spcPts val="0"/>
              </a:spcAft>
              <a:buNone/>
            </a:pPr>
            <a:r>
              <a:rPr lang="en-US" sz="1200" dirty="0">
                <a:solidFill>
                  <a:srgbClr val="434343"/>
                </a:solidFill>
              </a:rPr>
              <a:t>Yes, the file with SHA256 hash "54e6ea47eb04634d3e87fd7787e2136ccfbcc80ade34f246a12cf93bab527f6b" has been identified as malicious based on the following findings from the </a:t>
            </a:r>
            <a:r>
              <a:rPr lang="en-US" sz="1200" dirty="0" err="1">
                <a:solidFill>
                  <a:srgbClr val="434343"/>
                </a:solidFill>
              </a:rPr>
              <a:t>VirusTotal</a:t>
            </a:r>
            <a:r>
              <a:rPr lang="en-US" sz="1200" dirty="0">
                <a:solidFill>
                  <a:srgbClr val="434343"/>
                </a:solidFill>
              </a:rPr>
              <a:t> report:</a:t>
            </a:r>
          </a:p>
          <a:p>
            <a:pPr marL="0" lvl="0" indent="0" algn="l" rtl="0">
              <a:spcBef>
                <a:spcPts val="0"/>
              </a:spcBef>
              <a:spcAft>
                <a:spcPts val="0"/>
              </a:spcAft>
              <a:buNone/>
            </a:pPr>
            <a:endParaRPr lang="en-US" sz="1200" dirty="0">
              <a:solidFill>
                <a:srgbClr val="434343"/>
              </a:solidFill>
            </a:endParaRPr>
          </a:p>
          <a:p>
            <a:pPr marL="0" lvl="0" indent="0" algn="l" rtl="0">
              <a:spcBef>
                <a:spcPts val="0"/>
              </a:spcBef>
              <a:spcAft>
                <a:spcPts val="0"/>
              </a:spcAft>
              <a:buNone/>
            </a:pPr>
            <a:r>
              <a:rPr lang="en-US" sz="1200" dirty="0">
                <a:solidFill>
                  <a:srgbClr val="434343"/>
                </a:solidFill>
              </a:rPr>
              <a:t>Vendors' Ratio: The report indicates a high number of security vendors have flagged this file as malicious, which suggests a strong consensus among the security community about its malicious nature.</a:t>
            </a:r>
          </a:p>
          <a:p>
            <a:pPr marL="0" lvl="0" indent="0" algn="l" rtl="0">
              <a:spcBef>
                <a:spcPts val="0"/>
              </a:spcBef>
              <a:spcAft>
                <a:spcPts val="0"/>
              </a:spcAft>
              <a:buNone/>
            </a:pPr>
            <a:endParaRPr lang="en-US" sz="1200" dirty="0">
              <a:solidFill>
                <a:srgbClr val="434343"/>
              </a:solidFill>
            </a:endParaRPr>
          </a:p>
          <a:p>
            <a:pPr marL="0" lvl="0" indent="0" algn="l" rtl="0">
              <a:spcBef>
                <a:spcPts val="0"/>
              </a:spcBef>
              <a:spcAft>
                <a:spcPts val="0"/>
              </a:spcAft>
              <a:buNone/>
            </a:pPr>
            <a:r>
              <a:rPr lang="en-US" sz="1200" dirty="0">
                <a:solidFill>
                  <a:srgbClr val="434343"/>
                </a:solidFill>
              </a:rPr>
              <a:t>Community Score: The community score, indicated by a red "X," is negative, further supporting the assessment that the file is likely malicious based on collective inputs from the </a:t>
            </a:r>
            <a:r>
              <a:rPr lang="en-US" sz="1200" dirty="0" err="1">
                <a:solidFill>
                  <a:srgbClr val="434343"/>
                </a:solidFill>
              </a:rPr>
              <a:t>VirusTotal</a:t>
            </a:r>
            <a:r>
              <a:rPr lang="en-US" sz="1200" dirty="0">
                <a:solidFill>
                  <a:srgbClr val="434343"/>
                </a:solidFill>
              </a:rPr>
              <a:t> community.</a:t>
            </a:r>
          </a:p>
          <a:p>
            <a:pPr marL="0" lvl="0" indent="0" algn="l" rtl="0">
              <a:spcBef>
                <a:spcPts val="0"/>
              </a:spcBef>
              <a:spcAft>
                <a:spcPts val="0"/>
              </a:spcAft>
              <a:buNone/>
            </a:pPr>
            <a:endParaRPr lang="en-US" sz="1200" dirty="0">
              <a:solidFill>
                <a:srgbClr val="434343"/>
              </a:solidFill>
            </a:endParaRPr>
          </a:p>
          <a:p>
            <a:pPr marL="0" lvl="0" indent="0" algn="l" rtl="0">
              <a:spcBef>
                <a:spcPts val="0"/>
              </a:spcBef>
              <a:spcAft>
                <a:spcPts val="0"/>
              </a:spcAft>
              <a:buNone/>
            </a:pPr>
            <a:r>
              <a:rPr lang="en-US" sz="1200" dirty="0">
                <a:solidFill>
                  <a:srgbClr val="434343"/>
                </a:solidFill>
              </a:rPr>
              <a:t>Detection by Security Vendors: Numerous security vendors have identified this file as malicious, and their detections include the names of specific malware associated with this file. These vendor detections add credibility to the file's maliciousness.</a:t>
            </a:r>
          </a:p>
          <a:p>
            <a:pPr marL="0" lvl="0" indent="0" algn="l" rtl="0">
              <a:spcBef>
                <a:spcPts val="0"/>
              </a:spcBef>
              <a:spcAft>
                <a:spcPts val="0"/>
              </a:spcAft>
              <a:buNone/>
            </a:pPr>
            <a:endParaRPr lang="en-US" sz="1200" dirty="0">
              <a:solidFill>
                <a:srgbClr val="434343"/>
              </a:solidFill>
            </a:endParaRPr>
          </a:p>
          <a:p>
            <a:pPr marL="0" lvl="0" indent="0" algn="l" rtl="0">
              <a:spcBef>
                <a:spcPts val="0"/>
              </a:spcBef>
              <a:spcAft>
                <a:spcPts val="0"/>
              </a:spcAft>
              <a:buNone/>
            </a:pPr>
            <a:r>
              <a:rPr lang="en-US" sz="1200" dirty="0">
                <a:solidFill>
                  <a:srgbClr val="434343"/>
                </a:solidFill>
              </a:rPr>
              <a:t>These findings collectively provide strong evidence that the file is malicious. It is crucial to use multiple sources of information when evaluating files, and in this case, the </a:t>
            </a:r>
            <a:r>
              <a:rPr lang="en-US" sz="1200" dirty="0" err="1">
                <a:solidFill>
                  <a:srgbClr val="434343"/>
                </a:solidFill>
              </a:rPr>
              <a:t>VirusTotal</a:t>
            </a:r>
            <a:r>
              <a:rPr lang="en-US" sz="1200" dirty="0">
                <a:solidFill>
                  <a:srgbClr val="434343"/>
                </a:solidFill>
              </a:rPr>
              <a:t> report strongly suggests that the file is a security threat.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name="adj" fmla="val 50000"/>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14"/>
            <p:cNvCxnSpPr/>
            <p:nvPr/>
          </p:nvCxnSpPr>
          <p:spPr>
            <a:xfrm>
              <a:off x="2174888" y="1426450"/>
              <a:ext cx="1162500" cy="0"/>
            </a:xfrm>
            <a:prstGeom prst="straightConnector1">
              <a:avLst/>
            </a:prstGeom>
            <a:noFill/>
            <a:ln w="28575" cap="flat" cmpd="sng">
              <a:solidFill>
                <a:srgbClr val="FFFFFF"/>
              </a:solidFill>
              <a:prstDash val="solid"/>
              <a:round/>
              <a:headEnd type="none" w="med" len="med"/>
              <a:tailEnd type="none" w="med" len="med"/>
            </a:ln>
          </p:spPr>
        </p:cxnSp>
        <p:cxnSp>
          <p:nvCxnSpPr>
            <p:cNvPr id="63" name="Google Shape;63;p14"/>
            <p:cNvCxnSpPr/>
            <p:nvPr/>
          </p:nvCxnSpPr>
          <p:spPr>
            <a:xfrm>
              <a:off x="1714500" y="2214625"/>
              <a:ext cx="2094000" cy="0"/>
            </a:xfrm>
            <a:prstGeom prst="straightConnector1">
              <a:avLst/>
            </a:prstGeom>
            <a:noFill/>
            <a:ln w="28575" cap="flat" cmpd="sng">
              <a:solidFill>
                <a:srgbClr val="FFFFFF"/>
              </a:solidFill>
              <a:prstDash val="solid"/>
              <a:round/>
              <a:headEnd type="none" w="med" len="med"/>
              <a:tailEnd type="none" w="med" len="med"/>
            </a:ln>
          </p:spPr>
        </p:cxnSp>
        <p:cxnSp>
          <p:nvCxnSpPr>
            <p:cNvPr id="64" name="Google Shape;64;p14"/>
            <p:cNvCxnSpPr/>
            <p:nvPr/>
          </p:nvCxnSpPr>
          <p:spPr>
            <a:xfrm>
              <a:off x="1269525" y="2976625"/>
              <a:ext cx="2970900" cy="0"/>
            </a:xfrm>
            <a:prstGeom prst="straightConnector1">
              <a:avLst/>
            </a:prstGeom>
            <a:noFill/>
            <a:ln w="28575" cap="flat" cmpd="sng">
              <a:solidFill>
                <a:srgbClr val="FFFFFF"/>
              </a:solidFill>
              <a:prstDash val="solid"/>
              <a:round/>
              <a:headEnd type="none" w="med" len="med"/>
              <a:tailEnd type="none" w="med" len="med"/>
            </a:ln>
          </p:spPr>
        </p:cxnSp>
        <p:cxnSp>
          <p:nvCxnSpPr>
            <p:cNvPr id="65" name="Google Shape;65;p14"/>
            <p:cNvCxnSpPr/>
            <p:nvPr/>
          </p:nvCxnSpPr>
          <p:spPr>
            <a:xfrm>
              <a:off x="903063" y="3665615"/>
              <a:ext cx="3729900" cy="0"/>
            </a:xfrm>
            <a:prstGeom prst="straightConnector1">
              <a:avLst/>
            </a:prstGeom>
            <a:noFill/>
            <a:ln w="28575" cap="flat" cmpd="sng">
              <a:solidFill>
                <a:srgbClr val="FFFFFF"/>
              </a:solidFill>
              <a:prstDash val="solid"/>
              <a:round/>
              <a:headEnd type="none" w="med" len="med"/>
              <a:tailEnd type="none" w="med" len="med"/>
            </a:ln>
          </p:spPr>
        </p:cxnSp>
        <p:cxnSp>
          <p:nvCxnSpPr>
            <p:cNvPr id="66" name="Google Shape;66;p14"/>
            <p:cNvCxnSpPr/>
            <p:nvPr/>
          </p:nvCxnSpPr>
          <p:spPr>
            <a:xfrm>
              <a:off x="484250" y="4351425"/>
              <a:ext cx="4541700" cy="0"/>
            </a:xfrm>
            <a:prstGeom prst="straightConnector1">
              <a:avLst/>
            </a:prstGeom>
            <a:noFill/>
            <a:ln w="28575" cap="flat" cmpd="sng">
              <a:solidFill>
                <a:srgbClr val="FFFFFF"/>
              </a:solidFill>
              <a:prstDash val="solid"/>
              <a:round/>
              <a:headEnd type="none" w="med" len="med"/>
              <a:tailEnd type="none" w="med" len="med"/>
            </a:ln>
          </p:spPr>
        </p:cxnSp>
      </p:grpSp>
      <p:sp>
        <p:nvSpPr>
          <p:cNvPr id="67" name="Google Shape;67;p14"/>
          <p:cNvSpPr txBox="1"/>
          <p:nvPr/>
        </p:nvSpPr>
        <p:spPr>
          <a:xfrm>
            <a:off x="2424313" y="863775"/>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TTPs</a:t>
            </a:r>
            <a:endParaRPr sz="1700" b="1">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Tools</a:t>
            </a:r>
            <a:endParaRPr sz="1700" b="1">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lt1"/>
                </a:solidFill>
                <a:latin typeface="Google Sans"/>
                <a:ea typeface="Google Sans"/>
                <a:cs typeface="Google Sans"/>
                <a:sym typeface="Google Sans"/>
              </a:rPr>
              <a:t>Network/host artifacts</a:t>
            </a:r>
            <a:endParaRPr sz="1700" b="1">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Domain names</a:t>
            </a:r>
            <a:endParaRPr sz="1700" b="1">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IP addresses</a:t>
            </a:r>
            <a:endParaRPr sz="1700" b="1">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Hash values</a:t>
            </a:r>
            <a:endParaRPr sz="1700" b="1">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4" name="Google Shape;74;p14"/>
          <p:cNvSpPr/>
          <p:nvPr/>
        </p:nvSpPr>
        <p:spPr>
          <a:xfrm>
            <a:off x="4848450" y="82432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dk1"/>
                </a:solidFill>
                <a:latin typeface="Google Sans"/>
                <a:ea typeface="Google Sans"/>
                <a:cs typeface="Google Sans"/>
                <a:sym typeface="Google Sans"/>
              </a:rPr>
              <a:t>C2</a:t>
            </a:r>
            <a:endParaRPr sz="1100" dirty="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6" name="Google Shape;76;p14"/>
          <p:cNvSpPr/>
          <p:nvPr/>
        </p:nvSpPr>
        <p:spPr>
          <a:xfrm>
            <a:off x="5273525" y="15394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dk1"/>
                </a:solidFill>
                <a:latin typeface="Roboto"/>
                <a:ea typeface="Roboto"/>
                <a:cs typeface="Roboto"/>
                <a:sym typeface="Roboto"/>
              </a:rPr>
              <a:t>Input Capture</a:t>
            </a:r>
            <a:endParaRPr sz="1100" dirty="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8" name="Google Shape;78;p14"/>
          <p:cNvSpPr/>
          <p:nvPr/>
        </p:nvSpPr>
        <p:spPr>
          <a:xfrm>
            <a:off x="5681325" y="23090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dk1"/>
                </a:solidFill>
                <a:latin typeface="Roboto"/>
                <a:ea typeface="Roboto"/>
                <a:cs typeface="Roboto"/>
                <a:sym typeface="Roboto"/>
              </a:rPr>
              <a:t>HTTP Requests</a:t>
            </a:r>
            <a:endParaRPr sz="1100" dirty="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0" name="Google Shape;80;p14"/>
          <p:cNvSpPr/>
          <p:nvPr/>
        </p:nvSpPr>
        <p:spPr>
          <a:xfrm>
            <a:off x="6120875" y="3012486"/>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dk1"/>
                </a:solidFill>
                <a:latin typeface="Roboto"/>
                <a:ea typeface="Roboto"/>
                <a:cs typeface="Roboto"/>
                <a:sym typeface="Roboto"/>
              </a:rPr>
              <a:t>org.misecure.com</a:t>
            </a:r>
            <a:endParaRPr sz="1100" dirty="0">
              <a:solidFill>
                <a:schemeClr val="dk1"/>
              </a:solidFill>
              <a:latin typeface="Roboto"/>
              <a:ea typeface="Roboto"/>
              <a:cs typeface="Roboto"/>
              <a:sym typeface="Roboto"/>
            </a:endParaRPr>
          </a:p>
        </p:txBody>
      </p:sp>
      <p:cxnSp>
        <p:nvCxnSpPr>
          <p:cNvPr id="81" name="Google Shape;81;p14"/>
          <p:cNvCxnSpPr>
            <a:endCxn id="82" idx="1"/>
          </p:cNvCxnSpPr>
          <p:nvPr/>
        </p:nvCxnSpPr>
        <p:spPr>
          <a:xfrm>
            <a:off x="4835525" y="397792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2" name="Google Shape;82;p14"/>
          <p:cNvSpPr/>
          <p:nvPr/>
        </p:nvSpPr>
        <p:spPr>
          <a:xfrm>
            <a:off x="6530225" y="37158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dk1"/>
                </a:solidFill>
                <a:latin typeface="Roboto"/>
                <a:ea typeface="Roboto"/>
                <a:cs typeface="Roboto"/>
                <a:sym typeface="Roboto"/>
              </a:rPr>
              <a:t>108.177.119.113</a:t>
            </a:r>
            <a:endParaRPr sz="1100" dirty="0">
              <a:solidFill>
                <a:schemeClr val="dk1"/>
              </a:solidFill>
              <a:latin typeface="Roboto"/>
              <a:ea typeface="Roboto"/>
              <a:cs typeface="Roboto"/>
              <a:sym typeface="Roboto"/>
            </a:endParaRPr>
          </a:p>
        </p:txBody>
      </p:sp>
      <p:cxnSp>
        <p:nvCxnSpPr>
          <p:cNvPr id="83" name="Google Shape;83;p14"/>
          <p:cNvCxnSpPr/>
          <p:nvPr/>
        </p:nvCxnSpPr>
        <p:spPr>
          <a:xfrm>
            <a:off x="5211175" y="4680024"/>
            <a:ext cx="16053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4" name="Google Shape;84;p14"/>
          <p:cNvSpPr/>
          <p:nvPr/>
        </p:nvSpPr>
        <p:spPr>
          <a:xfrm>
            <a:off x="6816475" y="44179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0" i="0" u="none" strike="noStrike" dirty="0">
                <a:solidFill>
                  <a:srgbClr val="20242C"/>
                </a:solidFill>
                <a:effectLst/>
                <a:latin typeface="Google Sans" panose="020B0604020202020204" charset="0"/>
              </a:rPr>
              <a:t>287d612e29b71c90aa54947313810a25</a:t>
            </a:r>
            <a:endParaRPr sz="1000" dirty="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220</Words>
  <Application>Microsoft Office PowerPoint</Application>
  <PresentationFormat>On-screen Show (16:9)</PresentationFormat>
  <Paragraphs>24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Google Sans</vt:lpstr>
      <vt:lpstr>Roboto</vt:lpstr>
      <vt:lpstr>Arial</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KIRK HENDRIX BULAONG</cp:lastModifiedBy>
  <cp:revision>9</cp:revision>
  <dcterms:modified xsi:type="dcterms:W3CDTF">2023-10-29T11:24:58Z</dcterms:modified>
</cp:coreProperties>
</file>