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6" r:id="rId1"/>
  </p:sldMasterIdLst>
  <p:sldIdLst>
    <p:sldId id="256" r:id="rId2"/>
    <p:sldId id="258" r:id="rId3"/>
    <p:sldId id="259" r:id="rId4"/>
    <p:sldId id="257" r:id="rId5"/>
    <p:sldId id="264" r:id="rId6"/>
    <p:sldId id="265" r:id="rId7"/>
    <p:sldId id="266" r:id="rId8"/>
    <p:sldId id="260"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254"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11/5/2021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018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70269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70040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0379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79343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50427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8751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78924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95234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21298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857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12377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8294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476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789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07742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761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11/5/2021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01972590"/>
      </p:ext>
    </p:extLst>
  </p:cSld>
  <p:clrMap bg1="dk1" tx1="lt1" bg2="dk2" tx2="lt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 id="2147484082" r:id="rId16"/>
    <p:sldLayoutId id="214748408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BBE5-BA83-48F5-B287-CF45DB5252C6}"/>
              </a:ext>
            </a:extLst>
          </p:cNvPr>
          <p:cNvSpPr>
            <a:spLocks noGrp="1"/>
          </p:cNvSpPr>
          <p:nvPr>
            <p:ph type="ctrTitle"/>
          </p:nvPr>
        </p:nvSpPr>
        <p:spPr>
          <a:xfrm>
            <a:off x="1154955" y="1086374"/>
            <a:ext cx="8825658" cy="1971412"/>
          </a:xfrm>
        </p:spPr>
        <p:txBody>
          <a:bodyPr>
            <a:normAutofit/>
          </a:bodyPr>
          <a:lstStyle/>
          <a:p>
            <a:r>
              <a:rPr lang="en-US" sz="6000" i="1" u="sng" dirty="0">
                <a:solidFill>
                  <a:schemeClr val="tx1"/>
                </a:solidFill>
                <a:effectLst>
                  <a:outerShdw blurRad="38100" dist="38100" dir="2700000" algn="tl">
                    <a:srgbClr val="000000">
                      <a:alpha val="43137"/>
                    </a:srgbClr>
                  </a:outerShdw>
                </a:effectLst>
              </a:rPr>
              <a:t>Web Designing Project</a:t>
            </a:r>
            <a:br>
              <a:rPr lang="en-US" sz="6000" dirty="0"/>
            </a:br>
            <a:r>
              <a:rPr lang="en-US" sz="6000" dirty="0"/>
              <a:t>                 </a:t>
            </a:r>
          </a:p>
        </p:txBody>
      </p:sp>
      <p:sp>
        <p:nvSpPr>
          <p:cNvPr id="3" name="Subtitle 2">
            <a:extLst>
              <a:ext uri="{FF2B5EF4-FFF2-40B4-BE49-F238E27FC236}">
                <a16:creationId xmlns:a16="http://schemas.microsoft.com/office/drawing/2014/main" id="{E435D4FE-D7ED-4FAB-B243-37F15BEEE259}"/>
              </a:ext>
            </a:extLst>
          </p:cNvPr>
          <p:cNvSpPr>
            <a:spLocks noGrp="1"/>
          </p:cNvSpPr>
          <p:nvPr>
            <p:ph type="subTitle" idx="1"/>
          </p:nvPr>
        </p:nvSpPr>
        <p:spPr>
          <a:xfrm>
            <a:off x="727308" y="2072080"/>
            <a:ext cx="8391525" cy="3867327"/>
          </a:xfrm>
        </p:spPr>
        <p:txBody>
          <a:bodyPr>
            <a:normAutofit fontScale="25000" lnSpcReduction="20000"/>
          </a:bodyPr>
          <a:lstStyle/>
          <a:p>
            <a:endParaRPr lang="en-US" sz="2400" b="1" u="sng" dirty="0">
              <a:solidFill>
                <a:schemeClr val="accent6">
                  <a:lumMod val="75000"/>
                </a:schemeClr>
              </a:solidFill>
            </a:endParaRPr>
          </a:p>
          <a:p>
            <a:endParaRPr lang="en-US" sz="2400" b="1" dirty="0">
              <a:solidFill>
                <a:schemeClr val="accent6">
                  <a:lumMod val="75000"/>
                </a:schemeClr>
              </a:solidFill>
            </a:endParaRPr>
          </a:p>
          <a:p>
            <a:r>
              <a:rPr lang="en-US" sz="2400" b="1" dirty="0">
                <a:solidFill>
                  <a:schemeClr val="accent6">
                    <a:lumMod val="75000"/>
                  </a:schemeClr>
                </a:solidFill>
              </a:rPr>
              <a:t>                                                                                           </a:t>
            </a:r>
          </a:p>
          <a:p>
            <a:endParaRPr lang="en-US" sz="2400" b="1" dirty="0">
              <a:solidFill>
                <a:schemeClr val="accent3">
                  <a:lumMod val="60000"/>
                  <a:lumOff val="40000"/>
                </a:schemeClr>
              </a:solidFill>
            </a:endParaRPr>
          </a:p>
          <a:p>
            <a:r>
              <a:rPr lang="en-US" sz="2800" b="1" dirty="0">
                <a:solidFill>
                  <a:schemeClr val="accent3">
                    <a:lumMod val="60000"/>
                    <a:lumOff val="40000"/>
                  </a:schemeClr>
                </a:solidFill>
              </a:rPr>
              <a:t>                                                                                                                                                    </a:t>
            </a:r>
            <a:r>
              <a:rPr lang="en-US" sz="11200" b="1" i="1" u="sng" dirty="0">
                <a:solidFill>
                  <a:schemeClr val="bg2"/>
                </a:solidFill>
              </a:rPr>
              <a:t>Online travel agency</a:t>
            </a:r>
          </a:p>
          <a:p>
            <a:endParaRPr lang="en-US" sz="2400" b="1" dirty="0">
              <a:solidFill>
                <a:schemeClr val="accent3">
                  <a:lumMod val="60000"/>
                  <a:lumOff val="40000"/>
                </a:schemeClr>
              </a:solidFill>
            </a:endParaRPr>
          </a:p>
          <a:p>
            <a:endParaRPr lang="en-US" sz="2400" b="1" dirty="0">
              <a:solidFill>
                <a:schemeClr val="accent3">
                  <a:lumMod val="60000"/>
                  <a:lumOff val="40000"/>
                </a:schemeClr>
              </a:solidFill>
            </a:endParaRPr>
          </a:p>
          <a:p>
            <a:endParaRPr lang="en-US" sz="2400" b="1" dirty="0">
              <a:solidFill>
                <a:schemeClr val="accent3">
                  <a:lumMod val="60000"/>
                  <a:lumOff val="40000"/>
                </a:schemeClr>
              </a:solidFill>
            </a:endParaRPr>
          </a:p>
          <a:p>
            <a:r>
              <a:rPr lang="en-US" sz="2400" b="1" dirty="0">
                <a:solidFill>
                  <a:schemeClr val="accent3">
                    <a:lumMod val="60000"/>
                    <a:lumOff val="40000"/>
                  </a:schemeClr>
                </a:solidFill>
              </a:rPr>
              <a:t>                                      </a:t>
            </a:r>
          </a:p>
          <a:p>
            <a:r>
              <a:rPr lang="en-US" sz="5600" b="1" dirty="0">
                <a:solidFill>
                  <a:schemeClr val="tx1">
                    <a:lumMod val="75000"/>
                    <a:lumOff val="25000"/>
                  </a:schemeClr>
                </a:solidFill>
              </a:rPr>
              <a:t>                 </a:t>
            </a:r>
            <a:r>
              <a:rPr lang="en-US" sz="6400" b="1" dirty="0">
                <a:solidFill>
                  <a:schemeClr val="tx1">
                    <a:lumMod val="75000"/>
                    <a:lumOff val="25000"/>
                  </a:schemeClr>
                </a:solidFill>
              </a:rPr>
              <a:t>Prepared by:</a:t>
            </a:r>
          </a:p>
          <a:p>
            <a:r>
              <a:rPr lang="en-US" sz="6400" b="1" dirty="0">
                <a:solidFill>
                  <a:schemeClr val="tx1">
                    <a:lumMod val="75000"/>
                    <a:lumOff val="25000"/>
                  </a:schemeClr>
                </a:solidFill>
              </a:rPr>
              <a:t>                       20ce100(rishi patel)</a:t>
            </a:r>
          </a:p>
          <a:p>
            <a:r>
              <a:rPr lang="en-US" sz="6400" b="1" dirty="0">
                <a:solidFill>
                  <a:schemeClr val="tx1">
                    <a:lumMod val="75000"/>
                    <a:lumOff val="25000"/>
                  </a:schemeClr>
                </a:solidFill>
              </a:rPr>
              <a:t>                       20ce096(poojan Patel)</a:t>
            </a:r>
          </a:p>
          <a:p>
            <a:endParaRPr lang="en-US" sz="6400" b="1" dirty="0">
              <a:solidFill>
                <a:schemeClr val="tx1">
                  <a:lumMod val="75000"/>
                  <a:lumOff val="25000"/>
                </a:schemeClr>
              </a:solidFill>
            </a:endParaRPr>
          </a:p>
          <a:p>
            <a:r>
              <a:rPr lang="en-US" sz="6400" b="1" dirty="0">
                <a:solidFill>
                  <a:schemeClr val="tx1">
                    <a:lumMod val="75000"/>
                    <a:lumOff val="25000"/>
                  </a:schemeClr>
                </a:solidFill>
              </a:rPr>
              <a:t>                       guided by: NIKITA BHATT                     </a:t>
            </a:r>
          </a:p>
          <a:p>
            <a:endParaRPr lang="en-US" sz="3600" b="1" dirty="0"/>
          </a:p>
        </p:txBody>
      </p:sp>
      <p:pic>
        <p:nvPicPr>
          <p:cNvPr id="5" name="Picture 4">
            <a:extLst>
              <a:ext uri="{FF2B5EF4-FFF2-40B4-BE49-F238E27FC236}">
                <a16:creationId xmlns:a16="http://schemas.microsoft.com/office/drawing/2014/main" id="{D748B3C4-B767-4B65-A06D-1E73BF4C9DE9}"/>
              </a:ext>
            </a:extLst>
          </p:cNvPr>
          <p:cNvPicPr>
            <a:picLocks noChangeAspect="1"/>
          </p:cNvPicPr>
          <p:nvPr/>
        </p:nvPicPr>
        <p:blipFill>
          <a:blip r:embed="rId2"/>
          <a:stretch>
            <a:fillRect/>
          </a:stretch>
        </p:blipFill>
        <p:spPr>
          <a:xfrm>
            <a:off x="0" y="0"/>
            <a:ext cx="4724400" cy="971550"/>
          </a:xfrm>
          <a:prstGeom prst="rect">
            <a:avLst/>
          </a:prstGeom>
        </p:spPr>
      </p:pic>
      <p:pic>
        <p:nvPicPr>
          <p:cNvPr id="7" name="Picture 6">
            <a:extLst>
              <a:ext uri="{FF2B5EF4-FFF2-40B4-BE49-F238E27FC236}">
                <a16:creationId xmlns:a16="http://schemas.microsoft.com/office/drawing/2014/main" id="{D33409B0-8424-4A48-8125-F06B235AFBB6}"/>
              </a:ext>
            </a:extLst>
          </p:cNvPr>
          <p:cNvPicPr>
            <a:picLocks noChangeAspect="1"/>
          </p:cNvPicPr>
          <p:nvPr/>
        </p:nvPicPr>
        <p:blipFill>
          <a:blip r:embed="rId3"/>
          <a:stretch>
            <a:fillRect/>
          </a:stretch>
        </p:blipFill>
        <p:spPr>
          <a:xfrm>
            <a:off x="10063320" y="-184851"/>
            <a:ext cx="2709705" cy="2256931"/>
          </a:xfrm>
          <a:prstGeom prst="rect">
            <a:avLst/>
          </a:prstGeom>
        </p:spPr>
      </p:pic>
    </p:spTree>
    <p:extLst>
      <p:ext uri="{BB962C8B-B14F-4D97-AF65-F5344CB8AC3E}">
        <p14:creationId xmlns:p14="http://schemas.microsoft.com/office/powerpoint/2010/main" val="197006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77F9-52A0-4614-BBF8-A9C14FC0889C}"/>
              </a:ext>
            </a:extLst>
          </p:cNvPr>
          <p:cNvSpPr>
            <a:spLocks noGrp="1"/>
          </p:cNvSpPr>
          <p:nvPr>
            <p:ph type="title"/>
          </p:nvPr>
        </p:nvSpPr>
        <p:spPr/>
        <p:txBody>
          <a:bodyPr/>
          <a:lstStyle/>
          <a:p>
            <a:r>
              <a:rPr lang="en-US" dirty="0">
                <a:solidFill>
                  <a:schemeClr val="bg2"/>
                </a:solidFill>
              </a:rPr>
              <a:t>REFERENCES</a:t>
            </a:r>
          </a:p>
        </p:txBody>
      </p:sp>
      <p:sp>
        <p:nvSpPr>
          <p:cNvPr id="3" name="Content Placeholder 2">
            <a:extLst>
              <a:ext uri="{FF2B5EF4-FFF2-40B4-BE49-F238E27FC236}">
                <a16:creationId xmlns:a16="http://schemas.microsoft.com/office/drawing/2014/main" id="{3CB1C183-1238-4DD9-9010-AF3A9DE3EE11}"/>
              </a:ext>
            </a:extLst>
          </p:cNvPr>
          <p:cNvSpPr>
            <a:spLocks noGrp="1"/>
          </p:cNvSpPr>
          <p:nvPr>
            <p:ph idx="1"/>
          </p:nvPr>
        </p:nvSpPr>
        <p:spPr/>
        <p:txBody>
          <a:bodyPr>
            <a:normAutofit fontScale="85000" lnSpcReduction="20000"/>
          </a:bodyPr>
          <a:lstStyle/>
          <a:p>
            <a:pPr marL="0" indent="0">
              <a:buNone/>
            </a:pPr>
            <a:r>
              <a:rPr lang="en-US" dirty="0">
                <a:solidFill>
                  <a:schemeClr val="accent4">
                    <a:lumMod val="50000"/>
                  </a:schemeClr>
                </a:solidFill>
              </a:rPr>
              <a:t>   For learning HTML </a:t>
            </a:r>
          </a:p>
          <a:p>
            <a:pPr marL="0" indent="0">
              <a:buNone/>
            </a:pPr>
            <a:r>
              <a:rPr lang="en-US" dirty="0"/>
              <a:t>          [https://www.youtube.com/watch?v=BsDoLVMnmZs]</a:t>
            </a:r>
          </a:p>
          <a:p>
            <a:pPr marL="0" indent="0">
              <a:buNone/>
            </a:pPr>
            <a:r>
              <a:rPr lang="en-US" dirty="0"/>
              <a:t>          [https://www.w3schools.com/html/]</a:t>
            </a:r>
          </a:p>
          <a:p>
            <a:pPr marL="0" indent="0">
              <a:buNone/>
            </a:pPr>
            <a:r>
              <a:rPr lang="en-US" dirty="0"/>
              <a:t>   </a:t>
            </a:r>
            <a:r>
              <a:rPr lang="en-US" dirty="0">
                <a:solidFill>
                  <a:schemeClr val="accent4">
                    <a:lumMod val="50000"/>
                  </a:schemeClr>
                </a:solidFill>
              </a:rPr>
              <a:t>For learning PHP and MYSQL</a:t>
            </a:r>
          </a:p>
          <a:p>
            <a:pPr marL="0" indent="0">
              <a:buNone/>
            </a:pPr>
            <a:r>
              <a:rPr lang="en-US" dirty="0"/>
              <a:t>          [https://www.w3schools.com/js/DEFAULT.asp]</a:t>
            </a:r>
          </a:p>
          <a:p>
            <a:pPr marL="0" indent="0">
              <a:buNone/>
            </a:pPr>
            <a:r>
              <a:rPr lang="en-US" dirty="0"/>
              <a:t>          [https://www.youtube.com/watch?v=W6NZfCO5SIk]</a:t>
            </a:r>
          </a:p>
          <a:p>
            <a:pPr marL="0" indent="0">
              <a:buNone/>
            </a:pPr>
            <a:r>
              <a:rPr lang="en-US" dirty="0">
                <a:solidFill>
                  <a:schemeClr val="accent4">
                    <a:lumMod val="50000"/>
                  </a:schemeClr>
                </a:solidFill>
              </a:rPr>
              <a:t>   For learning CSS</a:t>
            </a:r>
          </a:p>
          <a:p>
            <a:pPr marL="0" indent="0">
              <a:buNone/>
            </a:pPr>
            <a:r>
              <a:rPr lang="en-US" dirty="0"/>
              <a:t>          [https://www.youtube.com/watch?v=Edsxf_NBFrw]</a:t>
            </a:r>
          </a:p>
          <a:p>
            <a:pPr marL="0" indent="0">
              <a:buNone/>
            </a:pPr>
            <a:endParaRPr lang="en-US" dirty="0"/>
          </a:p>
        </p:txBody>
      </p:sp>
    </p:spTree>
    <p:extLst>
      <p:ext uri="{BB962C8B-B14F-4D97-AF65-F5344CB8AC3E}">
        <p14:creationId xmlns:p14="http://schemas.microsoft.com/office/powerpoint/2010/main" val="379912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1EFD-29DC-4662-B1E0-D667B0A658C8}"/>
              </a:ext>
            </a:extLst>
          </p:cNvPr>
          <p:cNvSpPr>
            <a:spLocks noGrp="1"/>
          </p:cNvSpPr>
          <p:nvPr>
            <p:ph type="title"/>
          </p:nvPr>
        </p:nvSpPr>
        <p:spPr/>
        <p:txBody>
          <a:bodyPr/>
          <a:lstStyle/>
          <a:p>
            <a:r>
              <a:rPr lang="en-US" dirty="0">
                <a:solidFill>
                  <a:schemeClr val="bg2"/>
                </a:solidFill>
                <a:effectLst>
                  <a:outerShdw blurRad="38100" dist="38100" dir="2700000" algn="tl">
                    <a:srgbClr val="000000">
                      <a:alpha val="43137"/>
                    </a:srgbClr>
                  </a:outerShdw>
                </a:effectLst>
              </a:rPr>
              <a:t>LEARNING OUTCOME</a:t>
            </a:r>
          </a:p>
        </p:txBody>
      </p:sp>
      <p:pic>
        <p:nvPicPr>
          <p:cNvPr id="5" name="Content Placeholder 4">
            <a:extLst>
              <a:ext uri="{FF2B5EF4-FFF2-40B4-BE49-F238E27FC236}">
                <a16:creationId xmlns:a16="http://schemas.microsoft.com/office/drawing/2014/main" id="{DE3573FB-BFA3-4A28-B644-E19DBD79A076}"/>
              </a:ext>
            </a:extLst>
          </p:cNvPr>
          <p:cNvPicPr>
            <a:picLocks noGrp="1" noChangeAspect="1"/>
          </p:cNvPicPr>
          <p:nvPr>
            <p:ph idx="1"/>
          </p:nvPr>
        </p:nvPicPr>
        <p:blipFill>
          <a:blip r:embed="rId2"/>
          <a:stretch>
            <a:fillRect/>
          </a:stretch>
        </p:blipFill>
        <p:spPr>
          <a:xfrm>
            <a:off x="10049033" y="-124053"/>
            <a:ext cx="2523809" cy="1857143"/>
          </a:xfrm>
        </p:spPr>
      </p:pic>
      <p:sp>
        <p:nvSpPr>
          <p:cNvPr id="3" name="TextBox 2">
            <a:extLst>
              <a:ext uri="{FF2B5EF4-FFF2-40B4-BE49-F238E27FC236}">
                <a16:creationId xmlns:a16="http://schemas.microsoft.com/office/drawing/2014/main" id="{3AE362BE-C06D-4859-B179-5EF14B3B3736}"/>
              </a:ext>
            </a:extLst>
          </p:cNvPr>
          <p:cNvSpPr txBox="1"/>
          <p:nvPr/>
        </p:nvSpPr>
        <p:spPr>
          <a:xfrm>
            <a:off x="1137146" y="1853754"/>
            <a:ext cx="9231647" cy="3477875"/>
          </a:xfrm>
          <a:prstGeom prst="rect">
            <a:avLst/>
          </a:prstGeom>
          <a:noFill/>
        </p:spPr>
        <p:txBody>
          <a:bodyPr wrap="square" rtlCol="0">
            <a:spAutoFit/>
          </a:bodyPr>
          <a:lstStyle/>
          <a:p>
            <a:r>
              <a:rPr lang="en-IN" sz="2000" dirty="0"/>
              <a:t>We will learn many things from this project some of them are mentioned below:</a:t>
            </a:r>
          </a:p>
          <a:p>
            <a:endParaRPr lang="en-IN" sz="2000" dirty="0"/>
          </a:p>
          <a:p>
            <a:pPr marL="342900" indent="-342900">
              <a:buAutoNum type="arabicPeriod"/>
            </a:pPr>
            <a:r>
              <a:rPr lang="en-IN" sz="2000" b="1" dirty="0">
                <a:solidFill>
                  <a:schemeClr val="bg2"/>
                </a:solidFill>
              </a:rPr>
              <a:t>Technical</a:t>
            </a:r>
          </a:p>
          <a:p>
            <a:r>
              <a:rPr lang="en-IN" sz="2000" dirty="0"/>
              <a:t>&gt; HTML</a:t>
            </a:r>
          </a:p>
          <a:p>
            <a:r>
              <a:rPr lang="en-IN" sz="2000" dirty="0"/>
              <a:t>&gt; PHP and MYSQL</a:t>
            </a:r>
          </a:p>
          <a:p>
            <a:r>
              <a:rPr lang="en-IN" sz="2000" dirty="0"/>
              <a:t>&gt; CSS</a:t>
            </a:r>
          </a:p>
          <a:p>
            <a:pPr marL="285750" indent="-285750">
              <a:buFont typeface="Wingdings" panose="05000000000000000000" pitchFamily="2" charset="2"/>
              <a:buChar char="Ø"/>
            </a:pPr>
            <a:endParaRPr lang="en-IN" sz="2000" dirty="0"/>
          </a:p>
          <a:p>
            <a:r>
              <a:rPr lang="en-IN" sz="2000" dirty="0">
                <a:solidFill>
                  <a:schemeClr val="bg2"/>
                </a:solidFill>
              </a:rPr>
              <a:t>2.</a:t>
            </a:r>
            <a:r>
              <a:rPr lang="en-IN" sz="2000" dirty="0"/>
              <a:t>  </a:t>
            </a:r>
            <a:r>
              <a:rPr lang="en-IN" sz="2000" b="1" dirty="0">
                <a:solidFill>
                  <a:schemeClr val="bg2"/>
                </a:solidFill>
              </a:rPr>
              <a:t>Non</a:t>
            </a:r>
            <a:r>
              <a:rPr lang="en-IN" sz="2000" dirty="0">
                <a:solidFill>
                  <a:schemeClr val="bg2"/>
                </a:solidFill>
              </a:rPr>
              <a:t> </a:t>
            </a:r>
            <a:r>
              <a:rPr lang="en-IN" sz="2000" b="1" dirty="0">
                <a:solidFill>
                  <a:schemeClr val="bg2"/>
                </a:solidFill>
              </a:rPr>
              <a:t>technical</a:t>
            </a:r>
          </a:p>
          <a:p>
            <a:r>
              <a:rPr lang="en-IN" sz="2000" dirty="0"/>
              <a:t>&gt; Teamwork</a:t>
            </a:r>
          </a:p>
          <a:p>
            <a:r>
              <a:rPr lang="en-IN" sz="2000" dirty="0"/>
              <a:t>&gt; Communication skills</a:t>
            </a:r>
          </a:p>
          <a:p>
            <a:r>
              <a:rPr lang="en-IN" sz="2000" dirty="0"/>
              <a:t>&gt; Presentation skills</a:t>
            </a:r>
          </a:p>
        </p:txBody>
      </p:sp>
    </p:spTree>
    <p:extLst>
      <p:ext uri="{BB962C8B-B14F-4D97-AF65-F5344CB8AC3E}">
        <p14:creationId xmlns:p14="http://schemas.microsoft.com/office/powerpoint/2010/main" val="160412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D27F-A16E-4908-9A1F-A0F07ACB4208}"/>
              </a:ext>
            </a:extLst>
          </p:cNvPr>
          <p:cNvSpPr>
            <a:spLocks noGrp="1"/>
          </p:cNvSpPr>
          <p:nvPr>
            <p:ph type="title"/>
          </p:nvPr>
        </p:nvSpPr>
        <p:spPr/>
        <p:txBody>
          <a:bodyPr>
            <a:normAutofit/>
          </a:bodyPr>
          <a:lstStyle/>
          <a:p>
            <a:r>
              <a:rPr lang="en-US" sz="4000" dirty="0">
                <a:solidFill>
                  <a:schemeClr val="bg2"/>
                </a:solidFill>
                <a:effectLst>
                  <a:outerShdw blurRad="38100" dist="38100" dir="2700000" algn="tl">
                    <a:srgbClr val="000000">
                      <a:alpha val="43137"/>
                    </a:srgbClr>
                  </a:outerShdw>
                </a:effectLst>
              </a:rPr>
              <a:t>PROJECT DESCRIPTION</a:t>
            </a:r>
          </a:p>
        </p:txBody>
      </p:sp>
      <p:sp>
        <p:nvSpPr>
          <p:cNvPr id="3" name="Content Placeholder 2">
            <a:extLst>
              <a:ext uri="{FF2B5EF4-FFF2-40B4-BE49-F238E27FC236}">
                <a16:creationId xmlns:a16="http://schemas.microsoft.com/office/drawing/2014/main" id="{E1ADF986-6C1E-4B17-BAF9-AC72EE9B96C1}"/>
              </a:ext>
            </a:extLst>
          </p:cNvPr>
          <p:cNvSpPr>
            <a:spLocks noGrp="1"/>
          </p:cNvSpPr>
          <p:nvPr>
            <p:ph idx="1"/>
          </p:nvPr>
        </p:nvSpPr>
        <p:spPr>
          <a:xfrm>
            <a:off x="1103312" y="1753300"/>
            <a:ext cx="8946541" cy="4495100"/>
          </a:xfrm>
        </p:spPr>
        <p:txBody>
          <a:bodyPr>
            <a:normAutofit fontScale="85000" lnSpcReduction="10000"/>
          </a:bodyPr>
          <a:lstStyle/>
          <a:p>
            <a:endParaRPr lang="en-US" sz="2400" b="0" i="0" dirty="0">
              <a:effectLst/>
              <a:latin typeface="Lato" panose="020F0502020204030203" pitchFamily="34" charset="0"/>
            </a:endParaRPr>
          </a:p>
          <a:p>
            <a:r>
              <a:rPr lang="en-US" sz="2400" b="0" i="0" dirty="0">
                <a:effectLst/>
                <a:latin typeface="Lato" panose="020F0502020204030203" pitchFamily="34" charset="0"/>
              </a:rPr>
              <a:t>The Online travel agency(OTA) is a website based on web designing.</a:t>
            </a:r>
          </a:p>
          <a:p>
            <a:r>
              <a:rPr lang="en-US" sz="2400" b="0" i="0" dirty="0">
                <a:effectLst/>
                <a:latin typeface="Lato" panose="020F0502020204030203" pitchFamily="34" charset="0"/>
              </a:rPr>
              <a:t>The aim of this project is to develop a </a:t>
            </a:r>
            <a:r>
              <a:rPr lang="en-US" sz="2400" dirty="0">
                <a:latin typeface="Lato" panose="020F0502020204030203" pitchFamily="34" charset="0"/>
              </a:rPr>
              <a:t>website </a:t>
            </a:r>
            <a:r>
              <a:rPr lang="en-US" sz="2400" b="0" i="0" dirty="0">
                <a:effectLst/>
                <a:latin typeface="Lato" panose="020F0502020204030203" pitchFamily="34" charset="0"/>
              </a:rPr>
              <a:t>that automates the processes and activities of a travel agency. In this project, We will make an easier task of searching places and for booking train, flight or bus or hotels.</a:t>
            </a:r>
          </a:p>
          <a:p>
            <a:r>
              <a:rPr lang="en-US" sz="2400" b="0" i="0" dirty="0">
                <a:effectLst/>
                <a:latin typeface="Lato" panose="020F0502020204030203" pitchFamily="34" charset="0"/>
              </a:rPr>
              <a:t>We provide approach skills to critically examine how a tourist visits and its ability to operate in an appropriate way when dealing with the consequences of tourism, locally, regionally, and nationality. </a:t>
            </a:r>
          </a:p>
          <a:p>
            <a:r>
              <a:rPr lang="en-US" sz="2400" dirty="0">
                <a:latin typeface="Lato" panose="020F0502020204030203" pitchFamily="34" charset="0"/>
              </a:rPr>
              <a:t>Here we just want to provide user a easier and understandable way for discovering various tourist places and for booking hotels, flight, train and bus as per their convivence.</a:t>
            </a:r>
          </a:p>
          <a:p>
            <a:endParaRPr lang="en-US" sz="2400" b="0" i="0" dirty="0">
              <a:effectLst/>
              <a:latin typeface="Lato" panose="020F0502020204030203" pitchFamily="34" charset="0"/>
            </a:endParaRPr>
          </a:p>
        </p:txBody>
      </p:sp>
      <p:pic>
        <p:nvPicPr>
          <p:cNvPr id="5" name="Picture 4">
            <a:extLst>
              <a:ext uri="{FF2B5EF4-FFF2-40B4-BE49-F238E27FC236}">
                <a16:creationId xmlns:a16="http://schemas.microsoft.com/office/drawing/2014/main" id="{69C0BF07-93FB-43D5-9423-4675BDC71198}"/>
              </a:ext>
            </a:extLst>
          </p:cNvPr>
          <p:cNvPicPr>
            <a:picLocks noChangeAspect="1"/>
          </p:cNvPicPr>
          <p:nvPr/>
        </p:nvPicPr>
        <p:blipFill>
          <a:blip r:embed="rId2"/>
          <a:stretch>
            <a:fillRect/>
          </a:stretch>
        </p:blipFill>
        <p:spPr>
          <a:xfrm>
            <a:off x="10141216" y="-124053"/>
            <a:ext cx="2523809" cy="1857143"/>
          </a:xfrm>
          <a:prstGeom prst="rect">
            <a:avLst/>
          </a:prstGeom>
        </p:spPr>
      </p:pic>
    </p:spTree>
    <p:extLst>
      <p:ext uri="{BB962C8B-B14F-4D97-AF65-F5344CB8AC3E}">
        <p14:creationId xmlns:p14="http://schemas.microsoft.com/office/powerpoint/2010/main" val="302737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6A26-08A8-4DF2-86AF-BA3887903B0E}"/>
              </a:ext>
            </a:extLst>
          </p:cNvPr>
          <p:cNvSpPr>
            <a:spLocks noGrp="1"/>
          </p:cNvSpPr>
          <p:nvPr>
            <p:ph type="title"/>
          </p:nvPr>
        </p:nvSpPr>
        <p:spPr/>
        <p:txBody>
          <a:bodyPr>
            <a:normAutofit fontScale="90000"/>
          </a:bodyPr>
          <a:lstStyle/>
          <a:p>
            <a:r>
              <a:rPr lang="en-US" sz="4000" dirty="0">
                <a:solidFill>
                  <a:schemeClr val="bg2"/>
                </a:solidFill>
                <a:effectLst>
                  <a:outerShdw blurRad="38100" dist="38100" dir="2700000" algn="tl">
                    <a:srgbClr val="000000">
                      <a:alpha val="43137"/>
                    </a:srgbClr>
                  </a:outerShdw>
                </a:effectLst>
              </a:rPr>
              <a:t>PROJECT DESCRIPTION</a:t>
            </a:r>
            <a:br>
              <a:rPr lang="en-US" dirty="0">
                <a:solidFill>
                  <a:schemeClr val="bg2"/>
                </a:solidFill>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0F9F0B4-0508-4D07-845D-F1342C05A661}"/>
              </a:ext>
            </a:extLst>
          </p:cNvPr>
          <p:cNvSpPr>
            <a:spLocks noGrp="1"/>
          </p:cNvSpPr>
          <p:nvPr>
            <p:ph idx="1"/>
          </p:nvPr>
        </p:nvSpPr>
        <p:spPr>
          <a:xfrm>
            <a:off x="1103312" y="1426128"/>
            <a:ext cx="8946541" cy="4822271"/>
          </a:xfrm>
        </p:spPr>
        <p:txBody>
          <a:bodyPr>
            <a:normAutofit fontScale="77500" lnSpcReduction="20000"/>
          </a:bodyPr>
          <a:lstStyle/>
          <a:p>
            <a:endParaRPr lang="en-US" sz="2000" b="0" i="0" dirty="0">
              <a:effectLst/>
              <a:latin typeface="Lato" panose="020F0502020204030203" pitchFamily="34" charset="0"/>
            </a:endParaRPr>
          </a:p>
          <a:p>
            <a:endParaRPr lang="en-US" sz="2000" b="0" i="0" dirty="0">
              <a:effectLst/>
              <a:latin typeface="Lato" panose="020F0502020204030203" pitchFamily="34" charset="0"/>
            </a:endParaRPr>
          </a:p>
          <a:p>
            <a:r>
              <a:rPr lang="en-US" sz="2000" b="0" i="0" dirty="0">
                <a:effectLst/>
                <a:latin typeface="Lato" panose="020F0502020204030203" pitchFamily="34" charset="0"/>
              </a:rPr>
              <a:t>This website is developed to provide best travelling services to the </a:t>
            </a:r>
            <a:r>
              <a:rPr lang="en-US" dirty="0">
                <a:latin typeface="Lato" panose="020F0502020204030203" pitchFamily="34" charset="0"/>
              </a:rPr>
              <a:t>us</a:t>
            </a:r>
            <a:r>
              <a:rPr lang="en-US" sz="2000" b="0" i="0" dirty="0">
                <a:effectLst/>
                <a:latin typeface="Lato" panose="020F0502020204030203" pitchFamily="34" charset="0"/>
              </a:rPr>
              <a:t>ers and other interested people.</a:t>
            </a:r>
          </a:p>
          <a:p>
            <a:r>
              <a:rPr lang="en-US" b="0" i="0" dirty="0">
                <a:effectLst/>
                <a:latin typeface="Lato" panose="020F0502020204030203" pitchFamily="34" charset="0"/>
              </a:rPr>
              <a:t>This website also gives tours related information like which places are tourist attractions, cities, and provinces and also recommend hotels.</a:t>
            </a:r>
            <a:endParaRPr lang="en-US" sz="2000" b="0" i="0" dirty="0">
              <a:effectLst/>
              <a:latin typeface="Lato" panose="020F0502020204030203" pitchFamily="34" charset="0"/>
            </a:endParaRPr>
          </a:p>
          <a:p>
            <a:r>
              <a:rPr lang="en-US" sz="2000" b="0" i="0" dirty="0">
                <a:effectLst/>
                <a:latin typeface="Lato" panose="020F0502020204030203" pitchFamily="34" charset="0"/>
              </a:rPr>
              <a:t>We have developed OTA(online travel agency) to provide a search platform where a tourist can find their tour places according to their choices. This system also helps to promote responsible and interesting tourism so that people can enjoy their holidays at their favorable places.</a:t>
            </a:r>
          </a:p>
          <a:p>
            <a:r>
              <a:rPr lang="en-US" sz="2000" b="0" i="0" dirty="0">
                <a:effectLst/>
                <a:latin typeface="Lato" panose="020F0502020204030203" pitchFamily="34" charset="0"/>
              </a:rPr>
              <a:t>This website also helps to develop tourism with different cultures so that they enrich the tourism experience and build pride.</a:t>
            </a:r>
          </a:p>
          <a:p>
            <a:r>
              <a:rPr lang="en-US" sz="2000" b="0" i="0" dirty="0">
                <a:effectLst/>
                <a:latin typeface="Lato" panose="020F0502020204030203" pitchFamily="34" charset="0"/>
              </a:rPr>
              <a:t>We develop this website to create and promote forms of tourism that provide healthy interaction opportunities for tourists and locals and increase better understanding of different cultures, customs, lifestyles, traditional knowledge and believes.</a:t>
            </a:r>
          </a:p>
          <a:p>
            <a:r>
              <a:rPr lang="en-US" b="0" i="0" dirty="0">
                <a:effectLst/>
                <a:latin typeface="Lato" panose="020F0502020204030203" pitchFamily="34" charset="0"/>
              </a:rPr>
              <a:t>Tourist can also book tours through our tours and travels management system.</a:t>
            </a:r>
            <a:endParaRPr lang="en-US" sz="2000" b="0" i="0" dirty="0">
              <a:effectLst/>
              <a:latin typeface="Lato" panose="020F0502020204030203" pitchFamily="34" charset="0"/>
            </a:endParaRPr>
          </a:p>
          <a:p>
            <a:endParaRPr lang="en-US" sz="2400" dirty="0"/>
          </a:p>
        </p:txBody>
      </p:sp>
      <p:pic>
        <p:nvPicPr>
          <p:cNvPr id="5" name="Picture 4">
            <a:extLst>
              <a:ext uri="{FF2B5EF4-FFF2-40B4-BE49-F238E27FC236}">
                <a16:creationId xmlns:a16="http://schemas.microsoft.com/office/drawing/2014/main" id="{72751554-0B65-4D69-9F16-C28B3E22F026}"/>
              </a:ext>
            </a:extLst>
          </p:cNvPr>
          <p:cNvPicPr>
            <a:picLocks noChangeAspect="1"/>
          </p:cNvPicPr>
          <p:nvPr/>
        </p:nvPicPr>
        <p:blipFill>
          <a:blip r:embed="rId2"/>
          <a:stretch>
            <a:fillRect/>
          </a:stretch>
        </p:blipFill>
        <p:spPr>
          <a:xfrm>
            <a:off x="10141216" y="-124053"/>
            <a:ext cx="2523809" cy="1857143"/>
          </a:xfrm>
          <a:prstGeom prst="rect">
            <a:avLst/>
          </a:prstGeom>
        </p:spPr>
      </p:pic>
    </p:spTree>
    <p:extLst>
      <p:ext uri="{BB962C8B-B14F-4D97-AF65-F5344CB8AC3E}">
        <p14:creationId xmlns:p14="http://schemas.microsoft.com/office/powerpoint/2010/main" val="142646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2C90-9F01-4BF7-BF3B-A92555F7946B}"/>
              </a:ext>
            </a:extLst>
          </p:cNvPr>
          <p:cNvSpPr>
            <a:spLocks noGrp="1"/>
          </p:cNvSpPr>
          <p:nvPr>
            <p:ph type="title"/>
          </p:nvPr>
        </p:nvSpPr>
        <p:spPr>
          <a:xfrm>
            <a:off x="1451579" y="683855"/>
            <a:ext cx="9603275" cy="1049235"/>
          </a:xfrm>
        </p:spPr>
        <p:txBody>
          <a:bodyPr>
            <a:normAutofit/>
          </a:bodyPr>
          <a:lstStyle/>
          <a:p>
            <a:r>
              <a:rPr lang="en-US" sz="3600" dirty="0">
                <a:solidFill>
                  <a:schemeClr val="bg2"/>
                </a:solidFill>
                <a:effectLst>
                  <a:outerShdw blurRad="38100" dist="38100" dir="2700000" algn="tl">
                    <a:srgbClr val="000000">
                      <a:alpha val="43137"/>
                    </a:srgbClr>
                  </a:outerShdw>
                </a:effectLst>
              </a:rPr>
              <a:t>MOTIVATION</a:t>
            </a:r>
          </a:p>
        </p:txBody>
      </p:sp>
      <p:sp>
        <p:nvSpPr>
          <p:cNvPr id="3" name="Content Placeholder 2">
            <a:extLst>
              <a:ext uri="{FF2B5EF4-FFF2-40B4-BE49-F238E27FC236}">
                <a16:creationId xmlns:a16="http://schemas.microsoft.com/office/drawing/2014/main" id="{470766D5-6130-4032-B315-46B160AED17E}"/>
              </a:ext>
            </a:extLst>
          </p:cNvPr>
          <p:cNvSpPr>
            <a:spLocks noGrp="1"/>
          </p:cNvSpPr>
          <p:nvPr>
            <p:ph idx="1"/>
          </p:nvPr>
        </p:nvSpPr>
        <p:spPr>
          <a:xfrm>
            <a:off x="1137146" y="1459684"/>
            <a:ext cx="8946541" cy="4503490"/>
          </a:xfrm>
        </p:spPr>
        <p:txBody>
          <a:bodyPr>
            <a:normAutofit lnSpcReduction="10000"/>
          </a:bodyPr>
          <a:lstStyle/>
          <a:p>
            <a:endParaRPr lang="en-US" sz="2400" b="0" i="0" dirty="0">
              <a:effectLst/>
              <a:latin typeface="Lato" panose="020F0502020204030203" pitchFamily="34" charset="0"/>
            </a:endParaRPr>
          </a:p>
          <a:p>
            <a:r>
              <a:rPr lang="en-US" sz="2400" b="0" i="0" dirty="0">
                <a:effectLst/>
                <a:latin typeface="Lato" panose="020F0502020204030203" pitchFamily="34" charset="0"/>
              </a:rPr>
              <a:t>The main motivation of these project is to provide a convenient way for a user to know about various famous tourist places and also to book hotels, flight, train and bus for tour purposes.</a:t>
            </a:r>
          </a:p>
          <a:p>
            <a:r>
              <a:rPr lang="en-US" sz="2400" b="0" i="0" dirty="0">
                <a:effectLst/>
                <a:latin typeface="Lato" panose="020F0502020204030203" pitchFamily="34" charset="0"/>
              </a:rPr>
              <a:t>The objective of this project is to develop a system that automates the processes and activities of a travel agency. In this project, We will make an easier task of searching places and for booking train, flight or bus.</a:t>
            </a:r>
          </a:p>
          <a:p>
            <a:r>
              <a:rPr lang="en-US" sz="2400" b="0" i="0" dirty="0">
                <a:effectLst/>
                <a:latin typeface="Lato" panose="020F0502020204030203" pitchFamily="34" charset="0"/>
              </a:rPr>
              <a:t>It is tedious for a customer to plan a particular journey and have it executed properly.</a:t>
            </a:r>
          </a:p>
          <a:p>
            <a:endParaRPr lang="en-US" sz="2800" dirty="0">
              <a:latin typeface="Lato" panose="020F0502020204030203" pitchFamily="34" charset="0"/>
            </a:endParaRPr>
          </a:p>
          <a:p>
            <a:endParaRPr lang="en-US" sz="2400" b="0" i="0" dirty="0">
              <a:effectLst/>
              <a:latin typeface="Lato" panose="020F0502020204030203" pitchFamily="34" charset="0"/>
            </a:endParaRPr>
          </a:p>
          <a:p>
            <a:endParaRPr lang="en-US" dirty="0"/>
          </a:p>
        </p:txBody>
      </p:sp>
      <p:pic>
        <p:nvPicPr>
          <p:cNvPr id="5" name="Picture 4">
            <a:extLst>
              <a:ext uri="{FF2B5EF4-FFF2-40B4-BE49-F238E27FC236}">
                <a16:creationId xmlns:a16="http://schemas.microsoft.com/office/drawing/2014/main" id="{1E828AE0-03F9-44AA-93BC-5634BA0F0CA6}"/>
              </a:ext>
            </a:extLst>
          </p:cNvPr>
          <p:cNvPicPr>
            <a:picLocks noChangeAspect="1"/>
          </p:cNvPicPr>
          <p:nvPr/>
        </p:nvPicPr>
        <p:blipFill>
          <a:blip r:embed="rId2"/>
          <a:stretch>
            <a:fillRect/>
          </a:stretch>
        </p:blipFill>
        <p:spPr>
          <a:xfrm>
            <a:off x="10141216" y="-124053"/>
            <a:ext cx="2523809" cy="1857143"/>
          </a:xfrm>
          <a:prstGeom prst="rect">
            <a:avLst/>
          </a:prstGeom>
        </p:spPr>
      </p:pic>
    </p:spTree>
    <p:extLst>
      <p:ext uri="{BB962C8B-B14F-4D97-AF65-F5344CB8AC3E}">
        <p14:creationId xmlns:p14="http://schemas.microsoft.com/office/powerpoint/2010/main" val="90582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7874-A879-4523-B537-A578EA7A10D3}"/>
              </a:ext>
            </a:extLst>
          </p:cNvPr>
          <p:cNvSpPr>
            <a:spLocks noGrp="1"/>
          </p:cNvSpPr>
          <p:nvPr>
            <p:ph type="title"/>
          </p:nvPr>
        </p:nvSpPr>
        <p:spPr/>
        <p:txBody>
          <a:bodyPr/>
          <a:lstStyle/>
          <a:p>
            <a:r>
              <a:rPr lang="en-US" sz="3200" dirty="0">
                <a:solidFill>
                  <a:schemeClr val="bg2"/>
                </a:solidFill>
                <a:effectLst>
                  <a:outerShdw blurRad="38100" dist="38100" dir="2700000" algn="tl">
                    <a:srgbClr val="000000">
                      <a:alpha val="43137"/>
                    </a:srgbClr>
                  </a:outerShdw>
                </a:effectLst>
              </a:rPr>
              <a:t>MOTIVATION</a:t>
            </a:r>
            <a:endParaRPr lang="en-US" dirty="0">
              <a:solidFill>
                <a:schemeClr val="bg2"/>
              </a:solidFill>
            </a:endParaRPr>
          </a:p>
        </p:txBody>
      </p:sp>
      <p:sp>
        <p:nvSpPr>
          <p:cNvPr id="3" name="Content Placeholder 2">
            <a:extLst>
              <a:ext uri="{FF2B5EF4-FFF2-40B4-BE49-F238E27FC236}">
                <a16:creationId xmlns:a16="http://schemas.microsoft.com/office/drawing/2014/main" id="{BA6F805A-2DA5-48BD-8D36-6C522713FD34}"/>
              </a:ext>
            </a:extLst>
          </p:cNvPr>
          <p:cNvSpPr>
            <a:spLocks noGrp="1"/>
          </p:cNvSpPr>
          <p:nvPr>
            <p:ph idx="1"/>
          </p:nvPr>
        </p:nvSpPr>
        <p:spPr/>
        <p:txBody>
          <a:bodyPr/>
          <a:lstStyle/>
          <a:p>
            <a:r>
              <a:rPr lang="en-US" sz="2400" dirty="0"/>
              <a:t>This type of websites of websites are already being developed by some companies which provides more features and functionality than we provide here. For example lets take makemytrip.com , traveltips.com , trip.com , yatra.com and many more are there.</a:t>
            </a:r>
          </a:p>
          <a:p>
            <a:r>
              <a:rPr lang="en-US" sz="2400" dirty="0"/>
              <a:t>This type of projects that we are doing were already done in past by other people on learning courses  and internet , we are just taking ideas from them</a:t>
            </a:r>
            <a:r>
              <a:rPr lang="en-US" dirty="0"/>
              <a:t>.</a:t>
            </a:r>
          </a:p>
        </p:txBody>
      </p:sp>
    </p:spTree>
    <p:extLst>
      <p:ext uri="{BB962C8B-B14F-4D97-AF65-F5344CB8AC3E}">
        <p14:creationId xmlns:p14="http://schemas.microsoft.com/office/powerpoint/2010/main" val="356374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1878-2C40-409F-84A3-4D4E0B3CC8D5}"/>
              </a:ext>
            </a:extLst>
          </p:cNvPr>
          <p:cNvSpPr>
            <a:spLocks noGrp="1"/>
          </p:cNvSpPr>
          <p:nvPr>
            <p:ph type="title"/>
          </p:nvPr>
        </p:nvSpPr>
        <p:spPr>
          <a:xfrm>
            <a:off x="1381047" y="603400"/>
            <a:ext cx="9603275" cy="1049235"/>
          </a:xfrm>
        </p:spPr>
        <p:txBody>
          <a:bodyPr/>
          <a:lstStyle/>
          <a:p>
            <a:r>
              <a:rPr lang="en-US" dirty="0">
                <a:solidFill>
                  <a:schemeClr val="bg2"/>
                </a:solidFill>
              </a:rPr>
              <a:t>Flow chart OF project</a:t>
            </a:r>
          </a:p>
        </p:txBody>
      </p:sp>
      <p:sp>
        <p:nvSpPr>
          <p:cNvPr id="7" name="Rectangle: Rounded Corners 6">
            <a:extLst>
              <a:ext uri="{FF2B5EF4-FFF2-40B4-BE49-F238E27FC236}">
                <a16:creationId xmlns:a16="http://schemas.microsoft.com/office/drawing/2014/main" id="{72F54566-9380-4FC7-A620-DE6F99C730B8}"/>
              </a:ext>
            </a:extLst>
          </p:cNvPr>
          <p:cNvSpPr/>
          <p:nvPr/>
        </p:nvSpPr>
        <p:spPr>
          <a:xfrm>
            <a:off x="4806892" y="2004969"/>
            <a:ext cx="1803633" cy="9311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Individual user visits our website</a:t>
            </a:r>
          </a:p>
        </p:txBody>
      </p:sp>
      <p:sp>
        <p:nvSpPr>
          <p:cNvPr id="8" name="Rectangle: Rounded Corners 7">
            <a:extLst>
              <a:ext uri="{FF2B5EF4-FFF2-40B4-BE49-F238E27FC236}">
                <a16:creationId xmlns:a16="http://schemas.microsoft.com/office/drawing/2014/main" id="{DD994241-A7E0-4674-A4D2-B5CAC0748FB3}"/>
              </a:ext>
            </a:extLst>
          </p:cNvPr>
          <p:cNvSpPr/>
          <p:nvPr/>
        </p:nvSpPr>
        <p:spPr>
          <a:xfrm>
            <a:off x="1736522" y="3103926"/>
            <a:ext cx="2290194" cy="15519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F352EB7C-3DD3-4E46-8667-F5085517B25D}"/>
              </a:ext>
            </a:extLst>
          </p:cNvPr>
          <p:cNvSpPr txBox="1"/>
          <p:nvPr/>
        </p:nvSpPr>
        <p:spPr>
          <a:xfrm>
            <a:off x="2130804" y="3523376"/>
            <a:ext cx="45719" cy="369332"/>
          </a:xfrm>
          <a:prstGeom prst="rect">
            <a:avLst/>
          </a:prstGeom>
          <a:noFill/>
        </p:spPr>
        <p:txBody>
          <a:bodyPr wrap="square" rtlCol="0">
            <a:spAutoFit/>
          </a:bodyPr>
          <a:lstStyle/>
          <a:p>
            <a:endParaRPr lang="en-US" dirty="0"/>
          </a:p>
        </p:txBody>
      </p:sp>
      <p:sp>
        <p:nvSpPr>
          <p:cNvPr id="4" name="Rectangle: Rounded Corners 3">
            <a:extLst>
              <a:ext uri="{FF2B5EF4-FFF2-40B4-BE49-F238E27FC236}">
                <a16:creationId xmlns:a16="http://schemas.microsoft.com/office/drawing/2014/main" id="{C8C075F2-27E2-4684-A950-09DC1AD225A2}"/>
              </a:ext>
            </a:extLst>
          </p:cNvPr>
          <p:cNvSpPr/>
          <p:nvPr/>
        </p:nvSpPr>
        <p:spPr>
          <a:xfrm>
            <a:off x="7751428" y="3179428"/>
            <a:ext cx="2106477" cy="116606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Can explore our home page before signing up</a:t>
            </a:r>
          </a:p>
        </p:txBody>
      </p:sp>
      <p:sp>
        <p:nvSpPr>
          <p:cNvPr id="5" name="TextBox 4">
            <a:extLst>
              <a:ext uri="{FF2B5EF4-FFF2-40B4-BE49-F238E27FC236}">
                <a16:creationId xmlns:a16="http://schemas.microsoft.com/office/drawing/2014/main" id="{47545ED9-FD4D-4EA6-B956-4C901148189F}"/>
              </a:ext>
            </a:extLst>
          </p:cNvPr>
          <p:cNvSpPr txBox="1"/>
          <p:nvPr/>
        </p:nvSpPr>
        <p:spPr>
          <a:xfrm>
            <a:off x="2021747" y="3179428"/>
            <a:ext cx="1602297" cy="1477328"/>
          </a:xfrm>
          <a:prstGeom prst="rect">
            <a:avLst/>
          </a:prstGeom>
          <a:noFill/>
        </p:spPr>
        <p:txBody>
          <a:bodyPr wrap="square" rtlCol="0">
            <a:spAutoFit/>
          </a:bodyPr>
          <a:lstStyle/>
          <a:p>
            <a:r>
              <a:rPr lang="en-US" dirty="0">
                <a:solidFill>
                  <a:schemeClr val="bg1"/>
                </a:solidFill>
              </a:rPr>
              <a:t>Gets required information about travel &amp; Related Article sections</a:t>
            </a:r>
          </a:p>
        </p:txBody>
      </p:sp>
      <p:cxnSp>
        <p:nvCxnSpPr>
          <p:cNvPr id="12" name="Straight Connector 11">
            <a:extLst>
              <a:ext uri="{FF2B5EF4-FFF2-40B4-BE49-F238E27FC236}">
                <a16:creationId xmlns:a16="http://schemas.microsoft.com/office/drawing/2014/main" id="{64E494D0-8568-43D6-B601-6143D352390F}"/>
              </a:ext>
            </a:extLst>
          </p:cNvPr>
          <p:cNvCxnSpPr>
            <a:cxnSpLocks/>
            <a:endCxn id="7" idx="1"/>
          </p:cNvCxnSpPr>
          <p:nvPr/>
        </p:nvCxnSpPr>
        <p:spPr>
          <a:xfrm flipV="1">
            <a:off x="3187817" y="2470558"/>
            <a:ext cx="1619075" cy="633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E57C07-BCB9-4171-A42F-35D17C6495F9}"/>
              </a:ext>
            </a:extLst>
          </p:cNvPr>
          <p:cNvCxnSpPr>
            <a:stCxn id="7" idx="3"/>
            <a:endCxn id="4" idx="0"/>
          </p:cNvCxnSpPr>
          <p:nvPr/>
        </p:nvCxnSpPr>
        <p:spPr>
          <a:xfrm>
            <a:off x="6610525" y="2470558"/>
            <a:ext cx="2194142" cy="708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3C5B35D-3A78-437B-B0BA-75A5BBA01C02}"/>
              </a:ext>
            </a:extLst>
          </p:cNvPr>
          <p:cNvCxnSpPr>
            <a:stCxn id="8" idx="2"/>
          </p:cNvCxnSpPr>
          <p:nvPr/>
        </p:nvCxnSpPr>
        <p:spPr>
          <a:xfrm rot="16200000" flipH="1">
            <a:off x="4339206" y="3198302"/>
            <a:ext cx="453005" cy="336817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F511CFD-207F-4AD8-8B10-73212CDDD891}"/>
              </a:ext>
            </a:extLst>
          </p:cNvPr>
          <p:cNvCxnSpPr>
            <a:cxnSpLocks/>
          </p:cNvCxnSpPr>
          <p:nvPr/>
        </p:nvCxnSpPr>
        <p:spPr>
          <a:xfrm rot="5400000">
            <a:off x="7086810" y="3424593"/>
            <a:ext cx="780176" cy="25884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A247CD-2F5B-40D9-A57D-F6988A01C96D}"/>
              </a:ext>
            </a:extLst>
          </p:cNvPr>
          <p:cNvCxnSpPr/>
          <p:nvPr/>
        </p:nvCxnSpPr>
        <p:spPr>
          <a:xfrm>
            <a:off x="6191075" y="5108894"/>
            <a:ext cx="0" cy="234893"/>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B8E83EF3-71D6-44E8-8139-76C9A4A1E775}"/>
              </a:ext>
            </a:extLst>
          </p:cNvPr>
          <p:cNvSpPr/>
          <p:nvPr/>
        </p:nvSpPr>
        <p:spPr>
          <a:xfrm>
            <a:off x="4966283" y="5276674"/>
            <a:ext cx="2432806" cy="7801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Sign up into our website and start their work</a:t>
            </a:r>
          </a:p>
        </p:txBody>
      </p:sp>
      <p:sp>
        <p:nvSpPr>
          <p:cNvPr id="26" name="TextBox 25">
            <a:extLst>
              <a:ext uri="{FF2B5EF4-FFF2-40B4-BE49-F238E27FC236}">
                <a16:creationId xmlns:a16="http://schemas.microsoft.com/office/drawing/2014/main" id="{50754D89-36B6-457A-BD91-387D518788B0}"/>
              </a:ext>
            </a:extLst>
          </p:cNvPr>
          <p:cNvSpPr txBox="1"/>
          <p:nvPr/>
        </p:nvSpPr>
        <p:spPr>
          <a:xfrm>
            <a:off x="8771111" y="4559034"/>
            <a:ext cx="1942469" cy="646331"/>
          </a:xfrm>
          <a:prstGeom prst="rect">
            <a:avLst/>
          </a:prstGeom>
          <a:noFill/>
        </p:spPr>
        <p:txBody>
          <a:bodyPr wrap="square" rtlCol="0">
            <a:spAutoFit/>
          </a:bodyPr>
          <a:lstStyle/>
          <a:p>
            <a:r>
              <a:rPr lang="en-US" dirty="0"/>
              <a:t>Finds our web page reliable</a:t>
            </a:r>
          </a:p>
        </p:txBody>
      </p:sp>
      <p:sp>
        <p:nvSpPr>
          <p:cNvPr id="28" name="TextBox 27">
            <a:extLst>
              <a:ext uri="{FF2B5EF4-FFF2-40B4-BE49-F238E27FC236}">
                <a16:creationId xmlns:a16="http://schemas.microsoft.com/office/drawing/2014/main" id="{C49EAFD5-6441-4409-81EC-08977064EAF4}"/>
              </a:ext>
            </a:extLst>
          </p:cNvPr>
          <p:cNvSpPr txBox="1"/>
          <p:nvPr/>
        </p:nvSpPr>
        <p:spPr>
          <a:xfrm>
            <a:off x="1449831" y="4773332"/>
            <a:ext cx="1861724" cy="646331"/>
          </a:xfrm>
          <a:prstGeom prst="rect">
            <a:avLst/>
          </a:prstGeom>
          <a:noFill/>
        </p:spPr>
        <p:txBody>
          <a:bodyPr wrap="square">
            <a:spAutoFit/>
          </a:bodyPr>
          <a:lstStyle/>
          <a:p>
            <a:r>
              <a:rPr lang="en-US" dirty="0"/>
              <a:t>Finds our web page useful</a:t>
            </a:r>
          </a:p>
        </p:txBody>
      </p:sp>
    </p:spTree>
    <p:extLst>
      <p:ext uri="{BB962C8B-B14F-4D97-AF65-F5344CB8AC3E}">
        <p14:creationId xmlns:p14="http://schemas.microsoft.com/office/powerpoint/2010/main" val="216550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EC36-905C-4F9D-A2F8-5A5B12819C4C}"/>
              </a:ext>
            </a:extLst>
          </p:cNvPr>
          <p:cNvSpPr>
            <a:spLocks noGrp="1"/>
          </p:cNvSpPr>
          <p:nvPr>
            <p:ph type="title"/>
          </p:nvPr>
        </p:nvSpPr>
        <p:spPr>
          <a:xfrm>
            <a:off x="1028350" y="266856"/>
            <a:ext cx="9905998" cy="1478570"/>
          </a:xfrm>
        </p:spPr>
        <p:txBody>
          <a:bodyPr/>
          <a:lstStyle/>
          <a:p>
            <a:r>
              <a:rPr lang="en-US" dirty="0">
                <a:solidFill>
                  <a:schemeClr val="bg2"/>
                </a:solidFill>
              </a:rPr>
              <a:t>Flow chart of project</a:t>
            </a:r>
          </a:p>
        </p:txBody>
      </p:sp>
      <p:sp>
        <p:nvSpPr>
          <p:cNvPr id="3" name="Rectangle: Rounded Corners 2">
            <a:extLst>
              <a:ext uri="{FF2B5EF4-FFF2-40B4-BE49-F238E27FC236}">
                <a16:creationId xmlns:a16="http://schemas.microsoft.com/office/drawing/2014/main" id="{A9A0F360-62C0-4848-93EF-77132FE0ACD2}"/>
              </a:ext>
            </a:extLst>
          </p:cNvPr>
          <p:cNvSpPr/>
          <p:nvPr/>
        </p:nvSpPr>
        <p:spPr>
          <a:xfrm>
            <a:off x="4655889" y="1912421"/>
            <a:ext cx="2650921" cy="4865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accent3">
                    <a:lumMod val="75000"/>
                  </a:schemeClr>
                </a:solidFill>
              </a:rPr>
              <a:t>After login page</a:t>
            </a:r>
          </a:p>
        </p:txBody>
      </p:sp>
      <p:cxnSp>
        <p:nvCxnSpPr>
          <p:cNvPr id="7" name="Connector: Elbow 6">
            <a:extLst>
              <a:ext uri="{FF2B5EF4-FFF2-40B4-BE49-F238E27FC236}">
                <a16:creationId xmlns:a16="http://schemas.microsoft.com/office/drawing/2014/main" id="{54C71969-4FE5-4C45-A74F-C5F78AD4DE69}"/>
              </a:ext>
            </a:extLst>
          </p:cNvPr>
          <p:cNvCxnSpPr>
            <a:cxnSpLocks/>
          </p:cNvCxnSpPr>
          <p:nvPr/>
        </p:nvCxnSpPr>
        <p:spPr>
          <a:xfrm rot="5400000">
            <a:off x="3536101" y="314459"/>
            <a:ext cx="360727" cy="4529772"/>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62F700-B437-4CFF-B2B2-1B8A3E8F8FC1}"/>
              </a:ext>
            </a:extLst>
          </p:cNvPr>
          <p:cNvCxnSpPr/>
          <p:nvPr/>
        </p:nvCxnSpPr>
        <p:spPr>
          <a:xfrm>
            <a:off x="5981350" y="2759978"/>
            <a:ext cx="48152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F2A2C9-507B-4CE3-86D4-7C9E656C4E7E}"/>
              </a:ext>
            </a:extLst>
          </p:cNvPr>
          <p:cNvCxnSpPr>
            <a:cxnSpLocks/>
          </p:cNvCxnSpPr>
          <p:nvPr/>
        </p:nvCxnSpPr>
        <p:spPr>
          <a:xfrm flipV="1">
            <a:off x="184558" y="-25167"/>
            <a:ext cx="0" cy="2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162E8D-23DD-4F4C-B396-250962C80E8E}"/>
              </a:ext>
            </a:extLst>
          </p:cNvPr>
          <p:cNvCxnSpPr/>
          <p:nvPr/>
        </p:nvCxnSpPr>
        <p:spPr>
          <a:xfrm>
            <a:off x="1451579" y="2759978"/>
            <a:ext cx="0" cy="9060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4A5BA-157C-436F-961C-AA719FBB125A}"/>
              </a:ext>
            </a:extLst>
          </p:cNvPr>
          <p:cNvCxnSpPr/>
          <p:nvPr/>
        </p:nvCxnSpPr>
        <p:spPr>
          <a:xfrm>
            <a:off x="3900881" y="2759978"/>
            <a:ext cx="0" cy="9899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7C52B1-EC1B-40E9-AE27-7AB3F6B0BB1A}"/>
              </a:ext>
            </a:extLst>
          </p:cNvPr>
          <p:cNvCxnSpPr/>
          <p:nvPr/>
        </p:nvCxnSpPr>
        <p:spPr>
          <a:xfrm>
            <a:off x="6762518" y="2772561"/>
            <a:ext cx="0" cy="9647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AF614D8-3735-469F-8374-367CE4276AAA}"/>
              </a:ext>
            </a:extLst>
          </p:cNvPr>
          <p:cNvCxnSpPr/>
          <p:nvPr/>
        </p:nvCxnSpPr>
        <p:spPr>
          <a:xfrm>
            <a:off x="8930488" y="2759974"/>
            <a:ext cx="0" cy="9060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3D687094-F680-4341-96DD-A25D13391131}"/>
              </a:ext>
            </a:extLst>
          </p:cNvPr>
          <p:cNvSpPr/>
          <p:nvPr/>
        </p:nvSpPr>
        <p:spPr>
          <a:xfrm>
            <a:off x="667208" y="3665989"/>
            <a:ext cx="1925823" cy="15687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F5FD3C6-5B99-495E-B9D3-13D3717953B7}"/>
              </a:ext>
            </a:extLst>
          </p:cNvPr>
          <p:cNvSpPr/>
          <p:nvPr/>
        </p:nvSpPr>
        <p:spPr>
          <a:xfrm>
            <a:off x="3135251" y="3700084"/>
            <a:ext cx="2073476" cy="15346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Detailed description of different famous places.</a:t>
            </a:r>
          </a:p>
        </p:txBody>
      </p:sp>
      <p:sp>
        <p:nvSpPr>
          <p:cNvPr id="23" name="Rectangle: Rounded Corners 22">
            <a:extLst>
              <a:ext uri="{FF2B5EF4-FFF2-40B4-BE49-F238E27FC236}">
                <a16:creationId xmlns:a16="http://schemas.microsoft.com/office/drawing/2014/main" id="{8C985345-7F94-44DF-B0BA-10B97ADFB3CF}"/>
              </a:ext>
            </a:extLst>
          </p:cNvPr>
          <p:cNvSpPr/>
          <p:nvPr/>
        </p:nvSpPr>
        <p:spPr>
          <a:xfrm>
            <a:off x="5750947" y="3665987"/>
            <a:ext cx="2073477" cy="156874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It will also recommend nearby attractions and restaurant to visit.</a:t>
            </a:r>
          </a:p>
        </p:txBody>
      </p:sp>
      <p:sp>
        <p:nvSpPr>
          <p:cNvPr id="24" name="Rectangle: Rounded Corners 23">
            <a:extLst>
              <a:ext uri="{FF2B5EF4-FFF2-40B4-BE49-F238E27FC236}">
                <a16:creationId xmlns:a16="http://schemas.microsoft.com/office/drawing/2014/main" id="{B768E005-9A75-4C8B-90A8-ECC2537CD021}"/>
              </a:ext>
            </a:extLst>
          </p:cNvPr>
          <p:cNvSpPr/>
          <p:nvPr/>
        </p:nvSpPr>
        <p:spPr>
          <a:xfrm>
            <a:off x="8047344" y="3665985"/>
            <a:ext cx="1816216" cy="15114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Also advice about safety majors and carry bags.</a:t>
            </a:r>
          </a:p>
        </p:txBody>
      </p:sp>
      <p:sp>
        <p:nvSpPr>
          <p:cNvPr id="25" name="TextBox 24">
            <a:extLst>
              <a:ext uri="{FF2B5EF4-FFF2-40B4-BE49-F238E27FC236}">
                <a16:creationId xmlns:a16="http://schemas.microsoft.com/office/drawing/2014/main" id="{4BC3EA4A-C14C-4FB3-B298-5041BE3C1B40}"/>
              </a:ext>
            </a:extLst>
          </p:cNvPr>
          <p:cNvSpPr txBox="1"/>
          <p:nvPr/>
        </p:nvSpPr>
        <p:spPr>
          <a:xfrm>
            <a:off x="725930" y="3728742"/>
            <a:ext cx="1807546" cy="1477328"/>
          </a:xfrm>
          <a:prstGeom prst="rect">
            <a:avLst/>
          </a:prstGeom>
          <a:noFill/>
        </p:spPr>
        <p:txBody>
          <a:bodyPr wrap="square" rtlCol="0">
            <a:spAutoFit/>
          </a:bodyPr>
          <a:lstStyle/>
          <a:p>
            <a:r>
              <a:rPr lang="en-US" dirty="0">
                <a:solidFill>
                  <a:schemeClr val="bg1"/>
                </a:solidFill>
              </a:rPr>
              <a:t>Now the user is able to book travel tickets of  flights , bus ,  train and hotels. </a:t>
            </a:r>
          </a:p>
        </p:txBody>
      </p:sp>
      <p:cxnSp>
        <p:nvCxnSpPr>
          <p:cNvPr id="27" name="Straight Connector 26">
            <a:extLst>
              <a:ext uri="{FF2B5EF4-FFF2-40B4-BE49-F238E27FC236}">
                <a16:creationId xmlns:a16="http://schemas.microsoft.com/office/drawing/2014/main" id="{BF9DF6E1-9BF3-4FDA-84B0-08FE4C86A131}"/>
              </a:ext>
            </a:extLst>
          </p:cNvPr>
          <p:cNvCxnSpPr/>
          <p:nvPr/>
        </p:nvCxnSpPr>
        <p:spPr>
          <a:xfrm>
            <a:off x="10796631" y="2759976"/>
            <a:ext cx="0" cy="9060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A0765CA-E448-487C-8E43-B3B07F78BE01}"/>
              </a:ext>
            </a:extLst>
          </p:cNvPr>
          <p:cNvSpPr/>
          <p:nvPr/>
        </p:nvSpPr>
        <p:spPr>
          <a:xfrm>
            <a:off x="10151709" y="3665985"/>
            <a:ext cx="1354791" cy="151142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At last sign out system will be there.</a:t>
            </a:r>
          </a:p>
        </p:txBody>
      </p:sp>
    </p:spTree>
    <p:extLst>
      <p:ext uri="{BB962C8B-B14F-4D97-AF65-F5344CB8AC3E}">
        <p14:creationId xmlns:p14="http://schemas.microsoft.com/office/powerpoint/2010/main" val="403926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54AD-D29D-4B4E-9316-8E5F29E0262F}"/>
              </a:ext>
            </a:extLst>
          </p:cNvPr>
          <p:cNvSpPr>
            <a:spLocks noGrp="1"/>
          </p:cNvSpPr>
          <p:nvPr>
            <p:ph type="title"/>
          </p:nvPr>
        </p:nvSpPr>
        <p:spPr/>
        <p:txBody>
          <a:bodyPr/>
          <a:lstStyle/>
          <a:p>
            <a:r>
              <a:rPr lang="en-US" dirty="0">
                <a:solidFill>
                  <a:schemeClr val="bg2"/>
                </a:solidFill>
                <a:effectLst>
                  <a:outerShdw blurRad="38100" dist="38100" dir="2700000" algn="tl">
                    <a:srgbClr val="000000">
                      <a:alpha val="43137"/>
                    </a:srgbClr>
                  </a:outerShdw>
                </a:effectLst>
              </a:rPr>
              <a:t>Implementation of project</a:t>
            </a:r>
          </a:p>
        </p:txBody>
      </p:sp>
      <p:pic>
        <p:nvPicPr>
          <p:cNvPr id="5" name="Content Placeholder 4">
            <a:extLst>
              <a:ext uri="{FF2B5EF4-FFF2-40B4-BE49-F238E27FC236}">
                <a16:creationId xmlns:a16="http://schemas.microsoft.com/office/drawing/2014/main" id="{C56996CD-ACD8-4B33-BDF7-6651959F25A0}"/>
              </a:ext>
            </a:extLst>
          </p:cNvPr>
          <p:cNvPicPr>
            <a:picLocks noGrp="1" noChangeAspect="1"/>
          </p:cNvPicPr>
          <p:nvPr>
            <p:ph idx="1"/>
          </p:nvPr>
        </p:nvPicPr>
        <p:blipFill>
          <a:blip r:embed="rId2"/>
          <a:stretch>
            <a:fillRect/>
          </a:stretch>
        </p:blipFill>
        <p:spPr>
          <a:xfrm>
            <a:off x="10087133" y="-124053"/>
            <a:ext cx="2523809" cy="1857143"/>
          </a:xfrm>
        </p:spPr>
      </p:pic>
      <p:sp>
        <p:nvSpPr>
          <p:cNvPr id="6" name="TextBox 5">
            <a:extLst>
              <a:ext uri="{FF2B5EF4-FFF2-40B4-BE49-F238E27FC236}">
                <a16:creationId xmlns:a16="http://schemas.microsoft.com/office/drawing/2014/main" id="{537B84FC-9498-44F9-9912-E17117FE3273}"/>
              </a:ext>
            </a:extLst>
          </p:cNvPr>
          <p:cNvSpPr txBox="1"/>
          <p:nvPr/>
        </p:nvSpPr>
        <p:spPr>
          <a:xfrm>
            <a:off x="870620" y="1986356"/>
            <a:ext cx="10991850" cy="3785652"/>
          </a:xfrm>
          <a:prstGeom prst="rect">
            <a:avLst/>
          </a:prstGeom>
          <a:noFill/>
        </p:spPr>
        <p:txBody>
          <a:bodyPr wrap="square" rtlCol="0">
            <a:spAutoFit/>
          </a:bodyPr>
          <a:lstStyle/>
          <a:p>
            <a:r>
              <a:rPr lang="en-IN" sz="2400" dirty="0"/>
              <a:t>The website only have information(sub pages) of few places only.</a:t>
            </a:r>
          </a:p>
          <a:p>
            <a:endParaRPr lang="en-IN" sz="2400" dirty="0"/>
          </a:p>
          <a:p>
            <a:r>
              <a:rPr lang="en-IN" sz="2400" dirty="0"/>
              <a:t>We have completed the frontend part of the project and now we dealing the main backend part of our project. </a:t>
            </a:r>
          </a:p>
          <a:p>
            <a:endParaRPr lang="en-IN" sz="2400" dirty="0"/>
          </a:p>
          <a:p>
            <a:r>
              <a:rPr lang="en-IN" sz="2400" dirty="0"/>
              <a:t>We have just learned the PHP and MYSQL for login and sign up system.</a:t>
            </a:r>
          </a:p>
          <a:p>
            <a:endParaRPr lang="en-IN" sz="2400" dirty="0"/>
          </a:p>
          <a:p>
            <a:r>
              <a:rPr lang="en-IN" sz="2400" dirty="0"/>
              <a:t>We will provide only links for booking the tickets and hotels, we are not creating a system for the booking.</a:t>
            </a:r>
          </a:p>
          <a:p>
            <a:endParaRPr lang="en-IN" sz="2400" dirty="0"/>
          </a:p>
        </p:txBody>
      </p:sp>
    </p:spTree>
    <p:extLst>
      <p:ext uri="{BB962C8B-B14F-4D97-AF65-F5344CB8AC3E}">
        <p14:creationId xmlns:p14="http://schemas.microsoft.com/office/powerpoint/2010/main" val="351259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D7A1-D84E-42E5-AD49-1F267CEAA4DA}"/>
              </a:ext>
            </a:extLst>
          </p:cNvPr>
          <p:cNvSpPr>
            <a:spLocks noGrp="1"/>
          </p:cNvSpPr>
          <p:nvPr>
            <p:ph type="title"/>
          </p:nvPr>
        </p:nvSpPr>
        <p:spPr>
          <a:xfrm>
            <a:off x="1422093" y="1006068"/>
            <a:ext cx="9603275" cy="1049235"/>
          </a:xfrm>
        </p:spPr>
        <p:txBody>
          <a:bodyPr/>
          <a:lstStyle/>
          <a:p>
            <a:r>
              <a:rPr lang="en-US" dirty="0">
                <a:solidFill>
                  <a:schemeClr val="bg2"/>
                </a:solidFill>
                <a:effectLst>
                  <a:outerShdw blurRad="38100" dist="38100" dir="2700000" algn="tl">
                    <a:srgbClr val="000000">
                      <a:alpha val="43137"/>
                    </a:srgbClr>
                  </a:outerShdw>
                </a:effectLst>
              </a:rPr>
              <a:t>Development environment </a:t>
            </a:r>
          </a:p>
        </p:txBody>
      </p:sp>
      <p:sp>
        <p:nvSpPr>
          <p:cNvPr id="3" name="Content Placeholder 2">
            <a:extLst>
              <a:ext uri="{FF2B5EF4-FFF2-40B4-BE49-F238E27FC236}">
                <a16:creationId xmlns:a16="http://schemas.microsoft.com/office/drawing/2014/main" id="{B3816DF6-9A68-4F7E-90DD-807CB62EEF44}"/>
              </a:ext>
            </a:extLst>
          </p:cNvPr>
          <p:cNvSpPr>
            <a:spLocks noGrp="1"/>
          </p:cNvSpPr>
          <p:nvPr>
            <p:ph idx="1"/>
          </p:nvPr>
        </p:nvSpPr>
        <p:spPr>
          <a:xfrm>
            <a:off x="985866" y="2055303"/>
            <a:ext cx="8946541" cy="3723313"/>
          </a:xfrm>
        </p:spPr>
        <p:txBody>
          <a:bodyPr>
            <a:normAutofit fontScale="92500" lnSpcReduction="20000"/>
          </a:bodyPr>
          <a:lstStyle/>
          <a:p>
            <a:pPr marL="0" indent="0">
              <a:buNone/>
            </a:pPr>
            <a:r>
              <a:rPr lang="en-US" u="sng" dirty="0">
                <a:solidFill>
                  <a:srgbClr val="FF0000"/>
                </a:solidFill>
              </a:rPr>
              <a:t>SOFTWARE REQUIREMENTS</a:t>
            </a:r>
          </a:p>
          <a:p>
            <a:pPr>
              <a:buFont typeface="Wingdings" panose="05000000000000000000" pitchFamily="2" charset="2"/>
              <a:buChar char="Ø"/>
            </a:pPr>
            <a:r>
              <a:rPr lang="en-US" dirty="0"/>
              <a:t>Operating system: Windows, Mac &amp; Linux</a:t>
            </a:r>
          </a:p>
          <a:p>
            <a:pPr>
              <a:buFont typeface="Wingdings" panose="05000000000000000000" pitchFamily="2" charset="2"/>
              <a:buChar char="Ø"/>
            </a:pPr>
            <a:r>
              <a:rPr lang="en-US" dirty="0"/>
              <a:t>Front end: HTML,CSS</a:t>
            </a:r>
          </a:p>
          <a:p>
            <a:pPr>
              <a:buFont typeface="Wingdings" panose="05000000000000000000" pitchFamily="2" charset="2"/>
              <a:buChar char="Ø"/>
            </a:pPr>
            <a:r>
              <a:rPr lang="en-US" dirty="0"/>
              <a:t>Back end: PHP &amp; MYSQL(Only for login and sign up )</a:t>
            </a:r>
          </a:p>
          <a:p>
            <a:pPr marL="0" indent="0">
              <a:buNone/>
            </a:pPr>
            <a:r>
              <a:rPr lang="en-US" u="sng" dirty="0">
                <a:solidFill>
                  <a:srgbClr val="FF0000"/>
                </a:solidFill>
              </a:rPr>
              <a:t>HARDWARE REQUIRMENTS</a:t>
            </a:r>
          </a:p>
          <a:p>
            <a:pPr>
              <a:buFont typeface="Wingdings" panose="05000000000000000000" pitchFamily="2" charset="2"/>
              <a:buChar char="Ø"/>
            </a:pPr>
            <a:r>
              <a:rPr lang="en-US" b="0" i="0" dirty="0">
                <a:effectLst/>
                <a:latin typeface="Lato" panose="020F0502020204030203" pitchFamily="34" charset="0"/>
              </a:rPr>
              <a:t>Processor: Minimum 1.6 GHz; Recommended 2GHz or more</a:t>
            </a:r>
          </a:p>
          <a:p>
            <a:pPr>
              <a:buFont typeface="Wingdings" panose="05000000000000000000" pitchFamily="2" charset="2"/>
              <a:buChar char="Ø"/>
            </a:pPr>
            <a:r>
              <a:rPr lang="en-US" b="0" i="0" dirty="0">
                <a:effectLst/>
                <a:latin typeface="Lato" panose="020F0502020204030203" pitchFamily="34" charset="0"/>
              </a:rPr>
              <a:t>Hard Drive: Minimum 32 GB; Recommended 64 GB or more</a:t>
            </a:r>
          </a:p>
          <a:p>
            <a:pPr>
              <a:buFont typeface="Wingdings" panose="05000000000000000000" pitchFamily="2" charset="2"/>
              <a:buChar char="Ø"/>
            </a:pPr>
            <a:r>
              <a:rPr lang="en-US" b="0" i="0" dirty="0">
                <a:effectLst/>
                <a:latin typeface="Lato" panose="020F0502020204030203" pitchFamily="34" charset="0"/>
              </a:rPr>
              <a:t>Memory (RAM): Minimum 2 GB; Recommended 4 GB or above</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8A7EBC5E-98A8-4B8C-B62C-50EDDF1CA1AC}"/>
              </a:ext>
            </a:extLst>
          </p:cNvPr>
          <p:cNvPicPr>
            <a:picLocks noChangeAspect="1"/>
          </p:cNvPicPr>
          <p:nvPr/>
        </p:nvPicPr>
        <p:blipFill>
          <a:blip r:embed="rId2"/>
          <a:stretch>
            <a:fillRect/>
          </a:stretch>
        </p:blipFill>
        <p:spPr>
          <a:xfrm>
            <a:off x="10139520" y="-124053"/>
            <a:ext cx="2523809" cy="1857143"/>
          </a:xfrm>
          <a:prstGeom prst="rect">
            <a:avLst/>
          </a:prstGeom>
        </p:spPr>
      </p:pic>
    </p:spTree>
    <p:extLst>
      <p:ext uri="{BB962C8B-B14F-4D97-AF65-F5344CB8AC3E}">
        <p14:creationId xmlns:p14="http://schemas.microsoft.com/office/powerpoint/2010/main" val="841964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296</TotalTime>
  <Words>885</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Tw Cen MT</vt:lpstr>
      <vt:lpstr>Wingdings</vt:lpstr>
      <vt:lpstr>Circuit</vt:lpstr>
      <vt:lpstr>Web Designing Project                  </vt:lpstr>
      <vt:lpstr>PROJECT DESCRIPTION</vt:lpstr>
      <vt:lpstr>PROJECT DESCRIPTION  </vt:lpstr>
      <vt:lpstr>MOTIVATION</vt:lpstr>
      <vt:lpstr>MOTIVATION</vt:lpstr>
      <vt:lpstr>Flow chart OF project</vt:lpstr>
      <vt:lpstr>Flow chart of project</vt:lpstr>
      <vt:lpstr>Implementation of project</vt:lpstr>
      <vt:lpstr>Development environment </vt:lpstr>
      <vt:lpstr>REFERENCES</vt:lpstr>
      <vt:lpstr>LEARNING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 Project</dc:title>
  <dc:creator>poojan patel</dc:creator>
  <cp:lastModifiedBy>poojan patel</cp:lastModifiedBy>
  <cp:revision>8</cp:revision>
  <dcterms:created xsi:type="dcterms:W3CDTF">2021-09-17T10:11:13Z</dcterms:created>
  <dcterms:modified xsi:type="dcterms:W3CDTF">2021-11-05T16:55:40Z</dcterms:modified>
</cp:coreProperties>
</file>