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93" r:id="rId5"/>
    <p:sldId id="296" r:id="rId6"/>
    <p:sldId id="297" r:id="rId7"/>
    <p:sldId id="298" r:id="rId8"/>
    <p:sldId id="299" r:id="rId9"/>
    <p:sldId id="300" r:id="rId10"/>
    <p:sldId id="301" r:id="rId11"/>
    <p:sldId id="302" r:id="rId12"/>
    <p:sldId id="303" r:id="rId13"/>
    <p:sldId id="304" r:id="rId14"/>
    <p:sldId id="305" r:id="rId15"/>
    <p:sldId id="30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580908-F8A9-4881-9B7D-29FC12480E4B}">
          <p14:sldIdLst>
            <p14:sldId id="293"/>
            <p14:sldId id="296"/>
            <p14:sldId id="297"/>
            <p14:sldId id="298"/>
            <p14:sldId id="299"/>
            <p14:sldId id="300"/>
            <p14:sldId id="301"/>
            <p14:sldId id="302"/>
            <p14:sldId id="303"/>
            <p14:sldId id="304"/>
            <p14:sldId id="305"/>
            <p14:sldId id="30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showGuides="1">
      <p:cViewPr varScale="1">
        <p:scale>
          <a:sx n="73" d="100"/>
          <a:sy n="73" d="100"/>
        </p:scale>
        <p:origin x="61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29-Apr-24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29-Apr-24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29-Apr-24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29-Apr-24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345"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29-Apr-24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29-Apr-24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29-Apr-24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29-Apr-24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29-Apr-24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29-Apr-24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t>29-Apr-24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29-Apr-24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anose="02020404030301010803"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2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20" y="-839"/>
            <a:ext cx="12191980" cy="6858000"/>
          </a:xfrm>
          <a:prstGeom prst="rect">
            <a:avLst/>
          </a:prstGeom>
        </p:spPr>
      </p:pic>
      <p:sp>
        <p:nvSpPr>
          <p:cNvPr id="89" name="Rectangle 88"/>
          <p:cNvSpPr>
            <a:spLocks noGrp="1" noRot="1" noChangeAspect="1" noMove="1" noResize="1" noEditPoints="1" noAdjustHandles="1" noChangeArrowheads="1" noChangeShapeType="1" noTextEdit="1"/>
          </p:cNvSpPr>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p:cNvSpPr>
            <a:spLocks noGrp="1" noRot="1" noChangeAspect="1" noMove="1" noResize="1" noEditPoints="1" noAdjustHandles="1" noChangeArrowheads="1" noChangeShapeType="1" noTextEdit="1"/>
          </p:cNvSpPr>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p:cNvSpPr>
            <a:spLocks noGrp="1"/>
          </p:cNvSpPr>
          <p:nvPr>
            <p:ph type="ctrTitle"/>
          </p:nvPr>
        </p:nvSpPr>
        <p:spPr>
          <a:xfrm>
            <a:off x="6033793" y="2355458"/>
            <a:ext cx="4775075" cy="1630907"/>
          </a:xfrm>
        </p:spPr>
        <p:txBody>
          <a:bodyPr>
            <a:normAutofit/>
          </a:bodyPr>
          <a:lstStyle/>
          <a:p>
            <a:r>
              <a:rPr lang="en-US" sz="2800" b="1" i="0" dirty="0">
                <a:solidFill>
                  <a:srgbClr val="0D0D0D"/>
                </a:solidFill>
                <a:effectLst/>
                <a:latin typeface="Söhne"/>
              </a:rPr>
              <a:t>The Power of African Storytelling and Promoting Gender Awareness</a:t>
            </a:r>
            <a:endParaRPr lang="en-US" sz="2800" dirty="0">
              <a:solidFill>
                <a:schemeClr val="tx1"/>
              </a:solidFill>
            </a:endParaRPr>
          </a:p>
        </p:txBody>
      </p:sp>
      <p:sp>
        <p:nvSpPr>
          <p:cNvPr id="3" name="Subtitle 2"/>
          <p:cNvSpPr>
            <a:spLocks noGrp="1"/>
          </p:cNvSpPr>
          <p:nvPr>
            <p:ph type="subTitle" idx="1"/>
          </p:nvPr>
        </p:nvSpPr>
        <p:spPr>
          <a:xfrm>
            <a:off x="6033793" y="3995988"/>
            <a:ext cx="4775075" cy="559656"/>
          </a:xfrm>
        </p:spPr>
        <p:txBody>
          <a:bodyPr>
            <a:normAutofit/>
          </a:bodyPr>
          <a:lstStyle/>
          <a:p>
            <a:pPr>
              <a:spcAft>
                <a:spcPts val="600"/>
              </a:spcAft>
            </a:pPr>
            <a:r>
              <a:rPr lang="en-US" smtClean="0">
                <a:solidFill>
                  <a:schemeClr val="tx1"/>
                </a:solidFill>
              </a:rPr>
              <a:t>SAMUEL WAITHAKA</a:t>
            </a:r>
            <a:endParaRPr lang="en-US"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D0D0D"/>
                </a:solidFill>
                <a:effectLst/>
                <a:latin typeface="Söhne"/>
              </a:rPr>
              <a:t>Efforts in Cultural Preservation</a:t>
            </a:r>
            <a:endParaRPr lang="en-US" dirty="0"/>
          </a:p>
        </p:txBody>
      </p:sp>
      <p:sp>
        <p:nvSpPr>
          <p:cNvPr id="3" name="Content Placeholder 2"/>
          <p:cNvSpPr>
            <a:spLocks noGrp="1"/>
          </p:cNvSpPr>
          <p:nvPr>
            <p:ph idx="1"/>
          </p:nvPr>
        </p:nvSpPr>
        <p:spPr/>
        <p:txBody>
          <a:bodyPr>
            <a:normAutofit/>
          </a:bodyPr>
          <a:lstStyle/>
          <a:p>
            <a:r>
              <a:rPr lang="en-US" sz="2000" b="0" i="0" dirty="0">
                <a:solidFill>
                  <a:srgbClr val="0D0D0D"/>
                </a:solidFill>
                <a:effectLst/>
                <a:latin typeface="Söhne"/>
              </a:rPr>
              <a:t>Documentation and Revitalization: Discussing efforts by scholars, cultural organizations, and community leaders to document and revitalize traditional stories.</a:t>
            </a:r>
          </a:p>
          <a:p>
            <a:r>
              <a:rPr lang="en-US" sz="2000" b="0" i="0" dirty="0">
                <a:solidFill>
                  <a:srgbClr val="0D0D0D"/>
                </a:solidFill>
                <a:effectLst/>
                <a:latin typeface="Söhne"/>
              </a:rPr>
              <a:t>Digital Preservation: Exploring innovative approaches to digital storytelling and online archives for preserving and sharing African cultural heritage.</a:t>
            </a:r>
            <a:endParaRPr lang="en-US" sz="2000" dirty="0">
              <a:solidFill>
                <a:srgbClr val="0D0D0D"/>
              </a:solidFill>
              <a:latin typeface="Söhne"/>
            </a:endParaRPr>
          </a:p>
          <a:p>
            <a:r>
              <a:rPr lang="en-US" sz="2000" b="0" i="0" dirty="0">
                <a:solidFill>
                  <a:srgbClr val="0D0D0D"/>
                </a:solidFill>
                <a:effectLst/>
                <a:latin typeface="Söhne"/>
              </a:rPr>
              <a:t>Discover the tireless efforts of individuals and organizations dedicated to documenting and revitalizing African storytelling traditions. From oral history projects to digital archives, learn how technology is being harnessed to preserve and share cultural heritage in an ever-changing world. Join us as we celebrate the custodians of culture and their commitment to safeguarding Africa's rich storytelling legacy.</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D0D0D"/>
                </a:solidFill>
                <a:effectLst/>
                <a:latin typeface="Söhne"/>
              </a:rPr>
              <a:t>Impact of Storytelling Initiatives</a:t>
            </a:r>
            <a:endParaRPr lang="en-US" dirty="0"/>
          </a:p>
        </p:txBody>
      </p:sp>
      <p:sp>
        <p:nvSpPr>
          <p:cNvPr id="3" name="Content Placeholder 2"/>
          <p:cNvSpPr>
            <a:spLocks noGrp="1"/>
          </p:cNvSpPr>
          <p:nvPr>
            <p:ph idx="1"/>
          </p:nvPr>
        </p:nvSpPr>
        <p:spPr/>
        <p:txBody>
          <a:bodyPr>
            <a:normAutofit/>
          </a:bodyPr>
          <a:lstStyle/>
          <a:p>
            <a:pPr algn="l">
              <a:buFont typeface="Arial" panose="020B0604020202020204" pitchFamily="34" charset="0"/>
              <a:buChar char="•"/>
            </a:pPr>
            <a:r>
              <a:rPr lang="en-US" sz="2000" b="0" i="0" dirty="0">
                <a:solidFill>
                  <a:srgbClr val="0D0D0D"/>
                </a:solidFill>
                <a:effectLst/>
                <a:latin typeface="Söhne"/>
              </a:rPr>
              <a:t>Examples of Empowerment: Sharing inspiring examples of storytelling initiatives that have empowered individuals and promoted gender equality in African communities.</a:t>
            </a:r>
          </a:p>
          <a:p>
            <a:pPr algn="l">
              <a:buFont typeface="Arial" panose="020B0604020202020204" pitchFamily="34" charset="0"/>
              <a:buChar char="•"/>
            </a:pPr>
            <a:r>
              <a:rPr lang="en-US" sz="2000" b="0" i="0" dirty="0">
                <a:solidFill>
                  <a:srgbClr val="0D0D0D"/>
                </a:solidFill>
                <a:effectLst/>
                <a:latin typeface="Söhne"/>
              </a:rPr>
              <a:t>Community Engagement: Discussing the role of storytelling in fostering community resilience, social cohesion, and collective action for positive change.</a:t>
            </a:r>
          </a:p>
          <a:p>
            <a:r>
              <a:rPr lang="en-US" sz="2000" b="0" i="0" dirty="0">
                <a:solidFill>
                  <a:srgbClr val="0D0D0D"/>
                </a:solidFill>
                <a:effectLst/>
                <a:latin typeface="Söhne"/>
              </a:rPr>
              <a:t>Witness the transformative impact of storytelling initiatives in African communities, where narratives inspire action, foster empathy, and drive social change. Explore how storytelling empowers individuals, amplifies marginalized voices, and cultivates a culture of solidarity and resilience. Join us as we celebrate the power of storytelling to ignite hope, catalyze change, and build a more just and inclusive society.</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D0D0D"/>
                </a:solidFill>
                <a:effectLst/>
                <a:latin typeface="Söhne"/>
              </a:rPr>
              <a:t>Conclusion and Call to Action</a:t>
            </a:r>
            <a:endParaRPr lang="en-US" dirty="0"/>
          </a:p>
        </p:txBody>
      </p:sp>
      <p:sp>
        <p:nvSpPr>
          <p:cNvPr id="3" name="Content Placeholder 2"/>
          <p:cNvSpPr>
            <a:spLocks noGrp="1"/>
          </p:cNvSpPr>
          <p:nvPr>
            <p:ph idx="1"/>
          </p:nvPr>
        </p:nvSpPr>
        <p:spPr/>
        <p:txBody>
          <a:bodyPr>
            <a:normAutofit fontScale="92500"/>
          </a:bodyPr>
          <a:lstStyle/>
          <a:p>
            <a:r>
              <a:rPr lang="en-US" sz="2000" b="0" i="0" dirty="0">
                <a:solidFill>
                  <a:srgbClr val="0D0D0D"/>
                </a:solidFill>
                <a:effectLst/>
                <a:latin typeface="Söhne"/>
              </a:rPr>
              <a:t>Summarizing the importance of African storytelling in promoting gender awareness, preserving cultural heritage, and fostering social change.</a:t>
            </a:r>
          </a:p>
          <a:p>
            <a:r>
              <a:rPr lang="en-US" sz="2000" b="0" i="0" dirty="0">
                <a:solidFill>
                  <a:srgbClr val="0D0D0D"/>
                </a:solidFill>
                <a:effectLst/>
                <a:latin typeface="Söhne"/>
              </a:rPr>
              <a:t>Encouraging viewers to actively engage with African storytelling traditions, support cultural preservation efforts, and amplify diverse voices in their communities and beyond.</a:t>
            </a:r>
            <a:endParaRPr lang="en-US" sz="2000" dirty="0">
              <a:solidFill>
                <a:srgbClr val="0D0D0D"/>
              </a:solidFill>
              <a:latin typeface="Söhne"/>
            </a:endParaRPr>
          </a:p>
          <a:p>
            <a:r>
              <a:rPr lang="en-US" sz="2000" b="0" i="0" dirty="0">
                <a:solidFill>
                  <a:srgbClr val="0D0D0D"/>
                </a:solidFill>
                <a:effectLst/>
                <a:latin typeface="Söhne"/>
              </a:rPr>
              <a:t>As we conclude our exploration of African storytelling, let us reflect on its enduring legacy and transformative potential. From promoting gender equality to preserving cultural heritage, storytelling transcends boundaries and unites us in our shared humanity. Let us heed the call to action, honor the storytellers who came before us, and embrace our role as custodians of culture. Together, let us continue the journey of storytelling, weaving threads of hope, resilience, and belonging into the fabric of our collective narrative.</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i="0" dirty="0">
                <a:solidFill>
                  <a:srgbClr val="0D0D0D"/>
                </a:solidFill>
                <a:effectLst/>
                <a:latin typeface="Söhne"/>
              </a:rPr>
              <a:t>Abstract:</a:t>
            </a:r>
            <a:endParaRPr lang="en-US" dirty="0"/>
          </a:p>
        </p:txBody>
      </p:sp>
      <p:sp>
        <p:nvSpPr>
          <p:cNvPr id="3" name="Content Placeholder 2"/>
          <p:cNvSpPr>
            <a:spLocks noGrp="1"/>
          </p:cNvSpPr>
          <p:nvPr>
            <p:ph idx="1"/>
          </p:nvPr>
        </p:nvSpPr>
        <p:spPr/>
        <p:txBody>
          <a:bodyPr>
            <a:normAutofit/>
          </a:bodyPr>
          <a:lstStyle/>
          <a:p>
            <a:r>
              <a:rPr lang="en-US" sz="2000" b="0" i="0" dirty="0" err="1">
                <a:solidFill>
                  <a:srgbClr val="0D0D0D"/>
                </a:solidFill>
                <a:effectLst/>
                <a:latin typeface="Söhne"/>
              </a:rPr>
              <a:t>Kupitia</a:t>
            </a:r>
            <a:r>
              <a:rPr lang="en-US" sz="2000" b="0" i="0" dirty="0">
                <a:solidFill>
                  <a:srgbClr val="0D0D0D"/>
                </a:solidFill>
                <a:effectLst/>
                <a:latin typeface="Söhne"/>
              </a:rPr>
              <a:t> </a:t>
            </a:r>
            <a:r>
              <a:rPr lang="en-US" sz="2000" b="0" i="0" dirty="0" err="1">
                <a:solidFill>
                  <a:srgbClr val="0D0D0D"/>
                </a:solidFill>
                <a:effectLst/>
                <a:latin typeface="Söhne"/>
              </a:rPr>
              <a:t>mkondo</a:t>
            </a:r>
            <a:r>
              <a:rPr lang="en-US" sz="2000" b="0" i="0" dirty="0">
                <a:solidFill>
                  <a:srgbClr val="0D0D0D"/>
                </a:solidFill>
                <a:effectLst/>
                <a:latin typeface="Söhne"/>
              </a:rPr>
              <a:t> </a:t>
            </a:r>
            <a:r>
              <a:rPr lang="en-US" sz="2000" b="0" i="0" dirty="0" err="1">
                <a:solidFill>
                  <a:srgbClr val="0D0D0D"/>
                </a:solidFill>
                <a:effectLst/>
                <a:latin typeface="Söhne"/>
              </a:rPr>
              <a:t>huu</a:t>
            </a:r>
            <a:r>
              <a:rPr lang="en-US" sz="2000" b="0" i="0" dirty="0">
                <a:solidFill>
                  <a:srgbClr val="0D0D0D"/>
                </a:solidFill>
                <a:effectLst/>
                <a:latin typeface="Söhne"/>
              </a:rPr>
              <a:t>, </a:t>
            </a:r>
            <a:r>
              <a:rPr lang="en-US" sz="2000" b="0" i="0" dirty="0" err="1">
                <a:solidFill>
                  <a:srgbClr val="0D0D0D"/>
                </a:solidFill>
                <a:effectLst/>
                <a:latin typeface="Söhne"/>
              </a:rPr>
              <a:t>tutachunguza</a:t>
            </a:r>
            <a:r>
              <a:rPr lang="en-US" sz="2000" b="0" i="0" dirty="0">
                <a:solidFill>
                  <a:srgbClr val="0D0D0D"/>
                </a:solidFill>
                <a:effectLst/>
                <a:latin typeface="Söhne"/>
              </a:rPr>
              <a:t> </a:t>
            </a:r>
            <a:r>
              <a:rPr lang="en-US" sz="2000" b="0" i="0" dirty="0" err="1">
                <a:solidFill>
                  <a:srgbClr val="0D0D0D"/>
                </a:solidFill>
                <a:effectLst/>
                <a:latin typeface="Söhne"/>
              </a:rPr>
              <a:t>umuhimu</a:t>
            </a:r>
            <a:r>
              <a:rPr lang="en-US" sz="2000" b="0" i="0" dirty="0">
                <a:solidFill>
                  <a:srgbClr val="0D0D0D"/>
                </a:solidFill>
                <a:effectLst/>
                <a:latin typeface="Söhne"/>
              </a:rPr>
              <a:t> </a:t>
            </a:r>
            <a:r>
              <a:rPr lang="en-US" sz="2000" b="0" i="0" dirty="0" err="1">
                <a:solidFill>
                  <a:srgbClr val="0D0D0D"/>
                </a:solidFill>
                <a:effectLst/>
                <a:latin typeface="Söhne"/>
              </a:rPr>
              <a:t>wa</a:t>
            </a:r>
            <a:r>
              <a:rPr lang="en-US" sz="2000" b="0" i="0" dirty="0">
                <a:solidFill>
                  <a:srgbClr val="0D0D0D"/>
                </a:solidFill>
                <a:effectLst/>
                <a:latin typeface="Söhne"/>
              </a:rPr>
              <a:t> </a:t>
            </a:r>
            <a:r>
              <a:rPr lang="en-US" sz="2000" b="0" i="0" dirty="0" err="1">
                <a:solidFill>
                  <a:srgbClr val="0D0D0D"/>
                </a:solidFill>
                <a:effectLst/>
                <a:latin typeface="Söhne"/>
              </a:rPr>
              <a:t>hadithi</a:t>
            </a:r>
            <a:r>
              <a:rPr lang="en-US" sz="2000" b="0" i="0" dirty="0">
                <a:solidFill>
                  <a:srgbClr val="0D0D0D"/>
                </a:solidFill>
                <a:effectLst/>
                <a:latin typeface="Söhne"/>
              </a:rPr>
              <a:t> za </a:t>
            </a:r>
            <a:r>
              <a:rPr lang="en-US" sz="2000" b="0" i="0" dirty="0" err="1">
                <a:solidFill>
                  <a:srgbClr val="0D0D0D"/>
                </a:solidFill>
                <a:effectLst/>
                <a:latin typeface="Söhne"/>
              </a:rPr>
              <a:t>Kiafrika</a:t>
            </a:r>
            <a:r>
              <a:rPr lang="en-US" sz="2000" b="0" i="0" dirty="0">
                <a:solidFill>
                  <a:srgbClr val="0D0D0D"/>
                </a:solidFill>
                <a:effectLst/>
                <a:latin typeface="Söhne"/>
              </a:rPr>
              <a:t> </a:t>
            </a:r>
            <a:r>
              <a:rPr lang="en-US" sz="2000" b="0" i="0" dirty="0" err="1">
                <a:solidFill>
                  <a:srgbClr val="0D0D0D"/>
                </a:solidFill>
                <a:effectLst/>
                <a:latin typeface="Söhne"/>
              </a:rPr>
              <a:t>katika</a:t>
            </a:r>
            <a:r>
              <a:rPr lang="en-US" sz="2000" b="0" i="0" dirty="0">
                <a:solidFill>
                  <a:srgbClr val="0D0D0D"/>
                </a:solidFill>
                <a:effectLst/>
                <a:latin typeface="Söhne"/>
              </a:rPr>
              <a:t> </a:t>
            </a:r>
            <a:r>
              <a:rPr lang="en-US" sz="2000" b="0" i="0" dirty="0" err="1">
                <a:solidFill>
                  <a:srgbClr val="0D0D0D"/>
                </a:solidFill>
                <a:effectLst/>
                <a:latin typeface="Söhne"/>
              </a:rPr>
              <a:t>kueneza</a:t>
            </a:r>
            <a:r>
              <a:rPr lang="en-US" sz="2000" b="0" i="0" dirty="0">
                <a:solidFill>
                  <a:srgbClr val="0D0D0D"/>
                </a:solidFill>
                <a:effectLst/>
                <a:latin typeface="Söhne"/>
              </a:rPr>
              <a:t> </a:t>
            </a:r>
            <a:r>
              <a:rPr lang="en-US" sz="2000" b="0" i="0" dirty="0" err="1">
                <a:solidFill>
                  <a:srgbClr val="0D0D0D"/>
                </a:solidFill>
                <a:effectLst/>
                <a:latin typeface="Söhne"/>
              </a:rPr>
              <a:t>ufahamu</a:t>
            </a:r>
            <a:r>
              <a:rPr lang="en-US" sz="2000" b="0" i="0" dirty="0">
                <a:solidFill>
                  <a:srgbClr val="0D0D0D"/>
                </a:solidFill>
                <a:effectLst/>
                <a:latin typeface="Söhne"/>
              </a:rPr>
              <a:t> </a:t>
            </a:r>
            <a:r>
              <a:rPr lang="en-US" sz="2000" b="0" i="0" dirty="0" err="1">
                <a:solidFill>
                  <a:srgbClr val="0D0D0D"/>
                </a:solidFill>
                <a:effectLst/>
                <a:latin typeface="Söhne"/>
              </a:rPr>
              <a:t>wa</a:t>
            </a:r>
            <a:r>
              <a:rPr lang="en-US" sz="2000" b="0" i="0" dirty="0">
                <a:solidFill>
                  <a:srgbClr val="0D0D0D"/>
                </a:solidFill>
                <a:effectLst/>
                <a:latin typeface="Söhne"/>
              </a:rPr>
              <a:t> </a:t>
            </a:r>
            <a:r>
              <a:rPr lang="en-US" sz="2000" b="0" i="0" dirty="0" err="1">
                <a:solidFill>
                  <a:srgbClr val="0D0D0D"/>
                </a:solidFill>
                <a:effectLst/>
                <a:latin typeface="Söhne"/>
              </a:rPr>
              <a:t>jinsia</a:t>
            </a:r>
            <a:r>
              <a:rPr lang="en-US" sz="2000" b="0" i="0" dirty="0">
                <a:solidFill>
                  <a:srgbClr val="0D0D0D"/>
                </a:solidFill>
                <a:effectLst/>
                <a:latin typeface="Söhne"/>
              </a:rPr>
              <a:t> </a:t>
            </a:r>
            <a:r>
              <a:rPr lang="en-US" sz="2000" b="0" i="0" dirty="0" err="1">
                <a:solidFill>
                  <a:srgbClr val="0D0D0D"/>
                </a:solidFill>
                <a:effectLst/>
                <a:latin typeface="Söhne"/>
              </a:rPr>
              <a:t>na</a:t>
            </a:r>
            <a:r>
              <a:rPr lang="en-US" sz="2000" b="0" i="0" dirty="0">
                <a:solidFill>
                  <a:srgbClr val="0D0D0D"/>
                </a:solidFill>
                <a:effectLst/>
                <a:latin typeface="Söhne"/>
              </a:rPr>
              <a:t> </a:t>
            </a:r>
            <a:r>
              <a:rPr lang="en-US" sz="2000" b="0" i="0" dirty="0" err="1">
                <a:solidFill>
                  <a:srgbClr val="0D0D0D"/>
                </a:solidFill>
                <a:effectLst/>
                <a:latin typeface="Söhne"/>
              </a:rPr>
              <a:t>kukuza</a:t>
            </a:r>
            <a:r>
              <a:rPr lang="en-US" sz="2000" b="0" i="0" dirty="0">
                <a:solidFill>
                  <a:srgbClr val="0D0D0D"/>
                </a:solidFill>
                <a:effectLst/>
                <a:latin typeface="Söhne"/>
              </a:rPr>
              <a:t> </a:t>
            </a:r>
            <a:r>
              <a:rPr lang="en-US" sz="2000" b="0" i="0" dirty="0" err="1">
                <a:solidFill>
                  <a:srgbClr val="0D0D0D"/>
                </a:solidFill>
                <a:effectLst/>
                <a:latin typeface="Söhne"/>
              </a:rPr>
              <a:t>utamaduni</a:t>
            </a:r>
            <a:r>
              <a:rPr lang="en-US" sz="2000" b="0" i="0" dirty="0">
                <a:solidFill>
                  <a:srgbClr val="0D0D0D"/>
                </a:solidFill>
                <a:effectLst/>
                <a:latin typeface="Söhne"/>
              </a:rPr>
              <a:t> </a:t>
            </a:r>
            <a:r>
              <a:rPr lang="en-US" sz="2000" b="0" i="0" dirty="0" err="1">
                <a:solidFill>
                  <a:srgbClr val="0D0D0D"/>
                </a:solidFill>
                <a:effectLst/>
                <a:latin typeface="Söhne"/>
              </a:rPr>
              <a:t>wa</a:t>
            </a:r>
            <a:r>
              <a:rPr lang="en-US" sz="2000" b="0" i="0" dirty="0">
                <a:solidFill>
                  <a:srgbClr val="0D0D0D"/>
                </a:solidFill>
                <a:effectLst/>
                <a:latin typeface="Söhne"/>
              </a:rPr>
              <a:t> </a:t>
            </a:r>
            <a:r>
              <a:rPr lang="en-US" sz="2000" b="0" i="0" dirty="0" err="1">
                <a:solidFill>
                  <a:srgbClr val="0D0D0D"/>
                </a:solidFill>
                <a:effectLst/>
                <a:latin typeface="Söhne"/>
              </a:rPr>
              <a:t>Kiafrika</a:t>
            </a:r>
            <a:r>
              <a:rPr lang="en-US" sz="2000" b="0" i="0" dirty="0">
                <a:solidFill>
                  <a:srgbClr val="0D0D0D"/>
                </a:solidFill>
                <a:effectLst/>
                <a:latin typeface="Söhne"/>
              </a:rPr>
              <a:t>.</a:t>
            </a:r>
          </a:p>
          <a:p>
            <a:r>
              <a:rPr lang="en-US" sz="2000" b="0" i="0" dirty="0">
                <a:solidFill>
                  <a:srgbClr val="0D0D0D"/>
                </a:solidFill>
                <a:effectLst/>
                <a:latin typeface="Söhne"/>
              </a:rPr>
              <a:t>Through this course, we will explore the importance of African storytelling in spreading gender awareness and promoting African culture.</a:t>
            </a:r>
          </a:p>
          <a:p>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i="0" dirty="0">
                <a:solidFill>
                  <a:srgbClr val="0D0D0D"/>
                </a:solidFill>
                <a:effectLst/>
                <a:latin typeface="Söhne"/>
              </a:rPr>
              <a:t>Promoting Gender Awareness &amp; Preserving Cultural Heritage</a:t>
            </a:r>
            <a:endParaRPr lang="en-US" sz="2400" b="1" dirty="0"/>
          </a:p>
        </p:txBody>
      </p:sp>
      <p:sp>
        <p:nvSpPr>
          <p:cNvPr id="3" name="Content Placeholder 2"/>
          <p:cNvSpPr>
            <a:spLocks noGrp="1"/>
          </p:cNvSpPr>
          <p:nvPr>
            <p:ph idx="1"/>
          </p:nvPr>
        </p:nvSpPr>
        <p:spPr/>
        <p:txBody>
          <a:bodyPr>
            <a:normAutofit/>
          </a:bodyPr>
          <a:lstStyle/>
          <a:p>
            <a:r>
              <a:rPr lang="en-US" sz="2400" b="0" i="0" dirty="0">
                <a:solidFill>
                  <a:srgbClr val="0D0D0D"/>
                </a:solidFill>
                <a:effectLst/>
                <a:latin typeface="Söhne"/>
              </a:rPr>
              <a:t>In this presentation, we delve into the deep-rooted tradition of African storytelling, examining its role in shaping societal values, promoting gender awareness, and preserving cultural heritage. Join us as we unravel the significance of storytelling in fostering community cohesion and transmitting wisdom across generations.</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D0D0D"/>
                </a:solidFill>
                <a:effectLst/>
                <a:latin typeface="Söhne"/>
              </a:rPr>
              <a:t>African Storytelling Tradition</a:t>
            </a:r>
            <a:endParaRPr lang="en-US" dirty="0"/>
          </a:p>
        </p:txBody>
      </p:sp>
      <p:sp>
        <p:nvSpPr>
          <p:cNvPr id="3" name="Content Placeholder 2"/>
          <p:cNvSpPr>
            <a:spLocks noGrp="1"/>
          </p:cNvSpPr>
          <p:nvPr>
            <p:ph idx="1"/>
          </p:nvPr>
        </p:nvSpPr>
        <p:spPr/>
        <p:txBody>
          <a:bodyPr>
            <a:normAutofit/>
          </a:bodyPr>
          <a:lstStyle/>
          <a:p>
            <a:r>
              <a:rPr lang="en-US" sz="2000" b="0" i="0" dirty="0">
                <a:solidFill>
                  <a:srgbClr val="0D0D0D"/>
                </a:solidFill>
                <a:effectLst/>
                <a:latin typeface="Söhne"/>
              </a:rPr>
              <a:t>An exploration of the oral traditions deeply rooted in African cultures, where storytelling is considered a sacred art form and a means of passing down history, wisdom, and cultural values from one generation to the next.</a:t>
            </a:r>
          </a:p>
          <a:p>
            <a:r>
              <a:rPr lang="en-US" sz="2000" b="0" i="0" dirty="0">
                <a:solidFill>
                  <a:srgbClr val="0D0D0D"/>
                </a:solidFill>
                <a:effectLst/>
                <a:latin typeface="Söhne"/>
              </a:rPr>
              <a:t>Understanding the significance of storytelling as a communal activity that fosters connections, reinforces identity, and instills pride in cultural heritage.</a:t>
            </a:r>
            <a:endParaRPr lang="en-US" sz="2000" dirty="0">
              <a:solidFill>
                <a:srgbClr val="0D0D0D"/>
              </a:solidFill>
              <a:latin typeface="Söhne"/>
            </a:endParaRPr>
          </a:p>
          <a:p>
            <a:r>
              <a:rPr lang="en-US" sz="2000" b="0" i="0" dirty="0">
                <a:solidFill>
                  <a:srgbClr val="0D0D0D"/>
                </a:solidFill>
                <a:effectLst/>
                <a:latin typeface="Söhne"/>
              </a:rPr>
              <a:t>Embark on a journey through the vibrant tapestry of African storytelling, where oral traditions intertwine with cultural heritage. Discover the sacred art form that is storytelling, serving as a vessel for preserving history, imparting wisdom, and celebrating the rich diversity of African cultures.</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D0D0D"/>
                </a:solidFill>
                <a:effectLst/>
                <a:latin typeface="Söhne"/>
              </a:rPr>
              <a:t>Values and Themes in African Stories</a:t>
            </a:r>
            <a:endParaRPr lang="en-US" dirty="0"/>
          </a:p>
        </p:txBody>
      </p:sp>
      <p:sp>
        <p:nvSpPr>
          <p:cNvPr id="3" name="Content Placeholder 2"/>
          <p:cNvSpPr>
            <a:spLocks noGrp="1"/>
          </p:cNvSpPr>
          <p:nvPr>
            <p:ph idx="1"/>
          </p:nvPr>
        </p:nvSpPr>
        <p:spPr/>
        <p:txBody>
          <a:bodyPr>
            <a:normAutofit/>
          </a:bodyPr>
          <a:lstStyle/>
          <a:p>
            <a:r>
              <a:rPr lang="en-US" sz="2000" b="0" i="0" dirty="0">
                <a:solidFill>
                  <a:srgbClr val="0D0D0D"/>
                </a:solidFill>
                <a:effectLst/>
                <a:latin typeface="Söhne"/>
              </a:rPr>
              <a:t>Transmission of Cultural Values: Discussing how stories serve as mirrors reflecting societal values, traditions, and beliefs, and how they play a vital role in shaping identity and community cohesion.</a:t>
            </a:r>
          </a:p>
          <a:p>
            <a:r>
              <a:rPr lang="en-US" sz="2000" b="0" i="0" dirty="0">
                <a:solidFill>
                  <a:srgbClr val="0D0D0D"/>
                </a:solidFill>
                <a:effectLst/>
                <a:latin typeface="Söhne"/>
              </a:rPr>
              <a:t>Common Themes: Delving into the recurring themes found in African folktales, such as resilience in the face of adversity, the importance of community, and the interconnectedness of humanity and nature.</a:t>
            </a:r>
            <a:endParaRPr lang="en-US" sz="2000" dirty="0">
              <a:solidFill>
                <a:srgbClr val="0D0D0D"/>
              </a:solidFill>
              <a:latin typeface="Söhne"/>
            </a:endParaRPr>
          </a:p>
          <a:p>
            <a:r>
              <a:rPr lang="en-US" sz="2000" b="0" i="0" dirty="0">
                <a:solidFill>
                  <a:srgbClr val="0D0D0D"/>
                </a:solidFill>
                <a:effectLst/>
                <a:latin typeface="Söhne"/>
              </a:rPr>
              <a:t>Uncover the layers of meaning woven into the fabric of African storytelling, where tales reflect the values, traditions, and aspirations of diverse communities. Explore the timeless themes that resonate across generations, illuminating the human experience and fostering unity amidst diversity.</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D0D0D"/>
                </a:solidFill>
                <a:effectLst/>
                <a:latin typeface="Söhne"/>
              </a:rPr>
              <a:t>Gender Awareness in African Society</a:t>
            </a:r>
            <a:endParaRPr lang="en-US" dirty="0"/>
          </a:p>
        </p:txBody>
      </p:sp>
      <p:sp>
        <p:nvSpPr>
          <p:cNvPr id="3" name="Content Placeholder 2"/>
          <p:cNvSpPr>
            <a:spLocks noGrp="1"/>
          </p:cNvSpPr>
          <p:nvPr>
            <p:ph idx="1"/>
          </p:nvPr>
        </p:nvSpPr>
        <p:spPr/>
        <p:txBody>
          <a:bodyPr>
            <a:normAutofit/>
          </a:bodyPr>
          <a:lstStyle/>
          <a:p>
            <a:r>
              <a:rPr lang="en-US" sz="2000" b="0" i="0" dirty="0">
                <a:solidFill>
                  <a:srgbClr val="0D0D0D"/>
                </a:solidFill>
                <a:effectLst/>
                <a:latin typeface="Söhne"/>
              </a:rPr>
              <a:t>Exploring the importance of gender awareness in African societies, where traditional gender roles and expectations influence social dynamics and opportunities for men and women.</a:t>
            </a:r>
          </a:p>
          <a:p>
            <a:r>
              <a:rPr lang="en-US" sz="2000" b="0" i="0" dirty="0">
                <a:solidFill>
                  <a:srgbClr val="0D0D0D"/>
                </a:solidFill>
                <a:effectLst/>
                <a:latin typeface="Söhne"/>
              </a:rPr>
              <a:t>Delve into the nuanced landscape of gender dynamics in African societies, where traditional roles intersect with modern aspirations. Gain insights into the significance of gender awareness in promoting equality, empowerment, and social cohesion within diverse communities.</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D0D0D"/>
                </a:solidFill>
                <a:effectLst/>
                <a:latin typeface="Söhne"/>
              </a:rPr>
              <a:t>Gender Representation in African Stories</a:t>
            </a:r>
            <a:endParaRPr lang="en-US" dirty="0"/>
          </a:p>
        </p:txBody>
      </p:sp>
      <p:sp>
        <p:nvSpPr>
          <p:cNvPr id="3" name="Content Placeholder 2"/>
          <p:cNvSpPr>
            <a:spLocks noGrp="1"/>
          </p:cNvSpPr>
          <p:nvPr>
            <p:ph idx="1"/>
          </p:nvPr>
        </p:nvSpPr>
        <p:spPr/>
        <p:txBody>
          <a:bodyPr>
            <a:normAutofit/>
          </a:bodyPr>
          <a:lstStyle/>
          <a:p>
            <a:r>
              <a:rPr lang="en-US" sz="2000" b="0" i="0" dirty="0">
                <a:solidFill>
                  <a:srgbClr val="0D0D0D"/>
                </a:solidFill>
                <a:effectLst/>
                <a:latin typeface="Söhne"/>
              </a:rPr>
              <a:t>Empowering Female Protagonists: Exploring examples of strong female characters in African folklore who challenge stereotypes and empower others.</a:t>
            </a:r>
          </a:p>
          <a:p>
            <a:r>
              <a:rPr lang="en-US" sz="2000" b="0" i="0" dirty="0">
                <a:solidFill>
                  <a:srgbClr val="0D0D0D"/>
                </a:solidFill>
                <a:effectLst/>
                <a:latin typeface="Söhne"/>
              </a:rPr>
              <a:t>Male Archetypes: Examining representations of masculinity and the roles of male characters in shaping societal norms and values.</a:t>
            </a:r>
            <a:endParaRPr lang="en-US" sz="2000" dirty="0">
              <a:solidFill>
                <a:srgbClr val="0D0D0D"/>
              </a:solidFill>
              <a:latin typeface="Söhne"/>
            </a:endParaRPr>
          </a:p>
          <a:p>
            <a:r>
              <a:rPr lang="en-US" sz="2000" b="0" i="0" dirty="0">
                <a:solidFill>
                  <a:srgbClr val="0D0D0D"/>
                </a:solidFill>
                <a:effectLst/>
                <a:latin typeface="Söhne"/>
              </a:rPr>
              <a:t>Unveil the diverse spectrum of gender representation in African storytelling, from empowering female protagonists to nuanced portrayals of masculinity. Journey through tales of courage, resilience, and empowerment, where characters defy stereotypes and inspire audiences to envision a more inclusive society.</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D0D0D"/>
                </a:solidFill>
                <a:effectLst/>
                <a:latin typeface="Söhne"/>
              </a:rPr>
              <a:t>Storytelling as Empowerment</a:t>
            </a:r>
            <a:endParaRPr lang="en-US" dirty="0"/>
          </a:p>
        </p:txBody>
      </p:sp>
      <p:sp>
        <p:nvSpPr>
          <p:cNvPr id="3" name="Content Placeholder 2"/>
          <p:cNvSpPr>
            <a:spLocks noGrp="1"/>
          </p:cNvSpPr>
          <p:nvPr>
            <p:ph idx="1"/>
          </p:nvPr>
        </p:nvSpPr>
        <p:spPr/>
        <p:txBody>
          <a:bodyPr>
            <a:normAutofit/>
          </a:bodyPr>
          <a:lstStyle/>
          <a:p>
            <a:r>
              <a:rPr lang="en-US" sz="2000" b="0" i="0" dirty="0">
                <a:solidFill>
                  <a:srgbClr val="0D0D0D"/>
                </a:solidFill>
                <a:effectLst/>
                <a:latin typeface="Söhne"/>
              </a:rPr>
              <a:t>Role in Challenging Social Norms: Examining how storytelling empowers individuals, particularly women and girls, to challenge social norms and effect positive change.</a:t>
            </a:r>
          </a:p>
          <a:p>
            <a:r>
              <a:rPr lang="en-US" sz="2000" b="0" i="0" dirty="0">
                <a:solidFill>
                  <a:srgbClr val="0D0D0D"/>
                </a:solidFill>
                <a:effectLst/>
                <a:latin typeface="Söhne"/>
              </a:rPr>
              <a:t>Amplifying Voices: Discussing the role of storytelling in amplifying marginalized voices and advocating for social justice and equality.</a:t>
            </a:r>
            <a:endParaRPr lang="en-US" sz="2000" dirty="0">
              <a:solidFill>
                <a:srgbClr val="0D0D0D"/>
              </a:solidFill>
              <a:latin typeface="Söhne"/>
            </a:endParaRPr>
          </a:p>
          <a:p>
            <a:r>
              <a:rPr lang="en-US" sz="2000" b="0" i="0" dirty="0">
                <a:solidFill>
                  <a:srgbClr val="0D0D0D"/>
                </a:solidFill>
                <a:effectLst/>
                <a:latin typeface="Söhne"/>
              </a:rPr>
              <a:t>Explore the transformative power of storytelling as a catalyst for social change and empowerment. Uncover how narratives challenge entrenched social norms, amplify marginalized voices, and ignite movements for justice and equality. Join us as we journey through stories of resilience, resistance, and triumph, where the power of storytelling shines bright.</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D0D0D"/>
                </a:solidFill>
                <a:effectLst/>
                <a:latin typeface="Söhne"/>
              </a:rPr>
              <a:t>Preserving Cultural Heritage</a:t>
            </a:r>
            <a:endParaRPr lang="en-US" dirty="0"/>
          </a:p>
        </p:txBody>
      </p:sp>
      <p:sp>
        <p:nvSpPr>
          <p:cNvPr id="3" name="Content Placeholder 2"/>
          <p:cNvSpPr>
            <a:spLocks noGrp="1"/>
          </p:cNvSpPr>
          <p:nvPr>
            <p:ph idx="1"/>
          </p:nvPr>
        </p:nvSpPr>
        <p:spPr/>
        <p:txBody>
          <a:bodyPr>
            <a:normAutofit/>
          </a:bodyPr>
          <a:lstStyle/>
          <a:p>
            <a:r>
              <a:rPr lang="en-US" sz="2000" b="0" i="0" dirty="0">
                <a:solidFill>
                  <a:srgbClr val="0D0D0D"/>
                </a:solidFill>
                <a:effectLst/>
                <a:latin typeface="Söhne"/>
              </a:rPr>
              <a:t>Importance in Modern Society: Highlighting the importance of preserving African storytelling traditions amidst modernization and cultural change.</a:t>
            </a:r>
          </a:p>
          <a:p>
            <a:r>
              <a:rPr lang="en-US" sz="2000" b="0" i="0" dirty="0">
                <a:solidFill>
                  <a:srgbClr val="0D0D0D"/>
                </a:solidFill>
                <a:effectLst/>
                <a:latin typeface="Söhne"/>
              </a:rPr>
              <a:t>Cultural Continuity: Discussing the role of storytelling in preserving cultural continuity and fostering a sense of belonging and identity among diverse communities.</a:t>
            </a:r>
            <a:endParaRPr lang="en-US" sz="2000" dirty="0">
              <a:solidFill>
                <a:srgbClr val="0D0D0D"/>
              </a:solidFill>
              <a:latin typeface="Söhne"/>
            </a:endParaRPr>
          </a:p>
          <a:p>
            <a:r>
              <a:rPr lang="en-US" sz="2000" b="0" i="0" dirty="0">
                <a:solidFill>
                  <a:srgbClr val="0D0D0D"/>
                </a:solidFill>
                <a:effectLst/>
                <a:latin typeface="Söhne"/>
              </a:rPr>
              <a:t>Delve into the imperative of preserving African storytelling traditions in the face of rapid societal change and globalization. Explore how storytelling serves as a bridge between past and present, connecting generations and preserving cultural heritage for future generations. Join us as we celebrate the rich tapestry of African culture and honor the storytellers who keep its flame alive.</a:t>
            </a:r>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4F055B-D391-44D3-A87A-BCD07BD5A31C}">
  <ds:schemaRefs/>
</ds:datastoreItem>
</file>

<file path=customXml/itemProps2.xml><?xml version="1.0" encoding="utf-8"?>
<ds:datastoreItem xmlns:ds="http://schemas.openxmlformats.org/officeDocument/2006/customXml" ds:itemID="{B975FBC4-9D33-46BE-911D-419763BA9AF9}">
  <ds:schemaRefs>
    <ds:schemaRef ds:uri="http://purl.org/dc/elements/1.1/"/>
    <ds:schemaRef ds:uri="http://schemas.microsoft.com/office/2006/metadata/properties"/>
    <ds:schemaRef ds:uri="http://purl.org/dc/dcmitype/"/>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16c05727-aa75-4e4a-9b5f-8a80a1165891"/>
    <ds:schemaRef ds:uri="71af3243-3dd4-4a8d-8c0d-dd76da1f02a5"/>
    <ds:schemaRef ds:uri="http://www.w3.org/XML/1998/namespace"/>
  </ds:schemaRefs>
</ds:datastoreItem>
</file>

<file path=customXml/itemProps3.xml><?xml version="1.0" encoding="utf-8"?>
<ds:datastoreItem xmlns:ds="http://schemas.openxmlformats.org/officeDocument/2006/customXml" ds:itemID="{26DBD101-FC0A-4B21-82B0-57CAA7AEEC71}">
  <ds:schemaRefs/>
</ds:datastoreItem>
</file>

<file path=docProps/app.xml><?xml version="1.0" encoding="utf-8"?>
<Properties xmlns="http://schemas.openxmlformats.org/officeDocument/2006/extended-properties" xmlns:vt="http://schemas.openxmlformats.org/officeDocument/2006/docPropsVTypes">
  <Template>{DC8CBF4C-4A20-4FA1-BBA6-AEB2122923E9}tf56219246_win32</Template>
  <TotalTime>2</TotalTime>
  <Words>1096</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Avenir Next LT Pro Light</vt:lpstr>
      <vt:lpstr>Garamond</vt:lpstr>
      <vt:lpstr>Söhne</vt:lpstr>
      <vt:lpstr>SavonVTI</vt:lpstr>
      <vt:lpstr>The Power of African Storytelling and Promoting Gender Awareness</vt:lpstr>
      <vt:lpstr>    Abstract:</vt:lpstr>
      <vt:lpstr>Promoting Gender Awareness &amp; Preserving Cultural Heritage</vt:lpstr>
      <vt:lpstr>African Storytelling Tradition</vt:lpstr>
      <vt:lpstr>Values and Themes in African Stories</vt:lpstr>
      <vt:lpstr>Gender Awareness in African Society</vt:lpstr>
      <vt:lpstr>Gender Representation in African Stories</vt:lpstr>
      <vt:lpstr>Storytelling as Empowerment</vt:lpstr>
      <vt:lpstr>Preserving Cultural Heritage</vt:lpstr>
      <vt:lpstr>Efforts in Cultural Preservation</vt:lpstr>
      <vt:lpstr>Impact of Storytelling Initiatives</vt:lpstr>
      <vt:lpstr>Conclusion and Call to 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Power of African Storytelling and Promoting Gender Awareness</dc:title>
  <dc:creator>Joshua Onchaga</dc:creator>
  <cp:lastModifiedBy>Waithaka</cp:lastModifiedBy>
  <cp:revision>3</cp:revision>
  <dcterms:created xsi:type="dcterms:W3CDTF">2024-03-24T07:49:00Z</dcterms:created>
  <dcterms:modified xsi:type="dcterms:W3CDTF">2024-04-29T08:59:45Z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C7569B29AF02429C9DF991DCE146C3BB_12</vt:lpwstr>
  </property>
  <property fmtid="{D5CDD505-2E9C-101B-9397-08002B2CF9AE}" pid="4" name="KSOProductBuildVer">
    <vt:lpwstr>1033-12.2.0.13489</vt:lpwstr>
  </property>
</Properties>
</file>