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63" r:id="rId5"/>
    <p:sldId id="264" r:id="rId6"/>
    <p:sldId id="260" r:id="rId7"/>
    <p:sldId id="261" r:id="rId8"/>
    <p:sldId id="265" r:id="rId9"/>
    <p:sldId id="272" r:id="rId10"/>
    <p:sldId id="266" r:id="rId11"/>
    <p:sldId id="267" r:id="rId12"/>
    <p:sldId id="268" r:id="rId13"/>
    <p:sldId id="269" r:id="rId14"/>
    <p:sldId id="27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TnG81L1v898UIKEyY9hRG3Bhs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164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5"/>
        <p:cNvGrpSpPr/>
        <p:nvPr/>
      </p:nvGrpSpPr>
      <p:grpSpPr>
        <a:xfrm>
          <a:off x="0" y="0"/>
          <a:ext cx="0" cy="0"/>
          <a:chOff x="0" y="0"/>
          <a:chExt cx="0" cy="0"/>
        </a:xfrm>
      </p:grpSpPr>
      <p:pic>
        <p:nvPicPr>
          <p:cNvPr id="16" name="Google Shape;16;p18"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43"/>
        <p:cNvGrpSpPr/>
        <p:nvPr/>
      </p:nvGrpSpPr>
      <p:grpSpPr>
        <a:xfrm>
          <a:off x="0" y="0"/>
          <a:ext cx="0" cy="0"/>
          <a:chOff x="0" y="0"/>
          <a:chExt cx="0" cy="0"/>
        </a:xfrm>
      </p:grpSpPr>
      <p:sp>
        <p:nvSpPr>
          <p:cNvPr id="44" name="Google Shape;44;p2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7"/>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8"/>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7"/>
        <p:cNvGrpSpPr/>
        <p:nvPr/>
      </p:nvGrpSpPr>
      <p:grpSpPr>
        <a:xfrm>
          <a:off x="0" y="0"/>
          <a:ext cx="0" cy="0"/>
          <a:chOff x="0" y="0"/>
          <a:chExt cx="0" cy="0"/>
        </a:xfrm>
      </p:grpSpPr>
      <p:pic>
        <p:nvPicPr>
          <p:cNvPr id="18" name="Google Shape;18;p19" descr="intern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9"/>
        <p:cNvGrpSpPr/>
        <p:nvPr/>
      </p:nvGrpSpPr>
      <p:grpSpPr>
        <a:xfrm>
          <a:off x="0" y="0"/>
          <a:ext cx="0" cy="0"/>
          <a:chOff x="0" y="0"/>
          <a:chExt cx="0" cy="0"/>
        </a:xfrm>
      </p:grpSpPr>
      <p:pic>
        <p:nvPicPr>
          <p:cNvPr id="20" name="Google Shape;20;p20"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21"/>
        <p:cNvGrpSpPr/>
        <p:nvPr/>
      </p:nvGrpSpPr>
      <p:grpSpPr>
        <a:xfrm>
          <a:off x="0" y="0"/>
          <a:ext cx="0" cy="0"/>
          <a:chOff x="0" y="0"/>
          <a:chExt cx="0" cy="0"/>
        </a:xfrm>
      </p:grpSpPr>
      <p:pic>
        <p:nvPicPr>
          <p:cNvPr id="22" name="Google Shape;22;p21" descr="interna+textur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pic>
        <p:nvPicPr>
          <p:cNvPr id="24" name="Google Shape;24;p22"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25"/>
        <p:cNvGrpSpPr/>
        <p:nvPr/>
      </p:nvGrpSpPr>
      <p:grpSpPr>
        <a:xfrm>
          <a:off x="0" y="0"/>
          <a:ext cx="0" cy="0"/>
          <a:chOff x="0" y="0"/>
          <a:chExt cx="0" cy="0"/>
        </a:xfrm>
      </p:grpSpPr>
      <p:pic>
        <p:nvPicPr>
          <p:cNvPr id="26" name="Google Shape;26;p23"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7"/>
        <p:cNvGrpSpPr/>
        <p:nvPr/>
      </p:nvGrpSpPr>
      <p:grpSpPr>
        <a:xfrm>
          <a:off x="0" y="0"/>
          <a:ext cx="0" cy="0"/>
          <a:chOff x="0" y="0"/>
          <a:chExt cx="0" cy="0"/>
        </a:xfrm>
      </p:grpSpPr>
      <p:pic>
        <p:nvPicPr>
          <p:cNvPr id="28" name="Google Shape;28;p24"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5"/>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2" name="Google Shape;32;p25"/>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3" name="Google Shape;33;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6"/>
        <p:cNvGrpSpPr/>
        <p:nvPr/>
      </p:nvGrpSpPr>
      <p:grpSpPr>
        <a:xfrm>
          <a:off x="0" y="0"/>
          <a:ext cx="0" cy="0"/>
          <a:chOff x="0" y="0"/>
          <a:chExt cx="0" cy="0"/>
        </a:xfrm>
      </p:grpSpPr>
      <p:sp>
        <p:nvSpPr>
          <p:cNvPr id="37" name="Google Shape;37;p26"/>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6"/>
          <p:cNvSpPr>
            <a:spLocks noGrp="1"/>
          </p:cNvSpPr>
          <p:nvPr>
            <p:ph type="pic" idx="2"/>
          </p:nvPr>
        </p:nvSpPr>
        <p:spPr>
          <a:xfrm>
            <a:off x="1792288" y="459581"/>
            <a:ext cx="5486400" cy="3086100"/>
          </a:xfrm>
          <a:prstGeom prst="rect">
            <a:avLst/>
          </a:prstGeom>
          <a:noFill/>
          <a:ln>
            <a:noFill/>
          </a:ln>
        </p:spPr>
      </p:sp>
      <p:sp>
        <p:nvSpPr>
          <p:cNvPr id="39" name="Google Shape;39;p26"/>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0" name="Google Shape;40;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SenaProfeAlbeiro/Proyecto_Adsi/tree/main/app/docs/Proyecto_Formativo/app/Vistas/docs/4to_Trim" TargetMode="External"/><Relationship Id="rId13" Type="http://schemas.openxmlformats.org/officeDocument/2006/relationships/hyperlink" Target="https://github.com/SenaProfeAlbeiro/Proyecto_Adsi/tree/main/app/docs/Proyecto_Formativo/app/Vistas/docs/6to_Trim" TargetMode="External"/><Relationship Id="rId3" Type="http://schemas.openxmlformats.org/officeDocument/2006/relationships/hyperlink" Target="https://github.com/andresfraileg/Proyecto_adsi/tree/main/app/app_documentacion/1er_trimestre" TargetMode="External"/><Relationship Id="rId7" Type="http://schemas.openxmlformats.org/officeDocument/2006/relationships/slide" Target="slide3.xml"/><Relationship Id="rId12" Type="http://schemas.openxmlformats.org/officeDocument/2006/relationships/hyperlink" Target="https://github.com/SenaProfeAlbeiro/Proyecto_Adsi/tree/main/app/docs/Proyecto_Formativo/app/Vistas/docs/5to_Trim" TargetMode="External"/><Relationship Id="rId2" Type="http://schemas.openxmlformats.org/officeDocument/2006/relationships/notesSlide" Target="../notesSlides/notesSlide13.xml"/><Relationship Id="rId16"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hyperlink" Target="https://github.com/SenaProfeAlbeiro/Proyecto_Adsi/tree/main/app/docs/Proyecto_Formativo/app/Vistas/docs/3er_Trim" TargetMode="External"/><Relationship Id="rId11" Type="http://schemas.openxmlformats.org/officeDocument/2006/relationships/hyperlink" Target="https://github.com/SenaProfeAlbeiro/Proyecto_Adsi/tree/main/app/docs/Proyecto_Formativo" TargetMode="External"/><Relationship Id="rId5" Type="http://schemas.openxmlformats.org/officeDocument/2006/relationships/hyperlink" Target="https://github.com/SenaProfeAlbeiro/Proyecto_Adsi/tree/main/app/docs/Proyecto_Formativo/app/Vistas/docs/2do_Trim" TargetMode="External"/><Relationship Id="rId15" Type="http://schemas.openxmlformats.org/officeDocument/2006/relationships/hyperlink" Target="https://github.com/SenaProfeAlbeiro/Proyecto_Adsi/tree/main/app/docs/Proyecto_Formativo/app/Vistas/docs/8vo_Trim" TargetMode="External"/><Relationship Id="rId10" Type="http://schemas.openxmlformats.org/officeDocument/2006/relationships/hyperlink" Target="https://github.com/SenaProfeAlbeiro/Proyecto_Adsi" TargetMode="External"/><Relationship Id="rId4" Type="http://schemas.openxmlformats.org/officeDocument/2006/relationships/hyperlink" Target="http://../1er_trimestre" TargetMode="External"/><Relationship Id="rId9" Type="http://schemas.openxmlformats.org/officeDocument/2006/relationships/hyperlink" Target="https://senaprofealbeiro.github.io/Proyecto_Adsi/index.html" TargetMode="External"/><Relationship Id="rId14" Type="http://schemas.openxmlformats.org/officeDocument/2006/relationships/hyperlink" Target="https://github.com/SenaProfeAlbeiro/Proyecto_Adsi/tree/main/app/docs/Proyecto_Formativo/app/Vistas/docs/7mo_Trim" TargetMode="Externa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
          <p:cNvSpPr txBox="1"/>
          <p:nvPr/>
        </p:nvSpPr>
        <p:spPr>
          <a:xfrm>
            <a:off x="896111" y="3672540"/>
            <a:ext cx="732471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Servicio Nacional de Aprendizaje – SENA, Centro de Electricidad Electrónica y Telecomunicaciones</a:t>
            </a:r>
            <a:endParaRPr/>
          </a:p>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Análisis y Desarrollo de Sistemas de Información, Cuarto Trimestre</a:t>
            </a:r>
            <a:endParaRPr/>
          </a:p>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Instructor Albeiro Ramos </a:t>
            </a:r>
            <a:endParaRPr/>
          </a:p>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Bogotá, Diciembre de 2021</a:t>
            </a:r>
            <a:endParaRPr/>
          </a:p>
        </p:txBody>
      </p:sp>
      <p:sp>
        <p:nvSpPr>
          <p:cNvPr id="60" name="Google Shape;60;p1"/>
          <p:cNvSpPr txBox="1"/>
          <p:nvPr/>
        </p:nvSpPr>
        <p:spPr>
          <a:xfrm>
            <a:off x="896111" y="2422065"/>
            <a:ext cx="7324717" cy="861734"/>
          </a:xfrm>
          <a:prstGeom prst="rect">
            <a:avLst/>
          </a:prstGeom>
          <a:noFill/>
          <a:ln>
            <a:noFill/>
          </a:ln>
        </p:spPr>
        <p:txBody>
          <a:bodyPr spcFirstLastPara="1" wrap="square" lIns="91425" tIns="45700" rIns="91425" bIns="45700" anchor="ctr" anchorCtr="1">
            <a:spAutoFit/>
          </a:bodyPr>
          <a:lstStyle/>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Johan Sebastián Zarate</a:t>
            </a:r>
            <a:endParaRPr dirty="0"/>
          </a:p>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Iván Gregorio Garzón</a:t>
            </a:r>
            <a:endParaRPr dirty="0"/>
          </a:p>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Carlos </a:t>
            </a:r>
            <a:r>
              <a:rPr lang="es-ES" sz="1200" b="1" i="0" u="none" strike="noStrike" cap="none" dirty="0" err="1">
                <a:solidFill>
                  <a:srgbClr val="3F3F3F"/>
                </a:solidFill>
                <a:latin typeface="Calibri"/>
                <a:ea typeface="Calibri"/>
                <a:cs typeface="Calibri"/>
                <a:sym typeface="Calibri"/>
              </a:rPr>
              <a:t>Andres</a:t>
            </a:r>
            <a:r>
              <a:rPr lang="es-ES" sz="1200" b="1" i="0" u="none" strike="noStrike" cap="none" dirty="0">
                <a:solidFill>
                  <a:srgbClr val="3F3F3F"/>
                </a:solidFill>
                <a:latin typeface="Calibri"/>
                <a:ea typeface="Calibri"/>
                <a:cs typeface="Calibri"/>
                <a:sym typeface="Calibri"/>
              </a:rPr>
              <a:t> Fraile </a:t>
            </a:r>
            <a:r>
              <a:rPr lang="es-ES" sz="1200" b="1" i="0" u="none" strike="noStrike" cap="none" dirty="0" err="1">
                <a:solidFill>
                  <a:srgbClr val="3F3F3F"/>
                </a:solidFill>
                <a:latin typeface="Calibri"/>
                <a:ea typeface="Calibri"/>
                <a:cs typeface="Calibri"/>
                <a:sym typeface="Calibri"/>
              </a:rPr>
              <a:t>Gonzalez</a:t>
            </a:r>
            <a:endParaRPr lang="es-ES" sz="1200" b="1" i="0" u="none" strike="noStrike" cap="none" dirty="0">
              <a:solidFill>
                <a:srgbClr val="3F3F3F"/>
              </a:solidFill>
              <a:latin typeface="Calibri"/>
              <a:ea typeface="Calibri"/>
              <a:cs typeface="Calibri"/>
              <a:sym typeface="Calibri"/>
            </a:endParaRPr>
          </a:p>
          <a:p>
            <a:pPr marL="0" marR="0" lvl="0" indent="0" algn="ctr" rtl="0">
              <a:spcBef>
                <a:spcPts val="0"/>
              </a:spcBef>
              <a:spcAft>
                <a:spcPts val="0"/>
              </a:spcAft>
              <a:buNone/>
            </a:pPr>
            <a:r>
              <a:rPr lang="es-ES" sz="1200" b="1" dirty="0">
                <a:solidFill>
                  <a:srgbClr val="3F3F3F"/>
                </a:solidFill>
                <a:latin typeface="Calibri"/>
                <a:ea typeface="Calibri"/>
                <a:cs typeface="Calibri"/>
                <a:sym typeface="Calibri"/>
              </a:rPr>
              <a:t>Ana Valeria Mendoza Cipagauta</a:t>
            </a:r>
            <a:endParaRPr dirty="0"/>
          </a:p>
        </p:txBody>
      </p:sp>
      <p:pic>
        <p:nvPicPr>
          <p:cNvPr id="3" name="Imagen 2" descr="Dibujo en blanco y negro&#10;&#10;Descripción generada automáticamente con confianza media">
            <a:extLst>
              <a:ext uri="{FF2B5EF4-FFF2-40B4-BE49-F238E27FC236}">
                <a16:creationId xmlns:a16="http://schemas.microsoft.com/office/drawing/2014/main" id="{B13EB7A4-363A-A13D-FD77-1830CFA626ED}"/>
              </a:ext>
            </a:extLst>
          </p:cNvPr>
          <p:cNvPicPr>
            <a:picLocks noChangeAspect="1"/>
          </p:cNvPicPr>
          <p:nvPr/>
        </p:nvPicPr>
        <p:blipFill>
          <a:blip r:embed="rId3"/>
          <a:stretch>
            <a:fillRect/>
          </a:stretch>
        </p:blipFill>
        <p:spPr>
          <a:xfrm>
            <a:off x="2473974" y="639963"/>
            <a:ext cx="4407883" cy="16913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p:nvPr/>
        </p:nvSpPr>
        <p:spPr>
          <a:xfrm>
            <a:off x="1656864" y="281341"/>
            <a:ext cx="28175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Justificación</a:t>
            </a:r>
            <a:endParaRPr/>
          </a:p>
        </p:txBody>
      </p:sp>
      <p:sp>
        <p:nvSpPr>
          <p:cNvPr id="172" name="Google Shape;172;p11">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11"/>
          <p:cNvSpPr/>
          <p:nvPr/>
        </p:nvSpPr>
        <p:spPr>
          <a:xfrm>
            <a:off x="507204" y="1791663"/>
            <a:ext cx="7705618" cy="175428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dirty="0">
                <a:solidFill>
                  <a:schemeClr val="dk1"/>
                </a:solidFill>
                <a:latin typeface="Calibri"/>
                <a:ea typeface="Calibri"/>
                <a:cs typeface="Calibri"/>
                <a:sym typeface="Calibri"/>
              </a:rPr>
              <a:t>La administradora se verá beneficiada con la organización de su información, tener acceso rápido a ella, los cliente podrán hacer seguimiento a sus productos</a:t>
            </a:r>
            <a:endParaRPr lang="es-MX" dirty="0"/>
          </a:p>
          <a:p>
            <a:pPr marL="0" marR="0" lvl="0" indent="0" algn="just" rtl="0">
              <a:spcBef>
                <a:spcPts val="0"/>
              </a:spcBef>
              <a:spcAft>
                <a:spcPts val="0"/>
              </a:spcAft>
              <a:buNone/>
            </a:pPr>
            <a:r>
              <a:rPr lang="es-MX" sz="1800" dirty="0">
                <a:solidFill>
                  <a:schemeClr val="dk1"/>
                </a:solidFill>
                <a:latin typeface="Calibri"/>
                <a:ea typeface="Calibri"/>
                <a:cs typeface="Calibri"/>
                <a:sym typeface="Calibri"/>
              </a:rPr>
              <a:t>Y podrán hacer sus pedidos, los empleados podrán conocer de primera mano la información del inventario.  </a:t>
            </a:r>
            <a:endParaRPr lang="es-MX" dirty="0"/>
          </a:p>
          <a:p>
            <a:pPr marL="0" marR="0" lvl="0" indent="0" algn="just" rtl="0">
              <a:spcBef>
                <a:spcPts val="0"/>
              </a:spcBef>
              <a:spcAft>
                <a:spcPts val="0"/>
              </a:spcAft>
              <a:buNone/>
            </a:pPr>
            <a:r>
              <a:rPr lang="es-MX" sz="1800" dirty="0">
                <a:solidFill>
                  <a:schemeClr val="dk1"/>
                </a:solidFill>
                <a:latin typeface="Calibri"/>
                <a:ea typeface="Calibri"/>
                <a:cs typeface="Calibri"/>
                <a:sym typeface="Calibri"/>
              </a:rPr>
              <a:t>Por ser un sistema de información modular se podrá expandir a otros negocios relacionados con el sector.</a:t>
            </a:r>
            <a:endParaRPr lang="es-MX" dirty="0"/>
          </a:p>
        </p:txBody>
      </p:sp>
      <p:pic>
        <p:nvPicPr>
          <p:cNvPr id="174" name="Google Shape;174;p11"/>
          <p:cNvPicPr preferRelativeResize="0"/>
          <p:nvPr/>
        </p:nvPicPr>
        <p:blipFill rotWithShape="1">
          <a:blip r:embed="rId4">
            <a:alphaModFix/>
          </a:blip>
          <a:srcRect/>
          <a:stretch/>
        </p:blipFill>
        <p:spPr>
          <a:xfrm rot="5400000">
            <a:off x="-328505" y="838796"/>
            <a:ext cx="1171032" cy="1229646"/>
          </a:xfrm>
          <a:prstGeom prst="rect">
            <a:avLst/>
          </a:prstGeom>
          <a:noFill/>
          <a:ln>
            <a:noFill/>
          </a:ln>
        </p:spPr>
      </p:pic>
      <p:pic>
        <p:nvPicPr>
          <p:cNvPr id="2" name="Imagen 1" descr="Dibujo en blanco y negro&#10;&#10;Descripción generada automáticamente con confianza media">
            <a:extLst>
              <a:ext uri="{FF2B5EF4-FFF2-40B4-BE49-F238E27FC236}">
                <a16:creationId xmlns:a16="http://schemas.microsoft.com/office/drawing/2014/main" id="{33FF960C-4E62-E8FD-51A3-78325376E457}"/>
              </a:ext>
            </a:extLst>
          </p:cNvPr>
          <p:cNvPicPr>
            <a:picLocks noChangeAspect="1"/>
          </p:cNvPicPr>
          <p:nvPr/>
        </p:nvPicPr>
        <p:blipFill>
          <a:blip r:embed="rId5"/>
          <a:stretch>
            <a:fillRect/>
          </a:stretch>
        </p:blipFill>
        <p:spPr>
          <a:xfrm>
            <a:off x="6476349" y="4103570"/>
            <a:ext cx="2495264" cy="9574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2"/>
          <p:cNvSpPr txBox="1"/>
          <p:nvPr/>
        </p:nvSpPr>
        <p:spPr>
          <a:xfrm>
            <a:off x="1171032" y="1435980"/>
            <a:ext cx="5952782"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Alcance </a:t>
            </a:r>
            <a:endParaRPr sz="5400" b="1">
              <a:solidFill>
                <a:srgbClr val="FF0000"/>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El sistema de información INFOTEC contribuye a la creación de usuarios del sistema </a:t>
            </a:r>
            <a:r>
              <a:rPr lang="es-ES" sz="1800" b="1">
                <a:solidFill>
                  <a:schemeClr val="dk1"/>
                </a:solidFill>
                <a:latin typeface="Calibri"/>
                <a:ea typeface="Calibri"/>
                <a:cs typeface="Calibri"/>
                <a:sym typeface="Calibri"/>
              </a:rPr>
              <a:t>, </a:t>
            </a:r>
            <a:r>
              <a:rPr lang="es-ES" sz="1800">
                <a:solidFill>
                  <a:schemeClr val="dk1"/>
                </a:solidFill>
                <a:latin typeface="Calibri"/>
                <a:ea typeface="Calibri"/>
                <a:cs typeface="Calibri"/>
                <a:sym typeface="Calibri"/>
              </a:rPr>
              <a:t>al control de datos de los procesos de la empresa y a la facturación </a:t>
            </a:r>
            <a:endParaRPr/>
          </a:p>
        </p:txBody>
      </p:sp>
      <p:sp>
        <p:nvSpPr>
          <p:cNvPr id="183" name="Google Shape;183;p12"/>
          <p:cNvSpPr/>
          <p:nvPr/>
        </p:nvSpPr>
        <p:spPr>
          <a:xfrm>
            <a:off x="1245460" y="2237120"/>
            <a:ext cx="991645"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12">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8" name="Google Shape;188;p12"/>
          <p:cNvPicPr preferRelativeResize="0"/>
          <p:nvPr/>
        </p:nvPicPr>
        <p:blipFill rotWithShape="1">
          <a:blip r:embed="rId4">
            <a:alphaModFix/>
          </a:blip>
          <a:srcRect/>
          <a:stretch/>
        </p:blipFill>
        <p:spPr>
          <a:xfrm>
            <a:off x="0" y="-82122"/>
            <a:ext cx="1171032" cy="1229646"/>
          </a:xfrm>
          <a:prstGeom prst="rect">
            <a:avLst/>
          </a:prstGeom>
          <a:noFill/>
          <a:ln>
            <a:noFill/>
          </a:ln>
        </p:spPr>
      </p:pic>
      <p:pic>
        <p:nvPicPr>
          <p:cNvPr id="2" name="Imagen 1" descr="Dibujo en blanco y negro&#10;&#10;Descripción generada automáticamente con confianza media">
            <a:extLst>
              <a:ext uri="{FF2B5EF4-FFF2-40B4-BE49-F238E27FC236}">
                <a16:creationId xmlns:a16="http://schemas.microsoft.com/office/drawing/2014/main" id="{F1C81157-C177-5277-24FE-868E5A1A1367}"/>
              </a:ext>
            </a:extLst>
          </p:cNvPr>
          <p:cNvPicPr>
            <a:picLocks noChangeAspect="1"/>
          </p:cNvPicPr>
          <p:nvPr/>
        </p:nvPicPr>
        <p:blipFill>
          <a:blip r:embed="rId5"/>
          <a:stretch>
            <a:fillRect/>
          </a:stretch>
        </p:blipFill>
        <p:spPr>
          <a:xfrm>
            <a:off x="6476349" y="4103570"/>
            <a:ext cx="2495264" cy="9574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p:nvPr/>
        </p:nvSpPr>
        <p:spPr>
          <a:xfrm>
            <a:off x="1348638" y="260642"/>
            <a:ext cx="54139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Alcance</a:t>
            </a:r>
            <a:endParaRPr/>
          </a:p>
        </p:txBody>
      </p:sp>
      <p:sp>
        <p:nvSpPr>
          <p:cNvPr id="194" name="Google Shape;194;p13"/>
          <p:cNvSpPr/>
          <p:nvPr/>
        </p:nvSpPr>
        <p:spPr>
          <a:xfrm>
            <a:off x="316472" y="1689935"/>
            <a:ext cx="8333294"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r>
              <a:rPr lang="es-ES" sz="1600" dirty="0">
                <a:solidFill>
                  <a:srgbClr val="3F3F3F"/>
                </a:solidFill>
                <a:latin typeface="Calibri"/>
                <a:ea typeface="Calibri"/>
                <a:cs typeface="Calibri"/>
                <a:sym typeface="Calibri"/>
              </a:rPr>
              <a:t>El sistema de información INFOTEC se implementara para mejorar la organización de la empresa, empezando por la creación de usuarios con su respectivo roll brindando así los privilegios necesarios para cada uno de ellos. Además de tener un registro de entrada y salida de productos en una base de datos como inventario es necesario también el proceso de facturación.</a:t>
            </a:r>
            <a:endParaRPr dirty="0"/>
          </a:p>
          <a:p>
            <a:pPr marL="0" marR="0" lvl="0" indent="0" algn="l" rtl="0">
              <a:spcBef>
                <a:spcPts val="0"/>
              </a:spcBef>
              <a:spcAft>
                <a:spcPts val="0"/>
              </a:spcAft>
              <a:buNone/>
            </a:pPr>
            <a:r>
              <a:rPr lang="es-ES" sz="1600" dirty="0">
                <a:solidFill>
                  <a:srgbClr val="3F3F3F"/>
                </a:solidFill>
                <a:latin typeface="Calibri"/>
                <a:ea typeface="Calibri"/>
                <a:cs typeface="Calibri"/>
                <a:sym typeface="Calibri"/>
              </a:rPr>
              <a:t>El sistema no esta diseñado para llevar la contabilidad ni para el pago de nomina.</a:t>
            </a:r>
            <a:endParaRPr dirty="0"/>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r>
              <a:rPr lang="es-ES" sz="1600" dirty="0">
                <a:solidFill>
                  <a:srgbClr val="3F3F3F"/>
                </a:solidFill>
                <a:latin typeface="Calibri"/>
                <a:ea typeface="Calibri"/>
                <a:cs typeface="Calibri"/>
                <a:sym typeface="Calibri"/>
              </a:rPr>
              <a:t>Esto facilitará la documentación, manejo, control de los datos que necesitan la empresa y podrá efectuarse desde cualquier computador con conexión a internet.</a:t>
            </a:r>
            <a:endParaRPr dirty="0"/>
          </a:p>
          <a:p>
            <a:pPr marL="0" marR="0" lvl="0" indent="0" algn="l" rtl="0">
              <a:spcBef>
                <a:spcPts val="0"/>
              </a:spcBef>
              <a:spcAft>
                <a:spcPts val="0"/>
              </a:spcAft>
              <a:buNone/>
            </a:pPr>
            <a:r>
              <a:rPr lang="es-ES" sz="1600" dirty="0">
                <a:solidFill>
                  <a:srgbClr val="3F3F3F"/>
                </a:solidFill>
                <a:latin typeface="Calibri"/>
                <a:ea typeface="Calibri"/>
                <a:cs typeface="Calibri"/>
                <a:sym typeface="Calibri"/>
              </a:rPr>
              <a:t>Este sistema no llevará la contabilidad y el tiempo de ejecución esta estimado en dos años  </a:t>
            </a:r>
            <a:endParaRPr dirty="0"/>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b="1" dirty="0">
              <a:solidFill>
                <a:srgbClr val="3F3F3F"/>
              </a:solidFill>
              <a:latin typeface="Calibri"/>
              <a:ea typeface="Calibri"/>
              <a:cs typeface="Calibri"/>
              <a:sym typeface="Calibri"/>
            </a:endParaRPr>
          </a:p>
        </p:txBody>
      </p:sp>
      <p:sp>
        <p:nvSpPr>
          <p:cNvPr id="195" name="Google Shape;195;p13">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9" name="Google Shape;199;p13"/>
          <p:cNvPicPr preferRelativeResize="0"/>
          <p:nvPr/>
        </p:nvPicPr>
        <p:blipFill rotWithShape="1">
          <a:blip r:embed="rId4">
            <a:alphaModFix/>
          </a:blip>
          <a:srcRect/>
          <a:stretch/>
        </p:blipFill>
        <p:spPr>
          <a:xfrm rot="5400000">
            <a:off x="-269044" y="764783"/>
            <a:ext cx="1171032" cy="1229646"/>
          </a:xfrm>
          <a:prstGeom prst="rect">
            <a:avLst/>
          </a:prstGeom>
          <a:noFill/>
          <a:ln>
            <a:noFill/>
          </a:ln>
        </p:spPr>
      </p:pic>
      <p:pic>
        <p:nvPicPr>
          <p:cNvPr id="2" name="Imagen 1" descr="Dibujo en blanco y negro&#10;&#10;Descripción generada automáticamente con confianza media">
            <a:extLst>
              <a:ext uri="{FF2B5EF4-FFF2-40B4-BE49-F238E27FC236}">
                <a16:creationId xmlns:a16="http://schemas.microsoft.com/office/drawing/2014/main" id="{68E46565-F968-38CD-3803-4C7586FEEECF}"/>
              </a:ext>
            </a:extLst>
          </p:cNvPr>
          <p:cNvPicPr>
            <a:picLocks noChangeAspect="1"/>
          </p:cNvPicPr>
          <p:nvPr/>
        </p:nvPicPr>
        <p:blipFill>
          <a:blip r:embed="rId5"/>
          <a:stretch>
            <a:fillRect/>
          </a:stretch>
        </p:blipFill>
        <p:spPr>
          <a:xfrm>
            <a:off x="6476349" y="4103570"/>
            <a:ext cx="2495264" cy="9574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7" name="Google Shape;207;p14"/>
          <p:cNvSpPr/>
          <p:nvPr/>
        </p:nvSpPr>
        <p:spPr>
          <a:xfrm>
            <a:off x="607405" y="1028701"/>
            <a:ext cx="2681079" cy="390260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s-ES" sz="1600" b="1">
                <a:solidFill>
                  <a:srgbClr val="3F3F3F"/>
                </a:solidFill>
                <a:latin typeface="Calibri"/>
                <a:ea typeface="Calibri"/>
                <a:cs typeface="Calibri"/>
                <a:sym typeface="Calibri"/>
              </a:rPr>
              <a:t>Primer Trimestre</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Presentación Proyecto</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Levantamiento de Información</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Diagrama de Procesos</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Preliminar Inventario</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Formulación del Proyecto</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IEEE-830</a:t>
            </a:r>
            <a:endParaRPr/>
          </a:p>
          <a:p>
            <a:pPr marL="444500" marR="0" lvl="0" indent="-285750" algn="l" rtl="0">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Entregables</a:t>
            </a:r>
            <a:r>
              <a:rPr lang="es-ES" sz="1000" u="sng">
                <a:solidFill>
                  <a:srgbClr val="3F3F3F"/>
                </a:solidFill>
                <a:latin typeface="Calibri"/>
                <a:ea typeface="Calibri"/>
                <a:cs typeface="Calibri"/>
                <a:sym typeface="Calibri"/>
              </a:rPr>
              <a:t> </a:t>
            </a:r>
            <a:r>
              <a:rPr lang="es-ES" sz="1000" u="sng">
                <a:solidFill>
                  <a:srgbClr val="3F3F3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1er</a:t>
            </a:r>
            <a:r>
              <a:rPr lang="es-ES" sz="1000" u="sng">
                <a:solidFill>
                  <a:srgbClr val="3F3F3F"/>
                </a:solidFill>
                <a:latin typeface="Calibri"/>
                <a:ea typeface="Calibri"/>
                <a:cs typeface="Calibri"/>
                <a:sym typeface="Calibri"/>
              </a:rPr>
              <a:t> Trim</a:t>
            </a:r>
            <a:endParaRPr sz="800" b="1" u="sng">
              <a:solidFill>
                <a:srgbClr val="3F3F3F"/>
              </a:solidFill>
              <a:latin typeface="Calibri"/>
              <a:ea typeface="Calibri"/>
              <a:cs typeface="Calibri"/>
              <a:sym typeface="Calibri"/>
            </a:endParaRPr>
          </a:p>
          <a:p>
            <a:pPr marL="0" marR="0" lvl="0" indent="0" algn="l" rtl="0">
              <a:lnSpc>
                <a:spcPct val="120000"/>
              </a:lnSpc>
              <a:spcBef>
                <a:spcPts val="0"/>
              </a:spcBef>
              <a:spcAft>
                <a:spcPts val="0"/>
              </a:spcAft>
              <a:buNone/>
            </a:pPr>
            <a:r>
              <a:rPr lang="es-ES" sz="1600" b="1">
                <a:solidFill>
                  <a:srgbClr val="3F3F3F"/>
                </a:solidFill>
                <a:latin typeface="Calibri"/>
                <a:ea typeface="Calibri"/>
                <a:cs typeface="Calibri"/>
                <a:sym typeface="Calibri"/>
              </a:rPr>
              <a:t>Segundo Trimestre</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Diagrama Casos de Uso</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Casos de Uso Extendido</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Modelo Entidad Relación</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Diccionario de Datos</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Cronograma de Actividades</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Presupuesto y Personal</a:t>
            </a:r>
            <a:endParaRPr/>
          </a:p>
          <a:p>
            <a:pPr marL="444500" marR="0" lvl="0" indent="-285750" algn="l" rtl="0">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Entregables 2do Trim</a:t>
            </a:r>
            <a:endParaRPr sz="1000">
              <a:solidFill>
                <a:srgbClr val="3F3F3F"/>
              </a:solidFill>
              <a:latin typeface="Calibri"/>
              <a:ea typeface="Calibri"/>
              <a:cs typeface="Calibri"/>
              <a:sym typeface="Calibri"/>
            </a:endParaRPr>
          </a:p>
          <a:p>
            <a:pPr marL="0" marR="0" lvl="0" indent="0" algn="l" rtl="0">
              <a:lnSpc>
                <a:spcPct val="120000"/>
              </a:lnSpc>
              <a:spcBef>
                <a:spcPts val="0"/>
              </a:spcBef>
              <a:spcAft>
                <a:spcPts val="0"/>
              </a:spcAft>
              <a:buNone/>
            </a:pPr>
            <a:r>
              <a:rPr lang="es-ES" sz="1600" b="1">
                <a:solidFill>
                  <a:srgbClr val="3F3F3F"/>
                </a:solidFill>
                <a:latin typeface="Calibri"/>
                <a:ea typeface="Calibri"/>
                <a:cs typeface="Calibri"/>
                <a:sym typeface="Calibri"/>
              </a:rPr>
              <a:t>Tercer Trimestre</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Modelo Relacional</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Diagrama de Clases</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Diagrama de Distribución</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WireFrame o Mockups</a:t>
            </a:r>
            <a:endParaRPr sz="1000">
              <a:solidFill>
                <a:srgbClr val="3F3F3F"/>
              </a:solidFill>
              <a:latin typeface="Calibri"/>
              <a:ea typeface="Calibri"/>
              <a:cs typeface="Calibri"/>
              <a:sym typeface="Calibri"/>
            </a:endParaRPr>
          </a:p>
          <a:p>
            <a:pPr marL="444500" marR="0" lvl="0" indent="-285750" algn="l" rtl="0">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Entregables 3er Trim</a:t>
            </a:r>
            <a:endParaRPr sz="1200">
              <a:solidFill>
                <a:srgbClr val="3F3F3F"/>
              </a:solidFill>
              <a:latin typeface="Calibri"/>
              <a:ea typeface="Calibri"/>
              <a:cs typeface="Calibri"/>
              <a:sym typeface="Calibri"/>
            </a:endParaRPr>
          </a:p>
        </p:txBody>
      </p:sp>
      <p:sp>
        <p:nvSpPr>
          <p:cNvPr id="208" name="Google Shape;208;p14"/>
          <p:cNvSpPr txBox="1"/>
          <p:nvPr/>
        </p:nvSpPr>
        <p:spPr>
          <a:xfrm>
            <a:off x="509443" y="303360"/>
            <a:ext cx="455750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rgbClr val="3F3F3F"/>
                </a:solidFill>
                <a:latin typeface="Calibri"/>
                <a:ea typeface="Calibri"/>
                <a:cs typeface="Calibri"/>
                <a:sym typeface="Calibri"/>
              </a:rPr>
              <a:t>Entregables Proyecto Formativo </a:t>
            </a:r>
            <a:endParaRPr/>
          </a:p>
          <a:p>
            <a:pPr marL="0" marR="0" lvl="0" indent="0" algn="l" rtl="0">
              <a:spcBef>
                <a:spcPts val="0"/>
              </a:spcBef>
              <a:spcAft>
                <a:spcPts val="0"/>
              </a:spcAft>
              <a:buNone/>
            </a:pPr>
            <a:r>
              <a:rPr lang="es-ES" sz="1800" b="1">
                <a:solidFill>
                  <a:srgbClr val="3F3F3F"/>
                </a:solidFill>
                <a:latin typeface="Calibri"/>
                <a:ea typeface="Calibri"/>
                <a:cs typeface="Calibri"/>
                <a:sym typeface="Calibri"/>
              </a:rPr>
              <a:t>por Trimestre</a:t>
            </a:r>
            <a:endParaRPr/>
          </a:p>
        </p:txBody>
      </p:sp>
      <p:sp>
        <p:nvSpPr>
          <p:cNvPr id="209" name="Google Shape;209;p14"/>
          <p:cNvSpPr/>
          <p:nvPr/>
        </p:nvSpPr>
        <p:spPr>
          <a:xfrm>
            <a:off x="607405" y="957918"/>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p14">
            <a:hlinkClick r:id="rId7"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14"/>
          <p:cNvSpPr/>
          <p:nvPr/>
        </p:nvSpPr>
        <p:spPr>
          <a:xfrm>
            <a:off x="3344711" y="1028701"/>
            <a:ext cx="2681079" cy="402571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s-ES" sz="1600" b="1">
                <a:solidFill>
                  <a:srgbClr val="3F3F3F"/>
                </a:solidFill>
                <a:latin typeface="Calibri"/>
                <a:ea typeface="Calibri"/>
                <a:cs typeface="Calibri"/>
                <a:sym typeface="Calibri"/>
              </a:rPr>
              <a:t>Cuarto Trimestre</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Inventario</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Informe de Costos</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Base de Datos - DDL</a:t>
            </a:r>
            <a:endParaRPr sz="1000">
              <a:solidFill>
                <a:srgbClr val="3F3F3F"/>
              </a:solidFill>
              <a:latin typeface="Calibri"/>
              <a:ea typeface="Calibri"/>
              <a:cs typeface="Calibri"/>
              <a:sym typeface="Calibri"/>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Base de Datos - DML</a:t>
            </a:r>
            <a:endParaRPr sz="1000">
              <a:solidFill>
                <a:srgbClr val="3F3F3F"/>
              </a:solidFill>
              <a:latin typeface="Calibri"/>
              <a:ea typeface="Calibri"/>
              <a:cs typeface="Calibri"/>
              <a:sym typeface="Calibri"/>
            </a:endParaRPr>
          </a:p>
          <a:p>
            <a:pPr marL="444500" marR="0" lvl="0" indent="-285750" algn="l" rtl="0">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Entregables 4to Trim</a:t>
            </a:r>
            <a:endParaRPr sz="1000">
              <a:solidFill>
                <a:srgbClr val="3F3F3F"/>
              </a:solidFill>
              <a:latin typeface="Calibri"/>
              <a:ea typeface="Calibri"/>
              <a:cs typeface="Calibri"/>
              <a:sym typeface="Calibri"/>
            </a:endParaRPr>
          </a:p>
          <a:p>
            <a:pPr marL="444500" marR="0" lvl="0" indent="-222250" algn="l" rtl="0">
              <a:spcBef>
                <a:spcPts val="0"/>
              </a:spcBef>
              <a:spcAft>
                <a:spcPts val="0"/>
              </a:spcAft>
              <a:buClr>
                <a:schemeClr val="dk1"/>
              </a:buClr>
              <a:buSzPts val="1000"/>
              <a:buFont typeface="Arial"/>
              <a:buNone/>
            </a:pPr>
            <a:endParaRPr sz="1000">
              <a:solidFill>
                <a:srgbClr val="3F3F3F"/>
              </a:solidFill>
              <a:latin typeface="Calibri"/>
              <a:ea typeface="Calibri"/>
              <a:cs typeface="Calibri"/>
              <a:sym typeface="Calibri"/>
            </a:endParaRPr>
          </a:p>
          <a:p>
            <a:pPr marL="0" marR="0" lvl="0" indent="0" algn="l" rtl="0">
              <a:lnSpc>
                <a:spcPct val="120000"/>
              </a:lnSpc>
              <a:spcBef>
                <a:spcPts val="0"/>
              </a:spcBef>
              <a:spcAft>
                <a:spcPts val="0"/>
              </a:spcAft>
              <a:buNone/>
            </a:pPr>
            <a:r>
              <a:rPr lang="es-ES" sz="1600" b="1">
                <a:solidFill>
                  <a:srgbClr val="3F3F3F"/>
                </a:solidFill>
                <a:latin typeface="Calibri"/>
                <a:ea typeface="Calibri"/>
                <a:cs typeface="Calibri"/>
                <a:sym typeface="Calibri"/>
              </a:rPr>
              <a:t>Quinto Trimestre</a:t>
            </a:r>
            <a:endParaRPr/>
          </a:p>
          <a:p>
            <a:pPr marL="444500" marR="0" lvl="0" indent="-285750" algn="l" rtl="0">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Prototipo No Funciona</a:t>
            </a:r>
            <a:r>
              <a:rPr lang="es-ES" sz="1000" u="sng">
                <a:solidFill>
                  <a:srgbClr val="3F3F3F"/>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l</a:t>
            </a:r>
            <a:endParaRPr sz="1000">
              <a:solidFill>
                <a:srgbClr val="3F3F3F"/>
              </a:solidFill>
              <a:latin typeface="Calibri"/>
              <a:ea typeface="Calibri"/>
              <a:cs typeface="Calibri"/>
              <a:sym typeface="Calibri"/>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Manual Técnico</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Planeación Pruebas Software</a:t>
            </a:r>
            <a:endParaRPr/>
          </a:p>
          <a:p>
            <a:pPr marL="444500" marR="0" lvl="0" indent="-285750" algn="l" rtl="0">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11">
                  <a:extLst>
                    <a:ext uri="{A12FA001-AC4F-418D-AE19-62706E023703}">
                      <ahyp:hlinkClr xmlns:ahyp="http://schemas.microsoft.com/office/drawing/2018/hyperlinkcolor" val="tx"/>
                    </a:ext>
                  </a:extLst>
                </a:hlinkClick>
              </a:rPr>
              <a:t>Local App - S.I.</a:t>
            </a:r>
            <a:endParaRPr sz="1000">
              <a:solidFill>
                <a:srgbClr val="3F3F3F"/>
              </a:solidFill>
              <a:latin typeface="Calibri"/>
              <a:ea typeface="Calibri"/>
              <a:cs typeface="Calibri"/>
              <a:sym typeface="Calibri"/>
            </a:endParaRPr>
          </a:p>
          <a:p>
            <a:pPr marL="444500" marR="0" lvl="0" indent="-285750" algn="l" rtl="0">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12">
                  <a:extLst>
                    <a:ext uri="{A12FA001-AC4F-418D-AE19-62706E023703}">
                      <ahyp:hlinkClr xmlns:ahyp="http://schemas.microsoft.com/office/drawing/2018/hyperlinkcolor" val="tx"/>
                    </a:ext>
                  </a:extLst>
                </a:hlinkClick>
              </a:rPr>
              <a:t>Entregables 5to Trim</a:t>
            </a:r>
            <a:endParaRPr sz="1000">
              <a:solidFill>
                <a:srgbClr val="3F3F3F"/>
              </a:solidFill>
              <a:latin typeface="Calibri"/>
              <a:ea typeface="Calibri"/>
              <a:cs typeface="Calibri"/>
              <a:sym typeface="Calibri"/>
            </a:endParaRPr>
          </a:p>
          <a:p>
            <a:pPr marL="444500" marR="0" lvl="0" indent="-234950" algn="l" rtl="0">
              <a:spcBef>
                <a:spcPts val="0"/>
              </a:spcBef>
              <a:spcAft>
                <a:spcPts val="0"/>
              </a:spcAft>
              <a:buClr>
                <a:schemeClr val="dk1"/>
              </a:buClr>
              <a:buSzPts val="800"/>
              <a:buFont typeface="Arial"/>
              <a:buNone/>
            </a:pPr>
            <a:endParaRPr sz="800" b="1">
              <a:solidFill>
                <a:srgbClr val="3F3F3F"/>
              </a:solidFill>
              <a:latin typeface="Calibri"/>
              <a:ea typeface="Calibri"/>
              <a:cs typeface="Calibri"/>
              <a:sym typeface="Calibri"/>
            </a:endParaRPr>
          </a:p>
          <a:p>
            <a:pPr marL="0" marR="0" lvl="0" indent="0" algn="l" rtl="0">
              <a:lnSpc>
                <a:spcPct val="120000"/>
              </a:lnSpc>
              <a:spcBef>
                <a:spcPts val="0"/>
              </a:spcBef>
              <a:spcAft>
                <a:spcPts val="0"/>
              </a:spcAft>
              <a:buNone/>
            </a:pPr>
            <a:r>
              <a:rPr lang="es-ES" sz="1600" b="1">
                <a:solidFill>
                  <a:srgbClr val="3F3F3F"/>
                </a:solidFill>
                <a:latin typeface="Calibri"/>
                <a:ea typeface="Calibri"/>
                <a:cs typeface="Calibri"/>
                <a:sym typeface="Calibri"/>
              </a:rPr>
              <a:t>Sexto Trimestre</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Plan de Instalación</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Plan de Respaldo</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Plan de Migración Datos</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Manual de Usuario</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Manual de Operación</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Documentación Pruebas Software</a:t>
            </a:r>
            <a:endParaRPr/>
          </a:p>
          <a:p>
            <a:pPr marL="444500" marR="0" lvl="0" indent="-285750" algn="l" rtl="0">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Despliegue app - S.I. 1er</a:t>
            </a:r>
            <a:endParaRPr/>
          </a:p>
          <a:p>
            <a:pPr marL="444500" marR="0" lvl="0" indent="-285750" algn="l" rtl="0">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13">
                  <a:extLst>
                    <a:ext uri="{A12FA001-AC4F-418D-AE19-62706E023703}">
                      <ahyp:hlinkClr xmlns:ahyp="http://schemas.microsoft.com/office/drawing/2018/hyperlinkcolor" val="tx"/>
                    </a:ext>
                  </a:extLst>
                </a:hlinkClick>
              </a:rPr>
              <a:t>Entregables 6to Trim</a:t>
            </a:r>
            <a:endParaRPr sz="1000">
              <a:solidFill>
                <a:srgbClr val="3F3F3F"/>
              </a:solidFill>
              <a:latin typeface="Calibri"/>
              <a:ea typeface="Calibri"/>
              <a:cs typeface="Calibri"/>
              <a:sym typeface="Calibri"/>
            </a:endParaRPr>
          </a:p>
        </p:txBody>
      </p:sp>
      <p:sp>
        <p:nvSpPr>
          <p:cNvPr id="212" name="Google Shape;212;p14"/>
          <p:cNvSpPr/>
          <p:nvPr/>
        </p:nvSpPr>
        <p:spPr>
          <a:xfrm>
            <a:off x="6082018" y="1028701"/>
            <a:ext cx="2681079" cy="2868478"/>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s-ES" sz="1600" b="1" dirty="0">
                <a:solidFill>
                  <a:srgbClr val="3F3F3F"/>
                </a:solidFill>
                <a:latin typeface="Calibri"/>
                <a:ea typeface="Calibri"/>
                <a:cs typeface="Calibri"/>
                <a:sym typeface="Calibri"/>
              </a:rPr>
              <a:t>Séptimo Trimestre</a:t>
            </a:r>
            <a:endParaRPr dirty="0"/>
          </a:p>
          <a:p>
            <a:pPr marL="444500" marR="0" lvl="0" indent="-285750" algn="l" rtl="0">
              <a:spcBef>
                <a:spcPts val="0"/>
              </a:spcBef>
              <a:spcAft>
                <a:spcPts val="0"/>
              </a:spcAft>
              <a:buClr>
                <a:srgbClr val="3F3F3F"/>
              </a:buClr>
              <a:buSzPts val="1000"/>
              <a:buFont typeface="Arial"/>
              <a:buChar char="•"/>
            </a:pPr>
            <a:r>
              <a:rPr lang="es-ES" sz="1000" dirty="0">
                <a:solidFill>
                  <a:srgbClr val="3F3F3F"/>
                </a:solidFill>
                <a:latin typeface="Calibri"/>
                <a:ea typeface="Calibri"/>
                <a:cs typeface="Calibri"/>
                <a:sym typeface="Calibri"/>
              </a:rPr>
              <a:t>Informe de Distribución</a:t>
            </a:r>
            <a:endParaRPr dirty="0"/>
          </a:p>
          <a:p>
            <a:pPr marL="444500" marR="0" lvl="0" indent="-285750" algn="l" rtl="0">
              <a:spcBef>
                <a:spcPts val="0"/>
              </a:spcBef>
              <a:spcAft>
                <a:spcPts val="0"/>
              </a:spcAft>
              <a:buClr>
                <a:srgbClr val="3F3F3F"/>
              </a:buClr>
              <a:buSzPts val="1000"/>
              <a:buFont typeface="Arial"/>
              <a:buChar char="•"/>
            </a:pPr>
            <a:r>
              <a:rPr lang="es-ES" sz="1000" dirty="0">
                <a:solidFill>
                  <a:srgbClr val="3F3F3F"/>
                </a:solidFill>
                <a:latin typeface="Calibri"/>
                <a:ea typeface="Calibri"/>
                <a:cs typeface="Calibri"/>
                <a:sym typeface="Calibri"/>
              </a:rPr>
              <a:t>Cuadro Comparativo Proveedores</a:t>
            </a:r>
            <a:endParaRPr dirty="0"/>
          </a:p>
          <a:p>
            <a:pPr marL="444500" marR="0" lvl="0" indent="-285750" algn="l" rtl="0">
              <a:spcBef>
                <a:spcPts val="0"/>
              </a:spcBef>
              <a:spcAft>
                <a:spcPts val="0"/>
              </a:spcAft>
              <a:buClr>
                <a:srgbClr val="3F3F3F"/>
              </a:buClr>
              <a:buSzPts val="1000"/>
              <a:buFont typeface="Arial"/>
              <a:buChar char="•"/>
            </a:pPr>
            <a:r>
              <a:rPr lang="es-ES" sz="1000" dirty="0">
                <a:solidFill>
                  <a:srgbClr val="3F3F3F"/>
                </a:solidFill>
                <a:latin typeface="Calibri"/>
                <a:ea typeface="Calibri"/>
                <a:cs typeface="Calibri"/>
                <a:sym typeface="Calibri"/>
              </a:rPr>
              <a:t>Contratos de Software</a:t>
            </a:r>
            <a:endParaRPr dirty="0"/>
          </a:p>
          <a:p>
            <a:pPr marL="444500" marR="0" lvl="0" indent="-285750" algn="l" rtl="0">
              <a:spcBef>
                <a:spcPts val="0"/>
              </a:spcBef>
              <a:spcAft>
                <a:spcPts val="0"/>
              </a:spcAft>
              <a:buClr>
                <a:srgbClr val="3F3F3F"/>
              </a:buClr>
              <a:buSzPts val="1000"/>
              <a:buFont typeface="Arial"/>
              <a:buChar char="•"/>
            </a:pPr>
            <a:r>
              <a:rPr lang="es-ES" sz="1000" dirty="0">
                <a:solidFill>
                  <a:srgbClr val="3F3F3F"/>
                </a:solidFill>
                <a:latin typeface="Calibri"/>
                <a:ea typeface="Calibri"/>
                <a:cs typeface="Calibri"/>
                <a:sym typeface="Calibri"/>
              </a:rPr>
              <a:t>Despliegue app - S.I. 2do</a:t>
            </a:r>
            <a:endParaRPr dirty="0"/>
          </a:p>
          <a:p>
            <a:pPr marL="444500" marR="0" lvl="0" indent="-285750" algn="l" rtl="0">
              <a:spcBef>
                <a:spcPts val="0"/>
              </a:spcBef>
              <a:spcAft>
                <a:spcPts val="0"/>
              </a:spcAft>
              <a:buClr>
                <a:srgbClr val="3F3F3F"/>
              </a:buClr>
              <a:buSzPts val="1000"/>
              <a:buFont typeface="Arial"/>
              <a:buChar char="•"/>
            </a:pPr>
            <a:r>
              <a:rPr lang="es-ES" sz="1000" u="sng" dirty="0">
                <a:solidFill>
                  <a:srgbClr val="3F3F3F"/>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Entregables 7mo </a:t>
            </a:r>
            <a:r>
              <a:rPr lang="es-ES" sz="1000" u="sng" dirty="0" err="1">
                <a:solidFill>
                  <a:srgbClr val="3F3F3F"/>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Trim</a:t>
            </a:r>
            <a:endParaRPr sz="1000" dirty="0">
              <a:solidFill>
                <a:srgbClr val="3F3F3F"/>
              </a:solidFill>
              <a:latin typeface="Calibri"/>
              <a:ea typeface="Calibri"/>
              <a:cs typeface="Calibri"/>
              <a:sym typeface="Calibri"/>
            </a:endParaRPr>
          </a:p>
          <a:p>
            <a:pPr marL="158750" marR="0" lvl="0" indent="0" algn="l" rtl="0">
              <a:spcBef>
                <a:spcPts val="0"/>
              </a:spcBef>
              <a:spcAft>
                <a:spcPts val="0"/>
              </a:spcAft>
              <a:buNone/>
            </a:pPr>
            <a:endParaRPr sz="1100" dirty="0">
              <a:solidFill>
                <a:srgbClr val="3F3F3F"/>
              </a:solidFill>
              <a:latin typeface="Calibri"/>
              <a:ea typeface="Calibri"/>
              <a:cs typeface="Calibri"/>
              <a:sym typeface="Calibri"/>
            </a:endParaRPr>
          </a:p>
          <a:p>
            <a:pPr marL="158750" marR="0" lvl="0" indent="0" algn="l" rtl="0">
              <a:spcBef>
                <a:spcPts val="0"/>
              </a:spcBef>
              <a:spcAft>
                <a:spcPts val="0"/>
              </a:spcAft>
              <a:buNone/>
            </a:pPr>
            <a:endParaRPr sz="900" dirty="0">
              <a:solidFill>
                <a:srgbClr val="3F3F3F"/>
              </a:solidFill>
              <a:latin typeface="Calibri"/>
              <a:ea typeface="Calibri"/>
              <a:cs typeface="Calibri"/>
              <a:sym typeface="Calibri"/>
            </a:endParaRPr>
          </a:p>
          <a:p>
            <a:pPr marL="0" marR="0" lvl="0" indent="0" algn="l" rtl="0">
              <a:lnSpc>
                <a:spcPct val="120000"/>
              </a:lnSpc>
              <a:spcBef>
                <a:spcPts val="0"/>
              </a:spcBef>
              <a:spcAft>
                <a:spcPts val="0"/>
              </a:spcAft>
              <a:buNone/>
            </a:pPr>
            <a:r>
              <a:rPr lang="es-ES" sz="1600" b="1" dirty="0">
                <a:solidFill>
                  <a:srgbClr val="3F3F3F"/>
                </a:solidFill>
                <a:latin typeface="Calibri"/>
                <a:ea typeface="Calibri"/>
                <a:cs typeface="Calibri"/>
                <a:sym typeface="Calibri"/>
              </a:rPr>
              <a:t>Octavo Trimestre</a:t>
            </a:r>
            <a:endParaRPr dirty="0"/>
          </a:p>
          <a:p>
            <a:pPr marL="444500" marR="0" lvl="0" indent="-285750" algn="l" rtl="0">
              <a:spcBef>
                <a:spcPts val="0"/>
              </a:spcBef>
              <a:spcAft>
                <a:spcPts val="0"/>
              </a:spcAft>
              <a:buClr>
                <a:srgbClr val="3F3F3F"/>
              </a:buClr>
              <a:buSzPts val="1000"/>
              <a:buFont typeface="Arial"/>
              <a:buChar char="•"/>
            </a:pPr>
            <a:r>
              <a:rPr lang="es-ES" sz="1000" dirty="0">
                <a:solidFill>
                  <a:srgbClr val="3F3F3F"/>
                </a:solidFill>
                <a:latin typeface="Calibri"/>
                <a:ea typeface="Calibri"/>
                <a:cs typeface="Calibri"/>
                <a:sym typeface="Calibri"/>
              </a:rPr>
              <a:t>Cronograma de Actividades Final</a:t>
            </a:r>
            <a:endParaRPr dirty="0"/>
          </a:p>
          <a:p>
            <a:pPr marL="444500" marR="0" lvl="0" indent="-285750" algn="l" rtl="0">
              <a:spcBef>
                <a:spcPts val="0"/>
              </a:spcBef>
              <a:spcAft>
                <a:spcPts val="0"/>
              </a:spcAft>
              <a:buClr>
                <a:srgbClr val="3F3F3F"/>
              </a:buClr>
              <a:buSzPts val="1000"/>
              <a:buFont typeface="Arial"/>
              <a:buChar char="•"/>
            </a:pPr>
            <a:r>
              <a:rPr lang="es-ES" sz="1000" dirty="0">
                <a:solidFill>
                  <a:srgbClr val="3F3F3F"/>
                </a:solidFill>
                <a:latin typeface="Calibri"/>
                <a:ea typeface="Calibri"/>
                <a:cs typeface="Calibri"/>
                <a:sym typeface="Calibri"/>
              </a:rPr>
              <a:t>Manual de Usuario Final</a:t>
            </a:r>
            <a:endParaRPr dirty="0"/>
          </a:p>
          <a:p>
            <a:pPr marL="444500" marR="0" lvl="0" indent="-285750" algn="l" rtl="0">
              <a:spcBef>
                <a:spcPts val="0"/>
              </a:spcBef>
              <a:spcAft>
                <a:spcPts val="0"/>
              </a:spcAft>
              <a:buClr>
                <a:srgbClr val="3F3F3F"/>
              </a:buClr>
              <a:buSzPts val="1000"/>
              <a:buFont typeface="Arial"/>
              <a:buChar char="•"/>
            </a:pPr>
            <a:r>
              <a:rPr lang="es-ES" sz="1000" dirty="0">
                <a:solidFill>
                  <a:srgbClr val="3F3F3F"/>
                </a:solidFill>
                <a:latin typeface="Calibri"/>
                <a:ea typeface="Calibri"/>
                <a:cs typeface="Calibri"/>
                <a:sym typeface="Calibri"/>
              </a:rPr>
              <a:t>Manual de Operación Final</a:t>
            </a:r>
            <a:endParaRPr dirty="0"/>
          </a:p>
          <a:p>
            <a:pPr marL="444500" marR="0" lvl="0" indent="-285750" algn="l" rtl="0">
              <a:spcBef>
                <a:spcPts val="0"/>
              </a:spcBef>
              <a:spcAft>
                <a:spcPts val="0"/>
              </a:spcAft>
              <a:buClr>
                <a:srgbClr val="3F3F3F"/>
              </a:buClr>
              <a:buSzPts val="1000"/>
              <a:buFont typeface="Arial"/>
              <a:buChar char="•"/>
            </a:pPr>
            <a:r>
              <a:rPr lang="es-ES" sz="1000" dirty="0">
                <a:solidFill>
                  <a:srgbClr val="3F3F3F"/>
                </a:solidFill>
                <a:latin typeface="Calibri"/>
                <a:ea typeface="Calibri"/>
                <a:cs typeface="Calibri"/>
                <a:sym typeface="Calibri"/>
              </a:rPr>
              <a:t>Modelo de Calidad Software</a:t>
            </a:r>
            <a:endParaRPr dirty="0"/>
          </a:p>
          <a:p>
            <a:pPr marL="444500" marR="0" lvl="0" indent="-285750" algn="l" rtl="0">
              <a:spcBef>
                <a:spcPts val="0"/>
              </a:spcBef>
              <a:spcAft>
                <a:spcPts val="0"/>
              </a:spcAft>
              <a:buClr>
                <a:srgbClr val="3F3F3F"/>
              </a:buClr>
              <a:buSzPts val="1000"/>
              <a:buFont typeface="Arial"/>
              <a:buChar char="•"/>
            </a:pPr>
            <a:r>
              <a:rPr lang="es-ES" sz="1000" dirty="0">
                <a:solidFill>
                  <a:srgbClr val="3F3F3F"/>
                </a:solidFill>
                <a:latin typeface="Calibri"/>
                <a:ea typeface="Calibri"/>
                <a:cs typeface="Calibri"/>
                <a:sym typeface="Calibri"/>
              </a:rPr>
              <a:t>Despliegue app - S.I. Final</a:t>
            </a:r>
            <a:endParaRPr dirty="0"/>
          </a:p>
          <a:p>
            <a:pPr marL="444500" marR="0" lvl="0" indent="-285750" algn="l" rtl="0">
              <a:spcBef>
                <a:spcPts val="0"/>
              </a:spcBef>
              <a:spcAft>
                <a:spcPts val="0"/>
              </a:spcAft>
              <a:buClr>
                <a:srgbClr val="3F3F3F"/>
              </a:buClr>
              <a:buSzPts val="1000"/>
              <a:buFont typeface="Arial"/>
              <a:buChar char="•"/>
            </a:pPr>
            <a:r>
              <a:rPr lang="es-ES" sz="1000" u="sng" dirty="0">
                <a:solidFill>
                  <a:srgbClr val="3F3F3F"/>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Entregables 8vo </a:t>
            </a:r>
            <a:r>
              <a:rPr lang="es-ES" sz="1000" u="sng" dirty="0" err="1">
                <a:solidFill>
                  <a:srgbClr val="3F3F3F"/>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Trim</a:t>
            </a:r>
            <a:endParaRPr sz="1000" b="1" dirty="0">
              <a:solidFill>
                <a:srgbClr val="3F3F3F"/>
              </a:solidFill>
              <a:latin typeface="Calibri"/>
              <a:ea typeface="Calibri"/>
              <a:cs typeface="Calibri"/>
              <a:sym typeface="Calibri"/>
            </a:endParaRPr>
          </a:p>
          <a:p>
            <a:pPr marL="444500" marR="0" lvl="0" indent="-209550" algn="l" rtl="0">
              <a:spcBef>
                <a:spcPts val="0"/>
              </a:spcBef>
              <a:spcAft>
                <a:spcPts val="0"/>
              </a:spcAft>
              <a:buClr>
                <a:schemeClr val="dk1"/>
              </a:buClr>
              <a:buSzPts val="1200"/>
              <a:buFont typeface="Arial"/>
              <a:buNone/>
            </a:pPr>
            <a:endParaRPr sz="1200" dirty="0">
              <a:solidFill>
                <a:srgbClr val="3F3F3F"/>
              </a:solidFill>
              <a:latin typeface="Calibri"/>
              <a:ea typeface="Calibri"/>
              <a:cs typeface="Calibri"/>
              <a:sym typeface="Calibri"/>
            </a:endParaRPr>
          </a:p>
        </p:txBody>
      </p:sp>
      <p:pic>
        <p:nvPicPr>
          <p:cNvPr id="2" name="Imagen 1" descr="Dibujo en blanco y negro&#10;&#10;Descripción generada automáticamente con confianza media">
            <a:extLst>
              <a:ext uri="{FF2B5EF4-FFF2-40B4-BE49-F238E27FC236}">
                <a16:creationId xmlns:a16="http://schemas.microsoft.com/office/drawing/2014/main" id="{FAF5F0EC-C16B-67DB-7BAB-8A2D628EA1A8}"/>
              </a:ext>
            </a:extLst>
          </p:cNvPr>
          <p:cNvPicPr>
            <a:picLocks noChangeAspect="1"/>
          </p:cNvPicPr>
          <p:nvPr/>
        </p:nvPicPr>
        <p:blipFill>
          <a:blip r:embed="rId16"/>
          <a:stretch>
            <a:fillRect/>
          </a:stretch>
        </p:blipFill>
        <p:spPr>
          <a:xfrm>
            <a:off x="6476349" y="4103570"/>
            <a:ext cx="2495264" cy="9574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a:hlinkClick r:id="rId3" action="ppaction://hlinksldjump"/>
          </p:cNvPr>
          <p:cNvSpPr/>
          <p:nvPr/>
        </p:nvSpPr>
        <p:spPr>
          <a:xfrm>
            <a:off x="3993158" y="1065401"/>
            <a:ext cx="1174459" cy="1174459"/>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p:nvPr/>
        </p:nvSpPr>
        <p:spPr>
          <a:xfrm>
            <a:off x="1882796" y="1217209"/>
            <a:ext cx="28022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rgbClr val="3F3F3F"/>
                </a:solidFill>
                <a:latin typeface="Calibri"/>
                <a:ea typeface="Calibri"/>
                <a:cs typeface="Calibri"/>
                <a:sym typeface="Calibri"/>
              </a:rPr>
              <a:t>Introducción</a:t>
            </a:r>
            <a:endParaRPr/>
          </a:p>
        </p:txBody>
      </p:sp>
      <p:sp>
        <p:nvSpPr>
          <p:cNvPr id="70" name="Google Shape;70;p2"/>
          <p:cNvSpPr txBox="1"/>
          <p:nvPr/>
        </p:nvSpPr>
        <p:spPr>
          <a:xfrm>
            <a:off x="1131085" y="2242998"/>
            <a:ext cx="3913525"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rgbClr val="404040"/>
                </a:solidFill>
                <a:latin typeface="Calibri"/>
                <a:ea typeface="Calibri"/>
                <a:cs typeface="Calibri"/>
                <a:sym typeface="Calibri"/>
              </a:rPr>
              <a:t>La siguiente presentación quiere dar a conocer la implementación de un sistema de información que satisface los requerimientos de una empresa dedicada al sector automotriz. INFOTEC nace para satisfacer las necesidades de nuestro cliente</a:t>
            </a:r>
            <a:endParaRPr sz="1600">
              <a:solidFill>
                <a:srgbClr val="404040"/>
              </a:solidFill>
              <a:latin typeface="Arial"/>
              <a:ea typeface="Arial"/>
              <a:cs typeface="Arial"/>
              <a:sym typeface="Arial"/>
            </a:endParaRPr>
          </a:p>
        </p:txBody>
      </p:sp>
      <p:sp>
        <p:nvSpPr>
          <p:cNvPr id="71" name="Google Shape;71;p2"/>
          <p:cNvSpPr/>
          <p:nvPr/>
        </p:nvSpPr>
        <p:spPr>
          <a:xfrm>
            <a:off x="1977303" y="1774625"/>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5" name="Google Shape;75;p2"/>
          <p:cNvPicPr preferRelativeResize="0"/>
          <p:nvPr/>
        </p:nvPicPr>
        <p:blipFill rotWithShape="1">
          <a:blip r:embed="rId3">
            <a:alphaModFix/>
          </a:blip>
          <a:srcRect/>
          <a:stretch/>
        </p:blipFill>
        <p:spPr>
          <a:xfrm rot="5400000">
            <a:off x="448123" y="1365286"/>
            <a:ext cx="1171032" cy="1229646"/>
          </a:xfrm>
          <a:prstGeom prst="rect">
            <a:avLst/>
          </a:prstGeom>
          <a:noFill/>
          <a:ln>
            <a:noFill/>
          </a:ln>
        </p:spPr>
      </p:pic>
      <p:pic>
        <p:nvPicPr>
          <p:cNvPr id="2" name="Imagen 1" descr="Dibujo en blanco y negro&#10;&#10;Descripción generada automáticamente con confianza media">
            <a:extLst>
              <a:ext uri="{FF2B5EF4-FFF2-40B4-BE49-F238E27FC236}">
                <a16:creationId xmlns:a16="http://schemas.microsoft.com/office/drawing/2014/main" id="{B0ED0FD9-2917-5AFC-61C5-3444D4402610}"/>
              </a:ext>
            </a:extLst>
          </p:cNvPr>
          <p:cNvPicPr>
            <a:picLocks noChangeAspect="1"/>
          </p:cNvPicPr>
          <p:nvPr/>
        </p:nvPicPr>
        <p:blipFill>
          <a:blip r:embed="rId4"/>
          <a:stretch>
            <a:fillRect/>
          </a:stretch>
        </p:blipFill>
        <p:spPr>
          <a:xfrm>
            <a:off x="5284032" y="2001447"/>
            <a:ext cx="3753945" cy="14404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p:nvPr/>
        </p:nvSpPr>
        <p:spPr>
          <a:xfrm>
            <a:off x="1580003" y="235664"/>
            <a:ext cx="5045649"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Tabla de Contenido</a:t>
            </a:r>
            <a:endParaRPr sz="3600" b="1" dirty="0">
              <a:solidFill>
                <a:schemeClr val="lt1"/>
              </a:solidFill>
              <a:latin typeface="Calibri"/>
              <a:ea typeface="Calibri"/>
              <a:cs typeface="Calibri"/>
              <a:sym typeface="Calibri"/>
            </a:endParaRPr>
          </a:p>
        </p:txBody>
      </p:sp>
      <p:sp>
        <p:nvSpPr>
          <p:cNvPr id="82" name="Google Shape;82;p3"/>
          <p:cNvSpPr/>
          <p:nvPr/>
        </p:nvSpPr>
        <p:spPr>
          <a:xfrm>
            <a:off x="1278552" y="1981190"/>
            <a:ext cx="718487"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83" name="Google Shape;83;p3"/>
          <p:cNvPicPr preferRelativeResize="0"/>
          <p:nvPr/>
        </p:nvPicPr>
        <p:blipFill rotWithShape="1">
          <a:blip r:embed="rId3">
            <a:alphaModFix/>
          </a:blip>
          <a:srcRect/>
          <a:stretch/>
        </p:blipFill>
        <p:spPr>
          <a:xfrm>
            <a:off x="5322013" y="1693186"/>
            <a:ext cx="3472665" cy="2040703"/>
          </a:xfrm>
          <a:prstGeom prst="roundRect">
            <a:avLst>
              <a:gd name="adj" fmla="val 4167"/>
            </a:avLst>
          </a:prstGeom>
          <a:solidFill>
            <a:srgbClr val="FFFFFF"/>
          </a:solidFill>
          <a:ln w="76200" cap="sq" cmpd="sng">
            <a:solidFill>
              <a:srgbClr val="292929"/>
            </a:solidFill>
            <a:prstDash val="solid"/>
            <a:miter lim="800000"/>
            <a:headEnd type="none" w="sm" len="sm"/>
            <a:tailEnd type="none" w="sm" len="sm"/>
          </a:ln>
          <a:effectLst>
            <a:reflection stA="28000" endPos="28000" dist="5000" dir="5400000" sy="-100000" algn="bl" rotWithShape="0"/>
          </a:effectLst>
        </p:spPr>
      </p:pic>
      <p:pic>
        <p:nvPicPr>
          <p:cNvPr id="84" name="Google Shape;84;p3"/>
          <p:cNvPicPr preferRelativeResize="0"/>
          <p:nvPr/>
        </p:nvPicPr>
        <p:blipFill rotWithShape="1">
          <a:blip r:embed="rId4">
            <a:alphaModFix/>
          </a:blip>
          <a:srcRect/>
          <a:stretch/>
        </p:blipFill>
        <p:spPr>
          <a:xfrm rot="5400000">
            <a:off x="-1971" y="955073"/>
            <a:ext cx="1171032" cy="1229646"/>
          </a:xfrm>
          <a:prstGeom prst="rect">
            <a:avLst/>
          </a:prstGeom>
          <a:noFill/>
          <a:ln>
            <a:noFill/>
          </a:ln>
        </p:spPr>
      </p:pic>
      <p:sp>
        <p:nvSpPr>
          <p:cNvPr id="2" name="CuadroTexto 1">
            <a:extLst>
              <a:ext uri="{FF2B5EF4-FFF2-40B4-BE49-F238E27FC236}">
                <a16:creationId xmlns:a16="http://schemas.microsoft.com/office/drawing/2014/main" id="{8C4DE50B-229B-1CB6-4D65-C16F39A1C615}"/>
              </a:ext>
            </a:extLst>
          </p:cNvPr>
          <p:cNvSpPr txBox="1"/>
          <p:nvPr/>
        </p:nvSpPr>
        <p:spPr>
          <a:xfrm>
            <a:off x="929390" y="2300990"/>
            <a:ext cx="2539478" cy="1384995"/>
          </a:xfrm>
          <a:prstGeom prst="rect">
            <a:avLst/>
          </a:prstGeom>
          <a:noFill/>
        </p:spPr>
        <p:txBody>
          <a:bodyPr wrap="none" rtlCol="0">
            <a:spAutoFit/>
          </a:bodyPr>
          <a:lstStyle/>
          <a:p>
            <a:pPr marL="342900" indent="-342900">
              <a:buFont typeface="+mj-lt"/>
              <a:buAutoNum type="arabicPeriod"/>
            </a:pPr>
            <a:r>
              <a:rPr lang="es-CO" dirty="0"/>
              <a:t>Objetivos </a:t>
            </a:r>
          </a:p>
          <a:p>
            <a:pPr marL="342900" indent="-342900">
              <a:buFont typeface="+mj-lt"/>
              <a:buAutoNum type="arabicPeriod"/>
            </a:pPr>
            <a:r>
              <a:rPr lang="es-CO" dirty="0"/>
              <a:t>Problema</a:t>
            </a:r>
          </a:p>
          <a:p>
            <a:pPr marL="342900" indent="-342900">
              <a:buFont typeface="+mj-lt"/>
              <a:buAutoNum type="arabicPeriod"/>
            </a:pPr>
            <a:r>
              <a:rPr lang="es-CO" dirty="0"/>
              <a:t>Justificación</a:t>
            </a:r>
          </a:p>
          <a:p>
            <a:pPr marL="342900" indent="-342900">
              <a:buFont typeface="+mj-lt"/>
              <a:buAutoNum type="arabicPeriod"/>
            </a:pPr>
            <a:r>
              <a:rPr lang="es-CO" dirty="0"/>
              <a:t>Alcance</a:t>
            </a:r>
          </a:p>
          <a:p>
            <a:pPr marL="342900" indent="-342900">
              <a:buFont typeface="+mj-lt"/>
              <a:buAutoNum type="arabicPeriod"/>
            </a:pPr>
            <a:r>
              <a:rPr lang="es-CO" dirty="0"/>
              <a:t>Entregable 7mo trimestre</a:t>
            </a:r>
          </a:p>
          <a:p>
            <a:endParaRPr lang="es-CO" dirty="0"/>
          </a:p>
        </p:txBody>
      </p:sp>
      <p:pic>
        <p:nvPicPr>
          <p:cNvPr id="3" name="Imagen 2" descr="Dibujo en blanco y negro&#10;&#10;Descripción generada automáticamente con confianza media">
            <a:extLst>
              <a:ext uri="{FF2B5EF4-FFF2-40B4-BE49-F238E27FC236}">
                <a16:creationId xmlns:a16="http://schemas.microsoft.com/office/drawing/2014/main" id="{97FBEE49-2035-E82E-CE9B-C90A3B8451B9}"/>
              </a:ext>
            </a:extLst>
          </p:cNvPr>
          <p:cNvPicPr>
            <a:picLocks noChangeAspect="1"/>
          </p:cNvPicPr>
          <p:nvPr/>
        </p:nvPicPr>
        <p:blipFill>
          <a:blip r:embed="rId5"/>
          <a:stretch>
            <a:fillRect/>
          </a:stretch>
        </p:blipFill>
        <p:spPr>
          <a:xfrm>
            <a:off x="6476349" y="4103570"/>
            <a:ext cx="2495264" cy="9574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p:nvPr/>
        </p:nvSpPr>
        <p:spPr>
          <a:xfrm>
            <a:off x="2005200" y="1202617"/>
            <a:ext cx="4682679"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Objetivos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Se presenta el objetivo general que habla sobre el desarrollo del sistema de información y los objetivos específicos donde veremos cada uno de los módulos a desarrollar. </a:t>
            </a:r>
            <a:endParaRPr sz="1800" b="1">
              <a:solidFill>
                <a:srgbClr val="3F3F3F"/>
              </a:solidFill>
              <a:latin typeface="Calibri"/>
              <a:ea typeface="Calibri"/>
              <a:cs typeface="Calibri"/>
              <a:sym typeface="Calibri"/>
            </a:endParaRPr>
          </a:p>
          <a:p>
            <a:pPr marL="0" marR="0" lvl="0" indent="0" algn="l" rtl="0">
              <a:spcBef>
                <a:spcPts val="0"/>
              </a:spcBef>
              <a:spcAft>
                <a:spcPts val="0"/>
              </a:spcAft>
              <a:buNone/>
            </a:pPr>
            <a:endParaRPr sz="5400" b="1">
              <a:solidFill>
                <a:srgbClr val="FF0000"/>
              </a:solidFill>
              <a:latin typeface="Calibri"/>
              <a:ea typeface="Calibri"/>
              <a:cs typeface="Calibri"/>
              <a:sym typeface="Calibri"/>
            </a:endParaRPr>
          </a:p>
        </p:txBody>
      </p:sp>
      <p:sp>
        <p:nvSpPr>
          <p:cNvPr id="135" name="Google Shape;135;p8"/>
          <p:cNvSpPr/>
          <p:nvPr/>
        </p:nvSpPr>
        <p:spPr>
          <a:xfrm>
            <a:off x="2091797" y="199453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8">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0" name="Google Shape;140;p8"/>
          <p:cNvPicPr preferRelativeResize="0"/>
          <p:nvPr/>
        </p:nvPicPr>
        <p:blipFill rotWithShape="1">
          <a:blip r:embed="rId4">
            <a:alphaModFix/>
          </a:blip>
          <a:srcRect/>
          <a:stretch/>
        </p:blipFill>
        <p:spPr>
          <a:xfrm>
            <a:off x="184558" y="408906"/>
            <a:ext cx="1171032" cy="1229646"/>
          </a:xfrm>
          <a:prstGeom prst="rect">
            <a:avLst/>
          </a:prstGeom>
          <a:noFill/>
          <a:ln>
            <a:noFill/>
          </a:ln>
        </p:spPr>
      </p:pic>
      <p:pic>
        <p:nvPicPr>
          <p:cNvPr id="2" name="Imagen 1" descr="Dibujo en blanco y negro&#10;&#10;Descripción generada automáticamente con confianza media">
            <a:extLst>
              <a:ext uri="{FF2B5EF4-FFF2-40B4-BE49-F238E27FC236}">
                <a16:creationId xmlns:a16="http://schemas.microsoft.com/office/drawing/2014/main" id="{0EBDF046-FD67-607C-A8DC-5EBA5979C482}"/>
              </a:ext>
            </a:extLst>
          </p:cNvPr>
          <p:cNvPicPr>
            <a:picLocks noChangeAspect="1"/>
          </p:cNvPicPr>
          <p:nvPr/>
        </p:nvPicPr>
        <p:blipFill>
          <a:blip r:embed="rId5"/>
          <a:stretch>
            <a:fillRect/>
          </a:stretch>
        </p:blipFill>
        <p:spPr>
          <a:xfrm>
            <a:off x="6476349" y="4103570"/>
            <a:ext cx="2495264" cy="9574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p:nvPr/>
        </p:nvSpPr>
        <p:spPr>
          <a:xfrm>
            <a:off x="1988782" y="83208"/>
            <a:ext cx="2389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Objetivos</a:t>
            </a:r>
            <a:endParaRPr/>
          </a:p>
        </p:txBody>
      </p:sp>
      <p:sp>
        <p:nvSpPr>
          <p:cNvPr id="146" name="Google Shape;146;p9"/>
          <p:cNvSpPr/>
          <p:nvPr/>
        </p:nvSpPr>
        <p:spPr>
          <a:xfrm>
            <a:off x="382868" y="1232954"/>
            <a:ext cx="8347474"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a:solidFill>
                  <a:srgbClr val="3F3F3F"/>
                </a:solidFill>
                <a:latin typeface="Calibri"/>
                <a:ea typeface="Calibri"/>
                <a:cs typeface="Calibri"/>
                <a:sym typeface="Calibri"/>
              </a:rPr>
              <a:t>OBJETIVO GENERAL</a:t>
            </a:r>
            <a:endParaRPr/>
          </a:p>
          <a:p>
            <a:pPr marL="0" marR="0" lvl="0" indent="0" algn="l" rtl="0">
              <a:spcBef>
                <a:spcPts val="0"/>
              </a:spcBef>
              <a:spcAft>
                <a:spcPts val="0"/>
              </a:spcAft>
              <a:buNone/>
            </a:pPr>
            <a:endParaRPr sz="1600" b="1">
              <a:solidFill>
                <a:srgbClr val="3F3F3F"/>
              </a:solidFill>
              <a:latin typeface="Calibri"/>
              <a:ea typeface="Calibri"/>
              <a:cs typeface="Calibri"/>
              <a:sym typeface="Calibri"/>
            </a:endParaRPr>
          </a:p>
          <a:p>
            <a:pPr marL="0" marR="0" lvl="0" indent="0" algn="just" rtl="0">
              <a:spcBef>
                <a:spcPts val="0"/>
              </a:spcBef>
              <a:spcAft>
                <a:spcPts val="0"/>
              </a:spcAft>
              <a:buNone/>
            </a:pPr>
            <a:r>
              <a:rPr lang="es-ES" sz="1600">
                <a:solidFill>
                  <a:srgbClr val="3F3F3F"/>
                </a:solidFill>
                <a:latin typeface="Calibri"/>
                <a:ea typeface="Calibri"/>
                <a:cs typeface="Calibri"/>
                <a:sym typeface="Calibri"/>
              </a:rPr>
              <a:t>Desarrollar un Sistema de Información Web para el seguimiento, apoyo, control y organización de la empresa LUBRIMOTOS LA 30. </a:t>
            </a:r>
            <a:endParaRPr sz="1600">
              <a:solidFill>
                <a:srgbClr val="3F3F3F"/>
              </a:solidFill>
              <a:latin typeface="Calibri"/>
              <a:ea typeface="Calibri"/>
              <a:cs typeface="Calibri"/>
              <a:sym typeface="Calibri"/>
            </a:endParaRPr>
          </a:p>
        </p:txBody>
      </p:sp>
      <p:sp>
        <p:nvSpPr>
          <p:cNvPr id="147" name="Google Shape;147;p9"/>
          <p:cNvSpPr/>
          <p:nvPr/>
        </p:nvSpPr>
        <p:spPr>
          <a:xfrm>
            <a:off x="382868" y="2665853"/>
            <a:ext cx="7990603"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OBJETIVOS ESPECÍFICOS</a:t>
            </a:r>
            <a:endParaRPr dirty="0"/>
          </a:p>
          <a:p>
            <a:pPr marL="0" marR="0" lvl="0" indent="0" algn="l" rtl="0">
              <a:spcBef>
                <a:spcPts val="0"/>
              </a:spcBef>
              <a:spcAft>
                <a:spcPts val="0"/>
              </a:spcAft>
              <a:buNone/>
            </a:pPr>
            <a:endParaRPr sz="1600" b="1" dirty="0">
              <a:solidFill>
                <a:srgbClr val="3F3F3F"/>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r>
              <a:rPr lang="es-ES" sz="1600" dirty="0">
                <a:solidFill>
                  <a:srgbClr val="3F3F3F"/>
                </a:solidFill>
                <a:latin typeface="Calibri"/>
                <a:ea typeface="Calibri"/>
                <a:cs typeface="Calibri"/>
                <a:sym typeface="Calibri"/>
              </a:rPr>
              <a:t>Gestionar los usuarios de la empresa Lubrimotos la 30</a:t>
            </a:r>
            <a:endParaRPr dirty="0"/>
          </a:p>
          <a:p>
            <a:pPr marL="285750" marR="0" lvl="0" indent="-285750" algn="just" rtl="0">
              <a:spcBef>
                <a:spcPts val="0"/>
              </a:spcBef>
              <a:spcAft>
                <a:spcPts val="0"/>
              </a:spcAft>
              <a:buFont typeface="Arial" panose="020B0604020202020204" pitchFamily="34" charset="0"/>
              <a:buChar char="•"/>
            </a:pPr>
            <a:r>
              <a:rPr lang="es-ES" sz="1600" dirty="0">
                <a:solidFill>
                  <a:srgbClr val="3F3F3F"/>
                </a:solidFill>
                <a:latin typeface="Calibri"/>
                <a:ea typeface="Calibri"/>
                <a:cs typeface="Calibri"/>
                <a:sym typeface="Calibri"/>
              </a:rPr>
              <a:t>Gestionar seguimiento al Inventario de los productos y servicios que ofrece la empresa </a:t>
            </a:r>
            <a:r>
              <a:rPr lang="es-ES" sz="1600" dirty="0" err="1">
                <a:solidFill>
                  <a:srgbClr val="3F3F3F"/>
                </a:solidFill>
                <a:latin typeface="Calibri"/>
                <a:ea typeface="Calibri"/>
                <a:cs typeface="Calibri"/>
                <a:sym typeface="Calibri"/>
              </a:rPr>
              <a:t>Lubimotos</a:t>
            </a:r>
            <a:r>
              <a:rPr lang="es-ES" sz="1600" dirty="0">
                <a:solidFill>
                  <a:srgbClr val="3F3F3F"/>
                </a:solidFill>
                <a:latin typeface="Calibri"/>
                <a:ea typeface="Calibri"/>
                <a:cs typeface="Calibri"/>
                <a:sym typeface="Calibri"/>
              </a:rPr>
              <a:t> la 30</a:t>
            </a:r>
            <a:endParaRPr dirty="0"/>
          </a:p>
          <a:p>
            <a:pPr marL="285750" marR="0" lvl="0" indent="-285750" algn="just" rtl="0">
              <a:spcBef>
                <a:spcPts val="0"/>
              </a:spcBef>
              <a:spcAft>
                <a:spcPts val="0"/>
              </a:spcAft>
              <a:buFont typeface="Arial" panose="020B0604020202020204" pitchFamily="34" charset="0"/>
              <a:buChar char="•"/>
            </a:pPr>
            <a:r>
              <a:rPr lang="es-ES" sz="1600" dirty="0">
                <a:solidFill>
                  <a:srgbClr val="3F3F3F"/>
                </a:solidFill>
                <a:latin typeface="Calibri"/>
                <a:ea typeface="Calibri"/>
                <a:cs typeface="Calibri"/>
                <a:sym typeface="Calibri"/>
              </a:rPr>
              <a:t>Gestionar la facturación de las ventas de la empresa Lubrimotos la 30</a:t>
            </a:r>
            <a:endParaRPr dirty="0"/>
          </a:p>
          <a:p>
            <a:pPr marL="285750" marR="0" lvl="0" indent="-285750" rtl="0">
              <a:spcBef>
                <a:spcPts val="0"/>
              </a:spcBef>
              <a:spcAft>
                <a:spcPts val="0"/>
              </a:spcAft>
              <a:buFont typeface="Arial" panose="020B0604020202020204" pitchFamily="34" charset="0"/>
              <a:buChar char="•"/>
            </a:pPr>
            <a:r>
              <a:rPr lang="es-ES" sz="1600" dirty="0">
                <a:solidFill>
                  <a:srgbClr val="3F3F3F"/>
                </a:solidFill>
                <a:latin typeface="Calibri"/>
                <a:ea typeface="Calibri"/>
                <a:cs typeface="Calibri"/>
                <a:sym typeface="Calibri"/>
              </a:rPr>
              <a:t>Gestionar los reportes impresos y gráficos de la empresa Lubrimotos</a:t>
            </a:r>
            <a:br>
              <a:rPr lang="es-ES" sz="1600" dirty="0">
                <a:solidFill>
                  <a:srgbClr val="3F3F3F"/>
                </a:solidFill>
                <a:latin typeface="Calibri"/>
                <a:ea typeface="Calibri"/>
                <a:cs typeface="Calibri"/>
                <a:sym typeface="Calibri"/>
              </a:rPr>
            </a:br>
            <a:r>
              <a:rPr lang="es-ES" sz="1600" dirty="0">
                <a:solidFill>
                  <a:srgbClr val="3F3F3F"/>
                </a:solidFill>
                <a:latin typeface="Calibri"/>
                <a:ea typeface="Calibri"/>
                <a:cs typeface="Calibri"/>
                <a:sym typeface="Calibri"/>
              </a:rPr>
              <a:t>la 30</a:t>
            </a:r>
            <a:endParaRPr dirty="0"/>
          </a:p>
          <a:p>
            <a:pPr marL="285750" marR="0" lvl="0" indent="-184150" algn="just" rtl="0">
              <a:spcBef>
                <a:spcPts val="0"/>
              </a:spcBef>
              <a:spcAft>
                <a:spcPts val="0"/>
              </a:spcAft>
              <a:buClr>
                <a:schemeClr val="dk1"/>
              </a:buClr>
              <a:buSzPts val="1600"/>
              <a:buFont typeface="Arial"/>
              <a:buNone/>
            </a:pPr>
            <a:endParaRPr sz="1600" dirty="0">
              <a:solidFill>
                <a:srgbClr val="3F3F3F"/>
              </a:solidFill>
              <a:latin typeface="Calibri"/>
              <a:ea typeface="Calibri"/>
              <a:cs typeface="Calibri"/>
              <a:sym typeface="Calibri"/>
            </a:endParaRPr>
          </a:p>
        </p:txBody>
      </p:sp>
      <p:sp>
        <p:nvSpPr>
          <p:cNvPr id="148" name="Google Shape;148;p9"/>
          <p:cNvSpPr/>
          <p:nvPr/>
        </p:nvSpPr>
        <p:spPr>
          <a:xfrm>
            <a:off x="465890" y="1533772"/>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9"/>
          <p:cNvSpPr/>
          <p:nvPr/>
        </p:nvSpPr>
        <p:spPr>
          <a:xfrm>
            <a:off x="465890" y="2973266"/>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9">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4" name="Google Shape;154;p9"/>
          <p:cNvPicPr preferRelativeResize="0"/>
          <p:nvPr/>
        </p:nvPicPr>
        <p:blipFill rotWithShape="1">
          <a:blip r:embed="rId4">
            <a:alphaModFix/>
          </a:blip>
          <a:srcRect/>
          <a:stretch/>
        </p:blipFill>
        <p:spPr>
          <a:xfrm rot="5400000">
            <a:off x="-375206" y="779770"/>
            <a:ext cx="1171032" cy="1229646"/>
          </a:xfrm>
          <a:prstGeom prst="rect">
            <a:avLst/>
          </a:prstGeom>
          <a:noFill/>
          <a:ln>
            <a:noFill/>
          </a:ln>
        </p:spPr>
      </p:pic>
      <p:pic>
        <p:nvPicPr>
          <p:cNvPr id="2" name="Imagen 1" descr="Dibujo en blanco y negro&#10;&#10;Descripción generada automáticamente con confianza media">
            <a:extLst>
              <a:ext uri="{FF2B5EF4-FFF2-40B4-BE49-F238E27FC236}">
                <a16:creationId xmlns:a16="http://schemas.microsoft.com/office/drawing/2014/main" id="{9C821520-A3B1-516F-E5BB-9378A103CE46}"/>
              </a:ext>
            </a:extLst>
          </p:cNvPr>
          <p:cNvPicPr>
            <a:picLocks noChangeAspect="1"/>
          </p:cNvPicPr>
          <p:nvPr/>
        </p:nvPicPr>
        <p:blipFill>
          <a:blip r:embed="rId5"/>
          <a:stretch>
            <a:fillRect/>
          </a:stretch>
        </p:blipFill>
        <p:spPr>
          <a:xfrm>
            <a:off x="6476349" y="4103570"/>
            <a:ext cx="2495264" cy="9574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p:nvPr/>
        </p:nvSpPr>
        <p:spPr>
          <a:xfrm>
            <a:off x="3492772" y="723906"/>
            <a:ext cx="283611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4800" b="1">
                <a:solidFill>
                  <a:srgbClr val="3F3F3F"/>
                </a:solidFill>
                <a:latin typeface="Calibri"/>
                <a:ea typeface="Calibri"/>
                <a:cs typeface="Calibri"/>
                <a:sym typeface="Calibri"/>
              </a:rPr>
              <a:t>Problema</a:t>
            </a:r>
            <a:endParaRPr/>
          </a:p>
        </p:txBody>
      </p:sp>
      <p:sp>
        <p:nvSpPr>
          <p:cNvPr id="102" name="Google Shape;102;p5"/>
          <p:cNvSpPr/>
          <p:nvPr/>
        </p:nvSpPr>
        <p:spPr>
          <a:xfrm>
            <a:off x="3626777" y="1386235"/>
            <a:ext cx="1613043" cy="67384"/>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5">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5"/>
          <p:cNvSpPr txBox="1"/>
          <p:nvPr/>
        </p:nvSpPr>
        <p:spPr>
          <a:xfrm>
            <a:off x="1226395" y="1675329"/>
            <a:ext cx="6986427"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chemeClr val="dk1"/>
                </a:solidFill>
                <a:latin typeface="Calibri"/>
                <a:ea typeface="Calibri"/>
                <a:cs typeface="Calibri"/>
                <a:sym typeface="Calibri"/>
              </a:rPr>
              <a:t>Pudimos evidenciar que la  LUBRIMOTOS LA 30 tiene inconvenientes con el  manejo de la información, ya que al no contar con una plataforma eficaz que organice su información no puede controlar de forma firme y adecuada sus movimientos diarios, generando retrasos en sus procesos y perdida de la información de sus clientes. Además, carece de base de datos tanto de los productos y servicios ofrecidos como de sus clientes. </a:t>
            </a:r>
            <a:endParaRPr sz="1800" dirty="0">
              <a:solidFill>
                <a:schemeClr val="dk1"/>
              </a:solidFill>
              <a:latin typeface="Calibri"/>
              <a:ea typeface="Calibri"/>
              <a:cs typeface="Calibri"/>
              <a:sym typeface="Calibri"/>
            </a:endParaRPr>
          </a:p>
        </p:txBody>
      </p:sp>
      <p:pic>
        <p:nvPicPr>
          <p:cNvPr id="105" name="Google Shape;105;p5"/>
          <p:cNvPicPr preferRelativeResize="0"/>
          <p:nvPr/>
        </p:nvPicPr>
        <p:blipFill rotWithShape="1">
          <a:blip r:embed="rId4">
            <a:alphaModFix/>
          </a:blip>
          <a:srcRect/>
          <a:stretch/>
        </p:blipFill>
        <p:spPr>
          <a:xfrm rot="5400000">
            <a:off x="408493" y="838796"/>
            <a:ext cx="1171032" cy="1229646"/>
          </a:xfrm>
          <a:prstGeom prst="rect">
            <a:avLst/>
          </a:prstGeom>
          <a:noFill/>
          <a:ln>
            <a:noFill/>
          </a:ln>
        </p:spPr>
      </p:pic>
      <p:pic>
        <p:nvPicPr>
          <p:cNvPr id="2" name="Imagen 1" descr="Dibujo en blanco y negro&#10;&#10;Descripción generada automáticamente con confianza media">
            <a:extLst>
              <a:ext uri="{FF2B5EF4-FFF2-40B4-BE49-F238E27FC236}">
                <a16:creationId xmlns:a16="http://schemas.microsoft.com/office/drawing/2014/main" id="{BF1DDD73-E48A-5089-68A6-48D9F1F07618}"/>
              </a:ext>
            </a:extLst>
          </p:cNvPr>
          <p:cNvPicPr>
            <a:picLocks noChangeAspect="1"/>
          </p:cNvPicPr>
          <p:nvPr/>
        </p:nvPicPr>
        <p:blipFill>
          <a:blip r:embed="rId5"/>
          <a:stretch>
            <a:fillRect/>
          </a:stretch>
        </p:blipFill>
        <p:spPr>
          <a:xfrm>
            <a:off x="6476349" y="4103570"/>
            <a:ext cx="2495264" cy="9574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p:nvPr/>
        </p:nvSpPr>
        <p:spPr>
          <a:xfrm>
            <a:off x="166713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Problema</a:t>
            </a:r>
            <a:endParaRPr/>
          </a:p>
        </p:txBody>
      </p:sp>
      <p:sp>
        <p:nvSpPr>
          <p:cNvPr id="114" name="Google Shape;114;p6"/>
          <p:cNvSpPr/>
          <p:nvPr/>
        </p:nvSpPr>
        <p:spPr>
          <a:xfrm>
            <a:off x="382868" y="1602405"/>
            <a:ext cx="8308126"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3F3F3F"/>
                </a:solidFill>
                <a:latin typeface="Calibri"/>
                <a:ea typeface="Calibri"/>
                <a:cs typeface="Calibri"/>
                <a:sym typeface="Calibri"/>
              </a:rPr>
              <a:t>LUBRIMOTOS LA 30 es una empresa dedicada a la venta de productos de lubricación y mantenimiento de motocicletas, brindando servicios de mecánica rápida lubricación experta y venta de productos para mejorar la estética de las motos. Es una empresa con un poco mas de un año caracterizándose por la calidad de sus servicios </a:t>
            </a:r>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r>
              <a:rPr lang="es-ES" sz="1800">
                <a:solidFill>
                  <a:srgbClr val="3F3F3F"/>
                </a:solidFill>
                <a:latin typeface="Calibri"/>
                <a:ea typeface="Calibri"/>
                <a:cs typeface="Calibri"/>
                <a:sym typeface="Calibri"/>
              </a:rPr>
              <a:t>Los procesos en los que el sistema va a intervenir son el registro de ingreso de clientes de los cuales se lleva el registro en un cuaderno, manejo de inventario con entrada y salida de productos ya que el control se lleva de manera escrita a mano y generación de facturas y remisiones, estos se llevan en una facturas manuales elaboradas en una talonera.</a:t>
            </a:r>
            <a:endParaRPr sz="1600">
              <a:solidFill>
                <a:srgbClr val="3F3F3F"/>
              </a:solidFill>
              <a:latin typeface="Calibri"/>
              <a:ea typeface="Calibri"/>
              <a:cs typeface="Calibri"/>
              <a:sym typeface="Calibri"/>
            </a:endParaRPr>
          </a:p>
        </p:txBody>
      </p:sp>
      <p:sp>
        <p:nvSpPr>
          <p:cNvPr id="115" name="Google Shape;115;p6">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9" name="Google Shape;119;p6"/>
          <p:cNvPicPr preferRelativeResize="0"/>
          <p:nvPr/>
        </p:nvPicPr>
        <p:blipFill rotWithShape="1">
          <a:blip r:embed="rId4">
            <a:alphaModFix/>
          </a:blip>
          <a:srcRect/>
          <a:stretch/>
        </p:blipFill>
        <p:spPr>
          <a:xfrm rot="5400000">
            <a:off x="-300303" y="843148"/>
            <a:ext cx="1171032" cy="1229646"/>
          </a:xfrm>
          <a:prstGeom prst="rect">
            <a:avLst/>
          </a:prstGeom>
          <a:noFill/>
          <a:ln>
            <a:noFill/>
          </a:ln>
        </p:spPr>
      </p:pic>
      <p:pic>
        <p:nvPicPr>
          <p:cNvPr id="2" name="Imagen 1" descr="Dibujo en blanco y negro&#10;&#10;Descripción generada automáticamente con confianza media">
            <a:extLst>
              <a:ext uri="{FF2B5EF4-FFF2-40B4-BE49-F238E27FC236}">
                <a16:creationId xmlns:a16="http://schemas.microsoft.com/office/drawing/2014/main" id="{828332C1-D0CB-9F72-148D-B8EF99A3A965}"/>
              </a:ext>
            </a:extLst>
          </p:cNvPr>
          <p:cNvPicPr>
            <a:picLocks noChangeAspect="1"/>
          </p:cNvPicPr>
          <p:nvPr/>
        </p:nvPicPr>
        <p:blipFill>
          <a:blip r:embed="rId5"/>
          <a:stretch>
            <a:fillRect/>
          </a:stretch>
        </p:blipFill>
        <p:spPr>
          <a:xfrm>
            <a:off x="6476349" y="4103570"/>
            <a:ext cx="2495264" cy="957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p:nvPr/>
        </p:nvSpPr>
        <p:spPr>
          <a:xfrm>
            <a:off x="1344993" y="1375337"/>
            <a:ext cx="5502373"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dirty="0">
                <a:solidFill>
                  <a:srgbClr val="3F3F3F"/>
                </a:solidFill>
                <a:latin typeface="Calibri"/>
                <a:ea typeface="Calibri"/>
                <a:cs typeface="Calibri"/>
                <a:sym typeface="Calibri"/>
              </a:rPr>
              <a:t>Justificación</a:t>
            </a:r>
            <a:endParaRPr dirty="0"/>
          </a:p>
          <a:p>
            <a:pPr marL="0" marR="0" lvl="0" indent="0" algn="l" rtl="0">
              <a:spcBef>
                <a:spcPts val="0"/>
              </a:spcBef>
              <a:spcAft>
                <a:spcPts val="0"/>
              </a:spcAft>
              <a:buNone/>
            </a:pPr>
            <a:endParaRPr sz="1800" b="1" dirty="0">
              <a:solidFill>
                <a:srgbClr val="3F3F3F"/>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En el siguiente apartado se describirá la solución que es el desarrollo del sistema de información web, como funcionan los módulos del sistema, cuales son los beneficios que tienen los usuarios del sistema y cual es el aporte al sector.  </a:t>
            </a:r>
            <a:endParaRPr dirty="0"/>
          </a:p>
        </p:txBody>
      </p:sp>
      <p:sp>
        <p:nvSpPr>
          <p:cNvPr id="161" name="Google Shape;161;p10"/>
          <p:cNvSpPr/>
          <p:nvPr/>
        </p:nvSpPr>
        <p:spPr>
          <a:xfrm>
            <a:off x="1460037" y="2252949"/>
            <a:ext cx="889346"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10">
            <a:hlinkClick r:id="rId3" action="ppaction://hlinksldjump"/>
          </p:cNvPr>
          <p:cNvSpPr/>
          <p:nvPr/>
        </p:nvSpPr>
        <p:spPr>
          <a:xfrm>
            <a:off x="6974003" y="222214"/>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6" name="Google Shape;166;p10"/>
          <p:cNvPicPr preferRelativeResize="0"/>
          <p:nvPr/>
        </p:nvPicPr>
        <p:blipFill rotWithShape="1">
          <a:blip r:embed="rId4">
            <a:alphaModFix/>
          </a:blip>
          <a:srcRect/>
          <a:stretch/>
        </p:blipFill>
        <p:spPr>
          <a:xfrm>
            <a:off x="252345" y="145692"/>
            <a:ext cx="1171032" cy="1229646"/>
          </a:xfrm>
          <a:prstGeom prst="rect">
            <a:avLst/>
          </a:prstGeom>
          <a:noFill/>
          <a:ln>
            <a:noFill/>
          </a:ln>
        </p:spPr>
      </p:pic>
      <p:pic>
        <p:nvPicPr>
          <p:cNvPr id="2" name="Imagen 1" descr="Dibujo en blanco y negro&#10;&#10;Descripción generada automáticamente con confianza media">
            <a:extLst>
              <a:ext uri="{FF2B5EF4-FFF2-40B4-BE49-F238E27FC236}">
                <a16:creationId xmlns:a16="http://schemas.microsoft.com/office/drawing/2014/main" id="{985CEE0D-F126-2839-F8D2-831136F12A40}"/>
              </a:ext>
            </a:extLst>
          </p:cNvPr>
          <p:cNvPicPr>
            <a:picLocks noChangeAspect="1"/>
          </p:cNvPicPr>
          <p:nvPr/>
        </p:nvPicPr>
        <p:blipFill>
          <a:blip r:embed="rId5"/>
          <a:stretch>
            <a:fillRect/>
          </a:stretch>
        </p:blipFill>
        <p:spPr>
          <a:xfrm>
            <a:off x="6476349" y="4103570"/>
            <a:ext cx="2495264" cy="9574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p:nvPr/>
        </p:nvSpPr>
        <p:spPr>
          <a:xfrm>
            <a:off x="1656864" y="281341"/>
            <a:ext cx="28175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Justificación</a:t>
            </a:r>
            <a:endParaRPr/>
          </a:p>
        </p:txBody>
      </p:sp>
      <p:sp>
        <p:nvSpPr>
          <p:cNvPr id="172" name="Google Shape;172;p11">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11"/>
          <p:cNvSpPr/>
          <p:nvPr/>
        </p:nvSpPr>
        <p:spPr>
          <a:xfrm>
            <a:off x="507204" y="1806653"/>
            <a:ext cx="7705618" cy="23082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chemeClr val="dk1"/>
                </a:solidFill>
                <a:latin typeface="Calibri"/>
                <a:ea typeface="Calibri"/>
                <a:cs typeface="Calibri"/>
                <a:sym typeface="Calibri"/>
              </a:rPr>
              <a:t>La empresa en su afán de brindar un mejor servicio, busca reformar los procesos que se llevan a cabo de manera informal (Información escrita a mano) actualmente, encuentra en los sistemas de información la manera de mejorar sus procesos diarios. </a:t>
            </a:r>
            <a:endParaRPr dirty="0"/>
          </a:p>
          <a:p>
            <a:pPr marL="0" marR="0" lvl="0" indent="0" algn="just" rtl="0">
              <a:spcBef>
                <a:spcPts val="0"/>
              </a:spcBef>
              <a:spcAft>
                <a:spcPts val="0"/>
              </a:spcAft>
              <a:buNone/>
            </a:pPr>
            <a:r>
              <a:rPr lang="es-ES" sz="1800" dirty="0">
                <a:solidFill>
                  <a:schemeClr val="dk1"/>
                </a:solidFill>
                <a:latin typeface="Calibri"/>
                <a:ea typeface="Calibri"/>
                <a:cs typeface="Calibri"/>
                <a:sym typeface="Calibri"/>
              </a:rPr>
              <a:t>Con este sistema de información buscamos solucionar la problemática que tiene la empresa con el control, seguimiento y organización de la información de su actividad económica, permitiendo la interacción del cliente con la empresa y viceversa. </a:t>
            </a:r>
          </a:p>
        </p:txBody>
      </p:sp>
      <p:pic>
        <p:nvPicPr>
          <p:cNvPr id="174" name="Google Shape;174;p11"/>
          <p:cNvPicPr preferRelativeResize="0"/>
          <p:nvPr/>
        </p:nvPicPr>
        <p:blipFill rotWithShape="1">
          <a:blip r:embed="rId4">
            <a:alphaModFix/>
          </a:blip>
          <a:srcRect/>
          <a:stretch/>
        </p:blipFill>
        <p:spPr>
          <a:xfrm rot="5400000">
            <a:off x="-328505" y="838796"/>
            <a:ext cx="1171032" cy="1229646"/>
          </a:xfrm>
          <a:prstGeom prst="rect">
            <a:avLst/>
          </a:prstGeom>
          <a:noFill/>
          <a:ln>
            <a:noFill/>
          </a:ln>
        </p:spPr>
      </p:pic>
      <p:pic>
        <p:nvPicPr>
          <p:cNvPr id="2" name="Imagen 1" descr="Dibujo en blanco y negro&#10;&#10;Descripción generada automáticamente con confianza media">
            <a:extLst>
              <a:ext uri="{FF2B5EF4-FFF2-40B4-BE49-F238E27FC236}">
                <a16:creationId xmlns:a16="http://schemas.microsoft.com/office/drawing/2014/main" id="{95FEFBF8-9358-D695-82D6-36C515903EAA}"/>
              </a:ext>
            </a:extLst>
          </p:cNvPr>
          <p:cNvPicPr>
            <a:picLocks noChangeAspect="1"/>
          </p:cNvPicPr>
          <p:nvPr/>
        </p:nvPicPr>
        <p:blipFill>
          <a:blip r:embed="rId5"/>
          <a:stretch>
            <a:fillRect/>
          </a:stretch>
        </p:blipFill>
        <p:spPr>
          <a:xfrm>
            <a:off x="6476349" y="4103570"/>
            <a:ext cx="2495264" cy="957485"/>
          </a:xfrm>
          <a:prstGeom prst="rect">
            <a:avLst/>
          </a:prstGeom>
        </p:spPr>
      </p:pic>
    </p:spTree>
    <p:extLst>
      <p:ext uri="{BB962C8B-B14F-4D97-AF65-F5344CB8AC3E}">
        <p14:creationId xmlns:p14="http://schemas.microsoft.com/office/powerpoint/2010/main" val="990756885"/>
      </p:ext>
    </p:extLst>
  </p:cSld>
  <p:clrMapOvr>
    <a:masterClrMapping/>
  </p:clrMapOvr>
</p:sld>
</file>

<file path=ppt/theme/theme1.xml><?xml version="1.0" encoding="utf-8"?>
<a:theme xmlns:a="http://schemas.openxmlformats.org/drawingml/2006/main" name="Tema de Office">
  <a:themeElements>
    <a:clrScheme name="Personalizado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925</Words>
  <Application>Microsoft Office PowerPoint</Application>
  <PresentationFormat>Presentación en pantalla (16:9)</PresentationFormat>
  <Paragraphs>118</Paragraphs>
  <Slides>14</Slides>
  <Notes>14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Ana Valeria Mendoza Cipagauta</cp:lastModifiedBy>
  <cp:revision>3</cp:revision>
  <dcterms:created xsi:type="dcterms:W3CDTF">2019-11-27T03:16:21Z</dcterms:created>
  <dcterms:modified xsi:type="dcterms:W3CDTF">2023-08-31T02:30:43Z</dcterms:modified>
</cp:coreProperties>
</file>